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219" r:id="rId2"/>
    <p:sldMasterId id="2147484255" r:id="rId3"/>
    <p:sldMasterId id="2147484287" r:id="rId4"/>
    <p:sldMasterId id="2147484318" r:id="rId5"/>
    <p:sldMasterId id="2147484354" r:id="rId6"/>
  </p:sldMasterIdLst>
  <p:notesMasterIdLst>
    <p:notesMasterId r:id="rId37"/>
  </p:notesMasterIdLst>
  <p:handoutMasterIdLst>
    <p:handoutMasterId r:id="rId38"/>
  </p:handoutMasterIdLst>
  <p:sldIdLst>
    <p:sldId id="2147477462" r:id="rId7"/>
    <p:sldId id="2147477438" r:id="rId8"/>
    <p:sldId id="2147477456" r:id="rId9"/>
    <p:sldId id="2142533954" r:id="rId10"/>
    <p:sldId id="2142533562" r:id="rId11"/>
    <p:sldId id="2147481514" r:id="rId12"/>
    <p:sldId id="2147481476" r:id="rId13"/>
    <p:sldId id="2147481475" r:id="rId14"/>
    <p:sldId id="2142533978" r:id="rId15"/>
    <p:sldId id="2147477478" r:id="rId16"/>
    <p:sldId id="2147481477" r:id="rId17"/>
    <p:sldId id="2147477467" r:id="rId18"/>
    <p:sldId id="2147477447" r:id="rId19"/>
    <p:sldId id="2147481480" r:id="rId20"/>
    <p:sldId id="2146845712" r:id="rId21"/>
    <p:sldId id="2147481478" r:id="rId22"/>
    <p:sldId id="2142533773" r:id="rId23"/>
    <p:sldId id="2147469925" r:id="rId24"/>
    <p:sldId id="2147308787" r:id="rId25"/>
    <p:sldId id="2147477457" r:id="rId26"/>
    <p:sldId id="2147477417" r:id="rId27"/>
    <p:sldId id="2147477476" r:id="rId28"/>
    <p:sldId id="2147481508" r:id="rId29"/>
    <p:sldId id="2147477418" r:id="rId30"/>
    <p:sldId id="2147477483" r:id="rId31"/>
    <p:sldId id="2147481509" r:id="rId32"/>
    <p:sldId id="2147477506" r:id="rId33"/>
    <p:sldId id="2147481483" r:id="rId34"/>
    <p:sldId id="2147481481" r:id="rId35"/>
    <p:sldId id="2147478210" r:id="rId36"/>
  </p:sldIdLst>
  <p:sldSz cx="12192000" cy="6858000"/>
  <p:notesSz cx="6858000" cy="9144000"/>
  <p:custDataLst>
    <p:tags r:id="rId39"/>
  </p:custDataLst>
  <p:defaultTextStyle>
    <a:defPPr>
      <a:defRPr lang="en-US"/>
    </a:defPPr>
    <a:lvl1pPr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59"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19"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678"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238"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797" algn="l" defTabSz="609559" rtl="0" eaLnBrk="1" latinLnBrk="0" hangingPunct="1">
      <a:defRPr kern="1200">
        <a:solidFill>
          <a:schemeClr val="tx1"/>
        </a:solidFill>
        <a:latin typeface="Arial" charset="0"/>
        <a:ea typeface="ＭＳ Ｐゴシック" charset="0"/>
        <a:cs typeface="ＭＳ Ｐゴシック" charset="0"/>
      </a:defRPr>
    </a:lvl6pPr>
    <a:lvl7pPr marL="3657357" algn="l" defTabSz="609559" rtl="0" eaLnBrk="1" latinLnBrk="0" hangingPunct="1">
      <a:defRPr kern="1200">
        <a:solidFill>
          <a:schemeClr val="tx1"/>
        </a:solidFill>
        <a:latin typeface="Arial" charset="0"/>
        <a:ea typeface="ＭＳ Ｐゴシック" charset="0"/>
        <a:cs typeface="ＭＳ Ｐゴシック" charset="0"/>
      </a:defRPr>
    </a:lvl7pPr>
    <a:lvl8pPr marL="4266915" algn="l" defTabSz="609559" rtl="0" eaLnBrk="1" latinLnBrk="0" hangingPunct="1">
      <a:defRPr kern="1200">
        <a:solidFill>
          <a:schemeClr val="tx1"/>
        </a:solidFill>
        <a:latin typeface="Arial" charset="0"/>
        <a:ea typeface="ＭＳ Ｐゴシック" charset="0"/>
        <a:cs typeface="ＭＳ Ｐゴシック" charset="0"/>
      </a:defRPr>
    </a:lvl8pPr>
    <a:lvl9pPr marL="4876475" algn="l" defTabSz="609559"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Eric" id="{98254E9C-B679-D143-884C-08D9D138DA99}">
          <p14:sldIdLst>
            <p14:sldId id="2147477462"/>
            <p14:sldId id="2147477438"/>
            <p14:sldId id="2147477456"/>
            <p14:sldId id="2142533954"/>
            <p14:sldId id="2142533562"/>
            <p14:sldId id="2147481514"/>
            <p14:sldId id="2147481476"/>
            <p14:sldId id="2147481475"/>
            <p14:sldId id="2142533978"/>
            <p14:sldId id="2147477478"/>
            <p14:sldId id="2147481477"/>
            <p14:sldId id="2147477467"/>
            <p14:sldId id="2147477447"/>
            <p14:sldId id="2147481480"/>
            <p14:sldId id="2146845712"/>
            <p14:sldId id="2147481478"/>
            <p14:sldId id="2142533773"/>
            <p14:sldId id="2147469925"/>
            <p14:sldId id="2147308787"/>
            <p14:sldId id="2147477457"/>
            <p14:sldId id="2147477417"/>
            <p14:sldId id="2147477476"/>
            <p14:sldId id="2147481508"/>
            <p14:sldId id="2147477418"/>
            <p14:sldId id="2147477483"/>
            <p14:sldId id="2147481509"/>
            <p14:sldId id="2147477506"/>
            <p14:sldId id="2147481483"/>
            <p14:sldId id="2147481481"/>
            <p14:sldId id="2147478210"/>
          </p14:sldIdLst>
        </p14:section>
      </p14:sectionLst>
    </p:ext>
    <p:ext uri="{EFAFB233-063F-42B5-8137-9DF3F51BA10A}">
      <p15:sldGuideLst xmlns:p15="http://schemas.microsoft.com/office/powerpoint/2012/main">
        <p15:guide id="1" orient="horz" pos="550" userDrawn="1">
          <p15:clr>
            <a:srgbClr val="A4A3A4"/>
          </p15:clr>
        </p15:guide>
        <p15:guide id="2" orient="horz" pos="3501" userDrawn="1">
          <p15:clr>
            <a:srgbClr val="A4A3A4"/>
          </p15:clr>
        </p15:guide>
        <p15:guide id="3" orient="horz" pos="4088" userDrawn="1">
          <p15:clr>
            <a:srgbClr val="A4A3A4"/>
          </p15:clr>
        </p15:guide>
        <p15:guide id="4" pos="6924" userDrawn="1">
          <p15:clr>
            <a:srgbClr val="A4A3A4"/>
          </p15:clr>
        </p15:guide>
        <p15:guide id="5" orient="horz" pos="39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C4F5C-28A8-C9E5-F3F8-523D24D0BDD9}" name="Oliver Tuszik (otuszik)" initials="O(" userId="S::otuszik@cisco.com::018275a1-b5b8-4c0f-ba53-7c06c8d13f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009C"/>
    <a:srgbClr val="1A3871"/>
    <a:srgbClr val="F2F2F2"/>
    <a:srgbClr val="4A52BD"/>
    <a:srgbClr val="0D2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550"/>
        <p:guide orient="horz" pos="3501"/>
        <p:guide orient="horz" pos="4088"/>
        <p:guide pos="6924"/>
        <p:guide orient="horz" pos="393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4/12/23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4/12/23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609559"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559" algn="l" defTabSz="609559"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9119" algn="l" defTabSz="609559"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8678" algn="l" defTabSz="609559"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8238" algn="l" defTabSz="609559"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7797" algn="l" defTabSz="609559" rtl="0" eaLnBrk="1" latinLnBrk="0" hangingPunct="1">
      <a:defRPr sz="1600" kern="1200">
        <a:solidFill>
          <a:schemeClr val="tx1"/>
        </a:solidFill>
        <a:latin typeface="+mn-lt"/>
        <a:ea typeface="+mn-ea"/>
        <a:cs typeface="+mn-cs"/>
      </a:defRPr>
    </a:lvl6pPr>
    <a:lvl7pPr marL="3657357" algn="l" defTabSz="609559" rtl="0" eaLnBrk="1" latinLnBrk="0" hangingPunct="1">
      <a:defRPr sz="1600" kern="1200">
        <a:solidFill>
          <a:schemeClr val="tx1"/>
        </a:solidFill>
        <a:latin typeface="+mn-lt"/>
        <a:ea typeface="+mn-ea"/>
        <a:cs typeface="+mn-cs"/>
      </a:defRPr>
    </a:lvl7pPr>
    <a:lvl8pPr marL="4266915" algn="l" defTabSz="609559" rtl="0" eaLnBrk="1" latinLnBrk="0" hangingPunct="1">
      <a:defRPr sz="1600" kern="1200">
        <a:solidFill>
          <a:schemeClr val="tx1"/>
        </a:solidFill>
        <a:latin typeface="+mn-lt"/>
        <a:ea typeface="+mn-ea"/>
        <a:cs typeface="+mn-cs"/>
      </a:defRPr>
    </a:lvl8pPr>
    <a:lvl9pPr marL="4876475" algn="l" defTabSz="60955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EB978C92-7BF1-4943-B8C0-E1E7FCC23313}" type="slidenum">
              <a:rPr lang="en-US" smtClean="0"/>
              <a:t>3</a:t>
            </a:fld>
            <a:endParaRPr lang="en-US"/>
          </a:p>
        </p:txBody>
      </p:sp>
    </p:spTree>
    <p:extLst>
      <p:ext uri="{BB962C8B-B14F-4D97-AF65-F5344CB8AC3E}">
        <p14:creationId xmlns:p14="http://schemas.microsoft.com/office/powerpoint/2010/main" val="371047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78C92-7BF1-4943-B8C0-E1E7FCC23313}" type="slidenum">
              <a:rPr lang="en-US" smtClean="0"/>
              <a:t>13</a:t>
            </a:fld>
            <a:endParaRPr lang="en-US"/>
          </a:p>
        </p:txBody>
      </p:sp>
    </p:spTree>
    <p:extLst>
      <p:ext uri="{BB962C8B-B14F-4D97-AF65-F5344CB8AC3E}">
        <p14:creationId xmlns:p14="http://schemas.microsoft.com/office/powerpoint/2010/main" val="345770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78C92-7BF1-4943-B8C0-E1E7FCC23313}" type="slidenum">
              <a:rPr lang="en-US" smtClean="0"/>
              <a:t>14</a:t>
            </a:fld>
            <a:endParaRPr lang="en-US"/>
          </a:p>
        </p:txBody>
      </p:sp>
    </p:spTree>
    <p:extLst>
      <p:ext uri="{BB962C8B-B14F-4D97-AF65-F5344CB8AC3E}">
        <p14:creationId xmlns:p14="http://schemas.microsoft.com/office/powerpoint/2010/main" val="87843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63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EB978C92-7BF1-4943-B8C0-E1E7FCC23313}" type="slidenum">
              <a:rPr lang="en-US" smtClean="0"/>
              <a:t>16</a:t>
            </a:fld>
            <a:endParaRPr lang="en-US"/>
          </a:p>
        </p:txBody>
      </p:sp>
    </p:spTree>
    <p:extLst>
      <p:ext uri="{BB962C8B-B14F-4D97-AF65-F5344CB8AC3E}">
        <p14:creationId xmlns:p14="http://schemas.microsoft.com/office/powerpoint/2010/main" val="114427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152EF3-C473-5440-9241-58D2C3E81749}" type="slidenum">
              <a:rPr lang="en-US" smtClean="0"/>
              <a:t>17</a:t>
            </a:fld>
            <a:endParaRPr lang="en-US"/>
          </a:p>
        </p:txBody>
      </p:sp>
    </p:spTree>
    <p:extLst>
      <p:ext uri="{BB962C8B-B14F-4D97-AF65-F5344CB8AC3E}">
        <p14:creationId xmlns:p14="http://schemas.microsoft.com/office/powerpoint/2010/main" val="331336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F0152EF3-C473-5440-9241-58D2C3E81749}" type="slidenum">
              <a:rPr lang="en-US" smtClean="0"/>
              <a:t>18</a:t>
            </a:fld>
            <a:endParaRPr lang="en-US"/>
          </a:p>
        </p:txBody>
      </p:sp>
    </p:spTree>
    <p:extLst>
      <p:ext uri="{BB962C8B-B14F-4D97-AF65-F5344CB8AC3E}">
        <p14:creationId xmlns:p14="http://schemas.microsoft.com/office/powerpoint/2010/main" val="156786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152EF3-C473-5440-9241-58D2C3E81749}" type="slidenum">
              <a:rPr lang="en-US" smtClean="0"/>
              <a:t>19</a:t>
            </a:fld>
            <a:endParaRPr lang="en-US"/>
          </a:p>
        </p:txBody>
      </p:sp>
    </p:spTree>
    <p:extLst>
      <p:ext uri="{BB962C8B-B14F-4D97-AF65-F5344CB8AC3E}">
        <p14:creationId xmlns:p14="http://schemas.microsoft.com/office/powerpoint/2010/main" val="371107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6985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820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a:effectLst/>
                <a:latin typeface="Calibri" panose="020F0502020204030204" pitchFamily="34" charset="0"/>
                <a:ea typeface="Calibri" panose="020F0502020204030204" pitchFamily="34" charset="0"/>
                <a:cs typeface="Times New Roman" panose="02020603050405020304" pitchFamily="18" charset="0"/>
              </a:rPr>
              <a:t>While we are proud of what we have accomplished together in partner programs, we also recognize that it has been difficult for partners to keep pace with the breadth of so many different stand-alone programs, each with their own Terms and Conditions, anniversary dates, requirements…</a:t>
            </a:r>
          </a:p>
          <a:p>
            <a:pPr marL="0" marR="0" lvl="0" indent="0">
              <a:spcBef>
                <a:spcPts val="0"/>
              </a:spcBef>
              <a:spcAft>
                <a:spcPts val="0"/>
              </a:spcAft>
              <a:buFont typeface="+mj-lt"/>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100">
                <a:effectLst/>
                <a:latin typeface="Calibri" panose="020F0502020204030204" pitchFamily="34" charset="0"/>
                <a:ea typeface="Calibri" panose="020F0502020204030204" pitchFamily="34" charset="0"/>
                <a:cs typeface="Times New Roman" panose="02020603050405020304" pitchFamily="18" charset="0"/>
              </a:rPr>
              <a:t>This structure has: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Been based too heavily on a Cisco-out view vs a Customer-In view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Put partners in a box defined by how they interact with Cisco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Has been too rigid and administratively heavy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200">
                <a:solidFill>
                  <a:schemeClr val="tx1"/>
                </a:solidFill>
                <a:effectLst/>
                <a:latin typeface="+mn-lt"/>
                <a:ea typeface="ＭＳ Ｐゴシック" charset="0"/>
                <a:cs typeface="ＭＳ Ｐゴシック" charset="0"/>
              </a:rPr>
              <a:t>Partners need a program that is better-suited to help them on their profitability journey. One that is easier to navigate and operate. </a:t>
            </a:r>
            <a:r>
              <a:rPr lang="en-US" sz="1100">
                <a:effectLst/>
                <a:latin typeface="Calibri" panose="020F0502020204030204" pitchFamily="34" charset="0"/>
                <a:ea typeface="Calibri" panose="020F0502020204030204" pitchFamily="34" charset="0"/>
                <a:cs typeface="Times New Roman" panose="02020603050405020304" pitchFamily="18" charset="0"/>
              </a:rPr>
              <a:t>It was time for a bold change; for the most significant change to our partner program in the past decade.</a:t>
            </a:r>
            <a:r>
              <a:rPr lang="en-US" sz="1100" kern="1200">
                <a:solidFill>
                  <a:schemeClr val="tx1"/>
                </a:solidFill>
                <a:effectLst/>
                <a:latin typeface="+mn-lt"/>
                <a:ea typeface="ＭＳ Ｐゴシック"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D5C647-3382-B543-9685-56A3472716D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464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74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59"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5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36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EB978C92-7BF1-4943-B8C0-E1E7FCC23313}" type="slidenum">
              <a:rPr lang="en-US" smtClean="0"/>
              <a:t>27</a:t>
            </a:fld>
            <a:endParaRPr lang="en-US"/>
          </a:p>
        </p:txBody>
      </p:sp>
    </p:spTree>
    <p:extLst>
      <p:ext uri="{BB962C8B-B14F-4D97-AF65-F5344CB8AC3E}">
        <p14:creationId xmlns:p14="http://schemas.microsoft.com/office/powerpoint/2010/main" val="238102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high-level look at each of the 4 partner roles.</a:t>
            </a:r>
          </a:p>
          <a:p>
            <a:endParaRPr lang="en-US"/>
          </a:p>
          <a:p>
            <a:pPr lvl="1"/>
            <a:r>
              <a:rPr lang="en-US" b="1"/>
              <a:t>Integrator</a:t>
            </a:r>
            <a:r>
              <a:rPr lang="en-US"/>
              <a:t>: Integrators </a:t>
            </a:r>
            <a:r>
              <a:rPr lang="en-IE" sz="1200" b="0" i="0">
                <a:solidFill>
                  <a:srgbClr val="4D4C4C"/>
                </a:solidFill>
                <a:effectLst/>
                <a:latin typeface="CiscoSans"/>
              </a:rPr>
              <a:t>build solutions that solve customer business problems, based on your unique expertise</a:t>
            </a:r>
            <a:r>
              <a:rPr lang="en-US"/>
              <a:t>.</a:t>
            </a:r>
          </a:p>
          <a:p>
            <a:r>
              <a:rPr lang="en-US" b="1"/>
              <a:t>	Provider</a:t>
            </a:r>
            <a:r>
              <a:rPr lang="en-US"/>
              <a:t>: Providers </a:t>
            </a:r>
            <a:r>
              <a:rPr lang="en-IE" sz="1200" b="0" i="0">
                <a:solidFill>
                  <a:srgbClr val="4D4C4C"/>
                </a:solidFill>
                <a:effectLst/>
                <a:latin typeface="CiscoSans"/>
              </a:rPr>
              <a:t>deliver as-a-service and managed solutions with flexible consumption options, powered by Cisco.</a:t>
            </a:r>
            <a:endParaRPr lang="en-US" sz="1200">
              <a:latin typeface="+mn-lt"/>
            </a:endParaRP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1"/>
              <a:t>Developer</a:t>
            </a:r>
            <a:r>
              <a:rPr lang="en-US"/>
              <a:t>: Developers </a:t>
            </a:r>
            <a:r>
              <a:rPr lang="en-IE" sz="1200">
                <a:solidFill>
                  <a:srgbClr val="4D4C4C"/>
                </a:solidFill>
                <a:latin typeface="CiscoSans"/>
              </a:rPr>
              <a:t>b</a:t>
            </a:r>
            <a:r>
              <a:rPr lang="en-IE" sz="1200" b="0" i="0">
                <a:solidFill>
                  <a:srgbClr val="4D4C4C"/>
                </a:solidFill>
                <a:effectLst/>
                <a:latin typeface="CiscoSans"/>
              </a:rPr>
              <a:t>uild unique solutions and applications on Cisco platforms to deliver customer-specific business outcomes</a:t>
            </a:r>
            <a:r>
              <a:rPr lang="en-US"/>
              <a:t>.</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1"/>
              <a:t>Advisor</a:t>
            </a:r>
            <a:r>
              <a:rPr lang="en-US"/>
              <a:t>: Advisors </a:t>
            </a:r>
            <a:r>
              <a:rPr lang="en-IE" sz="1200">
                <a:solidFill>
                  <a:srgbClr val="4D4C4C"/>
                </a:solidFill>
                <a:latin typeface="CiscoSans"/>
              </a:rPr>
              <a:t>p</a:t>
            </a:r>
            <a:r>
              <a:rPr lang="en-IE" sz="1200" b="0" i="0">
                <a:solidFill>
                  <a:srgbClr val="4D4C4C"/>
                </a:solidFill>
                <a:effectLst/>
                <a:latin typeface="CiscoSans"/>
              </a:rPr>
              <a:t>rovide our mutual customers with expert market and business consulting services across the sales cycle.</a:t>
            </a:r>
            <a:endParaRPr lang="en-US" sz="1200">
              <a:latin typeface="+mn-lt"/>
            </a:endParaRPr>
          </a:p>
          <a:p>
            <a:pPr lvl="1"/>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IE"/>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392757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a:effectLst/>
                <a:latin typeface="Calibri" panose="020F0502020204030204" pitchFamily="34" charset="0"/>
                <a:ea typeface="Calibri" panose="020F0502020204030204" pitchFamily="34" charset="0"/>
                <a:cs typeface="Times New Roman" panose="02020603050405020304" pitchFamily="18" charset="0"/>
              </a:rPr>
              <a:t>While we are proud of what we have accomplished together in partner programs, we also recognize that it has been difficult for partners to keep pace with the breadth of so many different stand-alone programs, each with their own Terms and Conditions, anniversary dates, requirements…</a:t>
            </a:r>
          </a:p>
          <a:p>
            <a:pPr marL="0" marR="0" lvl="0" indent="0">
              <a:spcBef>
                <a:spcPts val="0"/>
              </a:spcBef>
              <a:spcAft>
                <a:spcPts val="0"/>
              </a:spcAft>
              <a:buFont typeface="+mj-lt"/>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100">
                <a:effectLst/>
                <a:latin typeface="Calibri" panose="020F0502020204030204" pitchFamily="34" charset="0"/>
                <a:ea typeface="Calibri" panose="020F0502020204030204" pitchFamily="34" charset="0"/>
                <a:cs typeface="Times New Roman" panose="02020603050405020304" pitchFamily="18" charset="0"/>
              </a:rPr>
              <a:t>This structure has: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Been based too heavily on a Cisco-out view vs a Customer-In view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Put partners in a box defined by how they interact with Cisco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a:effectLst/>
                <a:latin typeface="Calibri" panose="020F0502020204030204" pitchFamily="34" charset="0"/>
                <a:ea typeface="Calibri" panose="020F0502020204030204" pitchFamily="34" charset="0"/>
                <a:cs typeface="Times New Roman" panose="02020603050405020304" pitchFamily="18" charset="0"/>
              </a:rPr>
              <a:t>Has been too rigid and administratively heavy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200">
                <a:solidFill>
                  <a:schemeClr val="tx1"/>
                </a:solidFill>
                <a:effectLst/>
                <a:latin typeface="+mn-lt"/>
                <a:ea typeface="ＭＳ Ｐゴシック" charset="0"/>
                <a:cs typeface="ＭＳ Ｐゴシック" charset="0"/>
              </a:rPr>
              <a:t>Partners need a program that is better-suited to help them on their profitability journey. One that is easier to navigate and operate. </a:t>
            </a:r>
            <a:r>
              <a:rPr lang="en-US" sz="1100">
                <a:effectLst/>
                <a:latin typeface="Calibri" panose="020F0502020204030204" pitchFamily="34" charset="0"/>
                <a:ea typeface="Calibri" panose="020F0502020204030204" pitchFamily="34" charset="0"/>
                <a:cs typeface="Times New Roman" panose="02020603050405020304" pitchFamily="18" charset="0"/>
              </a:rPr>
              <a:t>It was time for a bold change; for the most significant change to our partner program in the past decade.</a:t>
            </a:r>
            <a:r>
              <a:rPr lang="en-US" sz="1100" kern="1200">
                <a:solidFill>
                  <a:schemeClr val="tx1"/>
                </a:solidFill>
                <a:effectLst/>
                <a:latin typeface="+mn-lt"/>
                <a:ea typeface="ＭＳ Ｐゴシック"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D5C647-3382-B543-9685-56A3472716D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0770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EB978C92-7BF1-4943-B8C0-E1E7FCC23313}" type="slidenum">
              <a:rPr lang="en-US" smtClean="0"/>
              <a:t>7</a:t>
            </a:fld>
            <a:endParaRPr lang="en-US"/>
          </a:p>
        </p:txBody>
      </p:sp>
    </p:spTree>
    <p:extLst>
      <p:ext uri="{BB962C8B-B14F-4D97-AF65-F5344CB8AC3E}">
        <p14:creationId xmlns:p14="http://schemas.microsoft.com/office/powerpoint/2010/main" val="34275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ＭＳ Ｐゴシック" charset="0"/>
                <a:cs typeface="ＭＳ Ｐゴシック" charset="0"/>
              </a:rPr>
              <a:t>*Role sharing is permitted across all required personnel. </a:t>
            </a:r>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See details below</a:t>
            </a:r>
            <a:endParaRPr lang="en-US">
              <a:effectLst/>
            </a:endParaRPr>
          </a:p>
          <a:p>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Headquarters (mandatory)</a:t>
            </a:r>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 Gold: All 9 roles (includes Customer Experience Specialization) must be fulfilled by a minimum of 4 unique individuals (total). </a:t>
            </a:r>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 Premier: 2 roles must be fulfilled by a minimum of 1 unique individual. </a:t>
            </a:r>
            <a:endParaRPr lang="en-US">
              <a:effectLst/>
            </a:endParaRPr>
          </a:p>
          <a:p>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Other locations (fulfilled in the country/country group within the region or at headquarters)</a:t>
            </a:r>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 Gold: Americas, APJC: All 5 roles per theater must be fulfilled by a minimum of 3 unique individuals. EMEAR: All 5 roles per country/group of countries must be fulfilled by a minimum of 2 unique individuals. </a:t>
            </a:r>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 Premier: 2 roles must be fulfilled by a minimum of 1 unique individual per theater in Americas and APJC, and per country/group of countries in EMEAR. </a:t>
            </a:r>
            <a:endParaRPr lang="en-US">
              <a:effectLst/>
            </a:endParaRPr>
          </a:p>
          <a:p>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Review “Cisco Partner Program–Provider Role Eligibility Details, Effective FY 2023 (Aug 1, 2022)” for additional information. </a:t>
            </a:r>
            <a:endParaRPr lang="en-US">
              <a:effectLst/>
            </a:endParaRPr>
          </a:p>
          <a:p>
            <a:br>
              <a:rPr lang="en-US" sz="1200" kern="1200">
                <a:solidFill>
                  <a:schemeClr val="tx1"/>
                </a:solidFill>
                <a:effectLst/>
                <a:latin typeface="+mn-lt"/>
                <a:ea typeface="ＭＳ Ｐゴシック" charset="0"/>
                <a:cs typeface="ＭＳ Ｐゴシック" charset="0"/>
              </a:rPr>
            </a:br>
            <a:r>
              <a:rPr lang="en-US" sz="1200" kern="1200">
                <a:solidFill>
                  <a:schemeClr val="tx1"/>
                </a:solidFill>
                <a:effectLst/>
                <a:latin typeface="+mn-lt"/>
                <a:ea typeface="ＭＳ Ｐゴシック" charset="0"/>
                <a:cs typeface="ＭＳ Ｐゴシック" charset="0"/>
              </a:rPr>
              <a:t>**Strategic Cisco Powered services list: </a:t>
            </a:r>
            <a:endParaRPr lang="en-US">
              <a:effectLst/>
            </a:endParaRPr>
          </a:p>
          <a:p>
            <a:r>
              <a:rPr lang="en-US" sz="1200" kern="1200">
                <a:solidFill>
                  <a:schemeClr val="tx1"/>
                </a:solidFill>
                <a:effectLst/>
                <a:latin typeface="+mn-lt"/>
                <a:ea typeface="ＭＳ Ｐゴシック" charset="0"/>
                <a:cs typeface="ＭＳ Ｐゴシック" charset="0"/>
              </a:rPr>
              <a:t>(1) Meraki Access, (2) Meraki SD-WAN, (3) Cisco SD-WAN (Viptela), (4) Secure Access, (5) Cloud Calling, (6) </a:t>
            </a:r>
            <a:r>
              <a:rPr lang="en-US" sz="1200" kern="1200" err="1">
                <a:solidFill>
                  <a:schemeClr val="tx1"/>
                </a:solidFill>
                <a:effectLst/>
                <a:latin typeface="+mn-lt"/>
                <a:ea typeface="ＭＳ Ｐゴシック" charset="0"/>
                <a:cs typeface="ＭＳ Ｐゴシック" charset="0"/>
              </a:rPr>
              <a:t>Webex</a:t>
            </a:r>
            <a:r>
              <a:rPr lang="en-US" sz="1200" kern="1200">
                <a:solidFill>
                  <a:schemeClr val="tx1"/>
                </a:solidFill>
                <a:effectLst/>
                <a:latin typeface="+mn-lt"/>
                <a:ea typeface="ＭＳ Ｐゴシック" charset="0"/>
                <a:cs typeface="ＭＳ Ｐゴシック" charset="0"/>
              </a:rPr>
              <a:t> Contact Center, (7) Cloud Managed Security, (8) Meraki Security, (9) Hybrid Cloud, (10) Secure Access Services Edge (SASE) </a:t>
            </a:r>
            <a:endParaRPr lang="en-US">
              <a:effectLst/>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23F6D8-3A4E-41B5-AAC8-C22394A82B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21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2"/>
                </a:solidFill>
                <a:latin typeface="+mn-lt"/>
              </a:rPr>
              <a:t>As with all the program roles, the Provider role protects existing partner investments. During the February 2021 transition of partners in the Cloud and Managed Services Program (CMSP) to the Provider role, eligible benefits were not impacted. </a:t>
            </a:r>
          </a:p>
          <a:p>
            <a:endParaRPr lang="en-US" sz="1200">
              <a:solidFill>
                <a:schemeClr val="bg2"/>
              </a:solidFill>
              <a:latin typeface="+mn-lt"/>
            </a:endParaRPr>
          </a:p>
          <a:p>
            <a:r>
              <a:rPr lang="en-US" sz="1200">
                <a:solidFill>
                  <a:schemeClr val="bg2"/>
                </a:solidFill>
                <a:latin typeface="+mn-lt"/>
              </a:rPr>
              <a:t>The existing benefits of the Provider role were created to meet the following objectives:</a:t>
            </a:r>
          </a:p>
          <a:p>
            <a:endParaRPr lang="en-US" sz="1200">
              <a:solidFill>
                <a:schemeClr val="bg2"/>
              </a:solidFill>
              <a:latin typeface="+mn-lt"/>
            </a:endParaRPr>
          </a:p>
          <a:p>
            <a:r>
              <a:rPr lang="en-US" b="1"/>
              <a:t>Empowers and rewards</a:t>
            </a:r>
            <a:r>
              <a:rPr lang="en-US"/>
              <a:t> partners pursuing growth, differentiation, and service creation in the managed service market.​​​</a:t>
            </a:r>
          </a:p>
          <a:p>
            <a:r>
              <a:rPr lang="en-US" b="1"/>
              <a:t>Aligns to your growth strategy</a:t>
            </a:r>
            <a:r>
              <a:rPr lang="en-US"/>
              <a:t>, whether you are just starting a managed service practice or looking to differentiate your Cisco Powered Service offerings.</a:t>
            </a:r>
          </a:p>
          <a:p>
            <a:r>
              <a:rPr lang="en-US" b="1"/>
              <a:t>Brings together</a:t>
            </a:r>
            <a:r>
              <a:rPr lang="en-US"/>
              <a:t> your managed service expertise with Cisco's innovative cloud-based networking, security, and collaboration technologies.</a:t>
            </a:r>
          </a:p>
          <a:p>
            <a:endParaRPr lang="en-US" sz="1200">
              <a:solidFill>
                <a:schemeClr val="bg2"/>
              </a:solidFill>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A9865F-F8CC-421A-AF5E-24316C0532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00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EB978C92-7BF1-4943-B8C0-E1E7FCC23313}" type="slidenum">
              <a:rPr lang="en-US" smtClean="0"/>
              <a:t>11</a:t>
            </a:fld>
            <a:endParaRPr lang="en-US"/>
          </a:p>
        </p:txBody>
      </p:sp>
    </p:spTree>
    <p:extLst>
      <p:ext uri="{BB962C8B-B14F-4D97-AF65-F5344CB8AC3E}">
        <p14:creationId xmlns:p14="http://schemas.microsoft.com/office/powerpoint/2010/main" val="194122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78C92-7BF1-4943-B8C0-E1E7FCC23313}" type="slidenum">
              <a:rPr lang="en-US" smtClean="0"/>
              <a:t>12</a:t>
            </a:fld>
            <a:endParaRPr lang="en-US"/>
          </a:p>
        </p:txBody>
      </p:sp>
    </p:spTree>
    <p:extLst>
      <p:ext uri="{BB962C8B-B14F-4D97-AF65-F5344CB8AC3E}">
        <p14:creationId xmlns:p14="http://schemas.microsoft.com/office/powerpoint/2010/main" val="3868769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eft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latin typeface="+mn-lt"/>
              </a:defRPr>
            </a:lvl1pPr>
          </a:lstStyle>
          <a:p>
            <a:r>
              <a:rPr lang="en-GB"/>
              <a:t>Date</a:t>
            </a:r>
          </a:p>
        </p:txBody>
      </p:sp>
    </p:spTree>
    <p:extLst>
      <p:ext uri="{BB962C8B-B14F-4D97-AF65-F5344CB8AC3E}">
        <p14:creationId xmlns:p14="http://schemas.microsoft.com/office/powerpoint/2010/main" val="20819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Midn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FBD5B-070A-7471-FA02-D8ABC325D191}"/>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3" name="Picture 7">
            <a:extLst>
              <a:ext uri="{FF2B5EF4-FFF2-40B4-BE49-F238E27FC236}">
                <a16:creationId xmlns:a16="http://schemas.microsoft.com/office/drawing/2014/main" id="{74964416-F71E-D7CA-E3FB-1B38FEC4ED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0" y="6342698"/>
            <a:ext cx="396305" cy="208228"/>
          </a:xfrm>
          <a:prstGeom prst="rect">
            <a:avLst/>
          </a:prstGeom>
        </p:spPr>
      </p:pic>
      <p:sp>
        <p:nvSpPr>
          <p:cNvPr id="4" name="Title 1">
            <a:extLst>
              <a:ext uri="{FF2B5EF4-FFF2-40B4-BE49-F238E27FC236}">
                <a16:creationId xmlns:a16="http://schemas.microsoft.com/office/drawing/2014/main" id="{30E683ED-333E-71AE-8D5B-04FB014DEDA7}"/>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accent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22889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Half_Page_Blank">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2">
                  <a:lumMod val="75000"/>
                </a:schemeClr>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17" indent="-156621">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05" indent="-152388">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593" indent="-152388">
              <a:buClr>
                <a:schemeClr val="tx2"/>
              </a:buClr>
              <a:buSzPct val="60000"/>
              <a:buFont typeface="Arial"/>
              <a:buChar char="•"/>
              <a:defRPr sz="2133" b="0" i="0">
                <a:solidFill>
                  <a:schemeClr val="bg1"/>
                </a:solidFill>
                <a:latin typeface="+mn-lt"/>
                <a:ea typeface="CiscoSansTT Thin" charset="0"/>
                <a:cs typeface="CiscoSansTT Thin" charset="0"/>
              </a:defRPr>
            </a:lvl3pPr>
            <a:lvl4pPr marL="689981" indent="-152388">
              <a:buClr>
                <a:schemeClr val="tx2"/>
              </a:buClr>
              <a:buSzPct val="60000"/>
              <a:buFont typeface="Arial"/>
              <a:buChar char="•"/>
              <a:defRPr sz="1867" b="0" i="0">
                <a:solidFill>
                  <a:schemeClr val="bg1"/>
                </a:solidFill>
                <a:latin typeface="+mn-lt"/>
                <a:ea typeface="CiscoSansTT Thin" charset="0"/>
                <a:cs typeface="CiscoSansTT Thin" charset="0"/>
              </a:defRPr>
            </a:lvl4pPr>
            <a:lvl5pPr marL="842370" indent="-152388">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1" y="455087"/>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a:t>Click to edit Master title style</a:t>
            </a:r>
          </a:p>
        </p:txBody>
      </p:sp>
      <p:sp>
        <p:nvSpPr>
          <p:cNvPr id="8" name="Rectangle 4"/>
          <p:cNvSpPr>
            <a:spLocks noChangeArrowheads="1"/>
          </p:cNvSpPr>
          <p:nvPr userDrawn="1"/>
        </p:nvSpPr>
        <p:spPr bwMode="ltGray">
          <a:xfrm>
            <a:off x="636905" y="6322208"/>
            <a:ext cx="4757856"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623233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16">
          <p15:clr>
            <a:srgbClr val="FBAE40"/>
          </p15:clr>
        </p15:guide>
        <p15:guide id="3" pos="194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Half_Page_Tex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3"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21" y="709083"/>
            <a:ext cx="4734983" cy="5412316"/>
          </a:xfrm>
          <a:prstGeom prst="rect">
            <a:avLst/>
          </a:prstGeom>
        </p:spPr>
        <p:txBody>
          <a:bodyPr lIns="0" rIns="0" anchor="ctr" anchorCtr="0"/>
          <a:lstStyle>
            <a:lvl1pPr marL="226468" indent="-226468">
              <a:lnSpc>
                <a:spcPct val="100000"/>
              </a:lnSpc>
              <a:buClr>
                <a:schemeClr val="tx1"/>
              </a:buClr>
              <a:buSzPct val="60000"/>
              <a:buFont typeface="Arial" panose="020B0604020202020204" pitchFamily="34" charset="0"/>
              <a:buChar char="•"/>
              <a:tabLst>
                <a:tab pos="304776" algn="l"/>
              </a:tabLst>
              <a:defRPr sz="3200"/>
            </a:lvl1pPr>
            <a:lvl2pPr marL="461399" indent="-228584">
              <a:lnSpc>
                <a:spcPct val="100000"/>
              </a:lnSpc>
              <a:buClr>
                <a:schemeClr val="tx1"/>
              </a:buClr>
              <a:buSzPct val="60000"/>
              <a:buFont typeface="Arial" panose="020B0604020202020204" pitchFamily="34" charset="0"/>
              <a:buChar char="•"/>
              <a:defRPr sz="3200"/>
            </a:lvl2pPr>
            <a:lvl3pPr marL="609555" indent="-156621">
              <a:lnSpc>
                <a:spcPct val="100000"/>
              </a:lnSpc>
              <a:buClr>
                <a:schemeClr val="tx1"/>
              </a:buClr>
              <a:buSzPct val="60000"/>
              <a:buFont typeface="Arial" panose="020B0604020202020204" pitchFamily="34" charset="0"/>
              <a:buChar char="•"/>
              <a:defRPr sz="2667"/>
            </a:lvl3pPr>
            <a:lvl4pPr marL="766177" indent="-156621">
              <a:lnSpc>
                <a:spcPct val="100000"/>
              </a:lnSpc>
              <a:buClr>
                <a:schemeClr val="tx1"/>
              </a:buClr>
              <a:buSzPct val="60000"/>
              <a:buFont typeface="Arial" panose="020B0604020202020204" pitchFamily="34" charset="0"/>
              <a:buChar char="•"/>
              <a:tabLst/>
              <a:defRPr sz="2400"/>
            </a:lvl4pPr>
            <a:lvl5pPr marL="992645" indent="-150272">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8" y="6322208"/>
            <a:ext cx="4622389"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589203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7">
          <p15:clr>
            <a:srgbClr val="FBAE40"/>
          </p15:clr>
        </p15:guide>
        <p15:guide id="4" pos="200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Half_Page_Text_2 colum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3" name="Title Placeholder 5"/>
          <p:cNvSpPr>
            <a:spLocks noGrp="1"/>
          </p:cNvSpPr>
          <p:nvPr>
            <p:ph type="title"/>
          </p:nvPr>
        </p:nvSpPr>
        <p:spPr bwMode="auto">
          <a:xfrm>
            <a:off x="583691"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21" y="680720"/>
            <a:ext cx="4734983" cy="5440680"/>
          </a:xfrm>
          <a:prstGeom prst="rect">
            <a:avLst/>
          </a:prstGeom>
        </p:spPr>
        <p:txBody>
          <a:bodyPr lIns="0" rIns="0"/>
          <a:lstStyle>
            <a:lvl1pPr marL="152388" indent="-152388">
              <a:lnSpc>
                <a:spcPct val="100000"/>
              </a:lnSpc>
              <a:buClr>
                <a:schemeClr val="tx1"/>
              </a:buClr>
              <a:buSzPct val="60000"/>
              <a:defRPr sz="2667"/>
            </a:lvl1pPr>
            <a:lvl2pPr marL="304776" indent="-152388">
              <a:lnSpc>
                <a:spcPct val="100000"/>
              </a:lnSpc>
              <a:buClr>
                <a:schemeClr val="tx1"/>
              </a:buClr>
              <a:buSzPct val="60000"/>
              <a:defRPr sz="2667"/>
            </a:lvl2pPr>
            <a:lvl3pPr marL="457167" indent="-152388">
              <a:lnSpc>
                <a:spcPct val="100000"/>
              </a:lnSpc>
              <a:buClr>
                <a:schemeClr val="tx1"/>
              </a:buClr>
              <a:buSzPct val="60000"/>
              <a:defRPr sz="2400"/>
            </a:lvl3pPr>
            <a:lvl4pPr marL="609555" indent="-165088">
              <a:lnSpc>
                <a:spcPct val="100000"/>
              </a:lnSpc>
              <a:buClr>
                <a:schemeClr val="tx1"/>
              </a:buClr>
              <a:buSzPct val="60000"/>
              <a:defRPr sz="2133"/>
            </a:lvl4pPr>
            <a:lvl5pPr marL="766177" indent="-156621">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91" y="2213124"/>
            <a:ext cx="5078396" cy="3908277"/>
          </a:xfrm>
          <a:prstGeom prst="rect">
            <a:avLst/>
          </a:prstGeom>
        </p:spPr>
        <p:txBody>
          <a:bodyPr/>
          <a:lstStyle>
            <a:lvl1pPr marL="152388" indent="-152388">
              <a:buClr>
                <a:schemeClr val="tx2"/>
              </a:buClr>
              <a:buSzPct val="60000"/>
              <a:defRPr lang="en-US" sz="2667" kern="1200" dirty="0" smtClean="0">
                <a:solidFill>
                  <a:schemeClr val="bg1"/>
                </a:solidFill>
                <a:latin typeface="+mn-lt"/>
                <a:ea typeface="ＭＳ Ｐゴシック" charset="0"/>
                <a:cs typeface="CiscoSans"/>
              </a:defRPr>
            </a:lvl1pPr>
            <a:lvl2pPr marL="304776" indent="-152388">
              <a:buClr>
                <a:schemeClr val="tx2"/>
              </a:buClr>
              <a:buSzPct val="60000"/>
              <a:defRPr sz="2667">
                <a:solidFill>
                  <a:schemeClr val="bg1"/>
                </a:solidFill>
              </a:defRPr>
            </a:lvl2pPr>
            <a:lvl3pPr marL="457167" indent="-152388">
              <a:buClr>
                <a:schemeClr val="tx2"/>
              </a:buClr>
              <a:buSzPct val="60000"/>
              <a:defRPr sz="2400">
                <a:solidFill>
                  <a:schemeClr val="bg1"/>
                </a:solidFill>
              </a:defRPr>
            </a:lvl3pPr>
            <a:lvl4pPr marL="609555" indent="-165088">
              <a:buClr>
                <a:schemeClr val="tx2"/>
              </a:buClr>
              <a:buSzPct val="60000"/>
              <a:defRPr sz="2133">
                <a:solidFill>
                  <a:schemeClr val="bg1"/>
                </a:solidFill>
              </a:defRPr>
            </a:lvl4pPr>
            <a:lvl5pPr marL="766177" indent="-156621">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416403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00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Half_Page_Picture_Captio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7"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7" y="5416470"/>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8"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573250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Half_Page_Pictur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tx2"/>
              </a:solidFill>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7" y="709085"/>
            <a:ext cx="4745567" cy="5412315"/>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37039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Half_Page_Headline Only">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5"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440825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Half_Page_Picture_Full">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106793" y="0"/>
            <a:ext cx="6085209" cy="6858000"/>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177660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Half_Page_Char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6786037"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69783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1647">
          <p15:clr>
            <a:srgbClr val="FBAE40"/>
          </p15:clr>
        </p15:guide>
        <p15:guide id="4" pos="2006">
          <p15:clr>
            <a:srgbClr val="FBAE40"/>
          </p15:clr>
        </p15:guide>
        <p15:guide id="7" pos="240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_Half_Page_Tabl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1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6786037"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8" y="6322209"/>
            <a:ext cx="4478953" cy="206025"/>
          </a:xfrm>
          <a:prstGeom prst="rect">
            <a:avLst/>
          </a:prstGeom>
          <a:noFill/>
          <a:ln w="9525">
            <a:noFill/>
            <a:miter lim="800000"/>
            <a:headEnd/>
            <a:tailEnd/>
          </a:ln>
          <a:effectLst/>
        </p:spPr>
        <p:txBody>
          <a:bodyPr wrap="square" lIns="82115" tIns="41056" rIns="82115" bIns="41056" anchor="b">
            <a:spAutoFit/>
          </a:bodyPr>
          <a:lstStyle/>
          <a:p>
            <a:pPr algn="l" defTabSz="81426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184761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783">
          <p15:clr>
            <a:srgbClr val="FBAE40"/>
          </p15:clr>
        </p15:guide>
        <p15:guide id="3" orient="horz" pos="1647">
          <p15:clr>
            <a:srgbClr val="FBAE40"/>
          </p15:clr>
        </p15:guide>
        <p15:guide id="4" pos="2006">
          <p15:clr>
            <a:srgbClr val="FBAE40"/>
          </p15:clr>
        </p15:guide>
        <p15:guide id="7" pos="240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B3B32FF5-F0CF-B344-B9F0-806CD2B913A4}"/>
              </a:ext>
            </a:extLst>
          </p:cNvPr>
          <p:cNvPicPr>
            <a:picLocks noChangeAspect="1"/>
          </p:cNvPicPr>
          <p:nvPr userDrawn="1"/>
        </p:nvPicPr>
        <p:blipFill>
          <a:blip r:embed="rId2"/>
          <a:stretch>
            <a:fillRect/>
          </a:stretch>
        </p:blipFill>
        <p:spPr>
          <a:xfrm>
            <a:off x="2908835" y="2937715"/>
            <a:ext cx="6374335" cy="982572"/>
          </a:xfrm>
          <a:prstGeom prst="rect">
            <a:avLst/>
          </a:prstGeom>
        </p:spPr>
      </p:pic>
    </p:spTree>
    <p:extLst>
      <p:ext uri="{BB962C8B-B14F-4D97-AF65-F5344CB8AC3E}">
        <p14:creationId xmlns:p14="http://schemas.microsoft.com/office/powerpoint/2010/main" val="423213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38242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7660-3E92-3C4D-92C0-4EDBB90408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7693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Half_Page_Headline Only (Dark)">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4" y="0"/>
            <a:ext cx="6106789"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1715" rtl="0" eaLnBrk="1" fontAlgn="base" hangingPunct="1">
              <a:lnSpc>
                <a:spcPct val="85000"/>
              </a:lnSpc>
              <a:spcBef>
                <a:spcPct val="0"/>
              </a:spcBef>
              <a:spcAft>
                <a:spcPct val="0"/>
              </a:spcAft>
              <a:defRPr lang="en-GB" sz="4399" kern="1200" dirty="0">
                <a:solidFill>
                  <a:schemeClr val="accent1"/>
                </a:solidFill>
                <a:latin typeface="CiscoSansTT Medium" panose="020B0903020201020303" pitchFamily="34" charset="0"/>
                <a:ea typeface="ＭＳ Ｐゴシック" charset="0"/>
                <a:cs typeface="CiscoSansTT Medium" panose="020B0903020201020303" pitchFamily="34" charset="0"/>
              </a:defRPr>
            </a:lvl1pPr>
          </a:lstStyle>
          <a:p>
            <a:pPr lvl="0"/>
            <a:r>
              <a:rPr lang="en-US"/>
              <a:t>Click to edit Master title style</a:t>
            </a:r>
            <a:endParaRPr lang="en-GB"/>
          </a:p>
        </p:txBody>
      </p:sp>
      <p:sp>
        <p:nvSpPr>
          <p:cNvPr id="6" name="Rectangle 4">
            <a:extLst>
              <a:ext uri="{FF2B5EF4-FFF2-40B4-BE49-F238E27FC236}">
                <a16:creationId xmlns:a16="http://schemas.microsoft.com/office/drawing/2014/main" id="{0047CF45-C251-ED44-B91F-FA6EE9A690DF}"/>
              </a:ext>
            </a:extLst>
          </p:cNvPr>
          <p:cNvSpPr>
            <a:spLocks noChangeArrowheads="1"/>
          </p:cNvSpPr>
          <p:nvPr userDrawn="1"/>
        </p:nvSpPr>
        <p:spPr bwMode="ltGray">
          <a:xfrm>
            <a:off x="581764" y="6386720"/>
            <a:ext cx="4757856" cy="205982"/>
          </a:xfrm>
          <a:prstGeom prst="rect">
            <a:avLst/>
          </a:prstGeom>
          <a:noFill/>
          <a:ln w="9525">
            <a:noFill/>
            <a:miter lim="800000"/>
            <a:headEnd/>
            <a:tailEnd/>
          </a:ln>
          <a:effectLst/>
        </p:spPr>
        <p:txBody>
          <a:bodyPr wrap="square" lIns="82072" tIns="41035" rIns="82072" bIns="41035" anchor="b">
            <a:spAutoFit/>
          </a:bodyPr>
          <a:lstStyle/>
          <a:p>
            <a:pPr algn="l" defTabSz="813818" rtl="0" fontAlgn="auto">
              <a:spcBef>
                <a:spcPts val="0"/>
              </a:spcBef>
              <a:spcAft>
                <a:spcPts val="0"/>
              </a:spcAft>
              <a:defRPr/>
            </a:pPr>
            <a:r>
              <a:rPr lang="en-US" sz="800" kern="1200" spc="27" baseline="0">
                <a:solidFill>
                  <a:schemeClr val="accent4"/>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2570183574"/>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 - Impact Metric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F822-F985-483A-AFF4-7A6924801C1D}"/>
              </a:ext>
            </a:extLst>
          </p:cNvPr>
          <p:cNvSpPr>
            <a:spLocks noGrp="1"/>
          </p:cNvSpPr>
          <p:nvPr>
            <p:ph type="title"/>
          </p:nvPr>
        </p:nvSpPr>
        <p:spPr>
          <a:xfrm>
            <a:off x="550865" y="441329"/>
            <a:ext cx="11090275" cy="1223963"/>
          </a:xfrm>
        </p:spPr>
        <p:txBody>
          <a:bodyPr lIns="0" tIns="0" rIns="0" bIns="0">
            <a:noAutofit/>
          </a:bodyPr>
          <a:lstStyle>
            <a:lvl1pPr>
              <a:defRPr>
                <a:solidFill>
                  <a:schemeClr val="tx2"/>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A1B5994A-7138-4B77-B922-F905ED100D8F}"/>
              </a:ext>
            </a:extLst>
          </p:cNvPr>
          <p:cNvSpPr>
            <a:spLocks noGrp="1"/>
          </p:cNvSpPr>
          <p:nvPr>
            <p:ph type="sldNum" sz="quarter" idx="4"/>
          </p:nvPr>
        </p:nvSpPr>
        <p:spPr>
          <a:xfrm>
            <a:off x="8897937" y="6487885"/>
            <a:ext cx="2743200" cy="167416"/>
          </a:xfrm>
          <a:prstGeom prst="rect">
            <a:avLst/>
          </a:prstGeom>
        </p:spPr>
        <p:txBody>
          <a:bodyPr vert="horz" lIns="91440" tIns="45720" rIns="0" bIns="45720" rtlCol="0" anchor="ctr"/>
          <a:lstStyle>
            <a:lvl1pPr algn="r">
              <a:defRPr sz="1200">
                <a:solidFill>
                  <a:schemeClr val="tx1">
                    <a:tint val="75000"/>
                  </a:schemeClr>
                </a:solidFill>
              </a:defRPr>
            </a:lvl1pPr>
          </a:lstStyle>
          <a:p>
            <a:fld id="{0AB9C0BD-1E9B-4F3D-B06F-C34D617E078B}" type="slidenum">
              <a:rPr lang="en-US" smtClean="0"/>
              <a:t>‹#›</a:t>
            </a:fld>
            <a:endParaRPr lang="en-US"/>
          </a:p>
        </p:txBody>
      </p:sp>
      <p:sp>
        <p:nvSpPr>
          <p:cNvPr id="8" name="Text Placeholder 8">
            <a:extLst>
              <a:ext uri="{FF2B5EF4-FFF2-40B4-BE49-F238E27FC236}">
                <a16:creationId xmlns:a16="http://schemas.microsoft.com/office/drawing/2014/main" id="{8DB8D12F-DD59-4429-8F09-89B0040F0AF6}"/>
              </a:ext>
            </a:extLst>
          </p:cNvPr>
          <p:cNvSpPr>
            <a:spLocks noGrp="1"/>
          </p:cNvSpPr>
          <p:nvPr>
            <p:ph type="body" sz="quarter" idx="13" hasCustomPrompt="1"/>
          </p:nvPr>
        </p:nvSpPr>
        <p:spPr>
          <a:xfrm>
            <a:off x="550863" y="2983508"/>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9" name="Text Placeholder 12">
            <a:extLst>
              <a:ext uri="{FF2B5EF4-FFF2-40B4-BE49-F238E27FC236}">
                <a16:creationId xmlns:a16="http://schemas.microsoft.com/office/drawing/2014/main" id="{6094232A-E40F-45E4-AD59-E7ABA27FA2A6}"/>
              </a:ext>
            </a:extLst>
          </p:cNvPr>
          <p:cNvSpPr>
            <a:spLocks noGrp="1"/>
          </p:cNvSpPr>
          <p:nvPr>
            <p:ph type="body" sz="quarter" idx="12" hasCustomPrompt="1"/>
          </p:nvPr>
        </p:nvSpPr>
        <p:spPr>
          <a:xfrm>
            <a:off x="550863" y="16652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
        <p:nvSpPr>
          <p:cNvPr id="13" name="Text Placeholder 8">
            <a:extLst>
              <a:ext uri="{FF2B5EF4-FFF2-40B4-BE49-F238E27FC236}">
                <a16:creationId xmlns:a16="http://schemas.microsoft.com/office/drawing/2014/main" id="{979535DE-4333-412A-B07F-15B1EBA94268}"/>
              </a:ext>
            </a:extLst>
          </p:cNvPr>
          <p:cNvSpPr>
            <a:spLocks noGrp="1"/>
          </p:cNvSpPr>
          <p:nvPr>
            <p:ph type="body" sz="quarter" idx="14" hasCustomPrompt="1"/>
          </p:nvPr>
        </p:nvSpPr>
        <p:spPr>
          <a:xfrm>
            <a:off x="4572000" y="2983508"/>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14" name="Text Placeholder 12">
            <a:extLst>
              <a:ext uri="{FF2B5EF4-FFF2-40B4-BE49-F238E27FC236}">
                <a16:creationId xmlns:a16="http://schemas.microsoft.com/office/drawing/2014/main" id="{C9357269-945F-4546-96A6-679627435455}"/>
              </a:ext>
            </a:extLst>
          </p:cNvPr>
          <p:cNvSpPr>
            <a:spLocks noGrp="1"/>
          </p:cNvSpPr>
          <p:nvPr>
            <p:ph type="body" sz="quarter" idx="15" hasCustomPrompt="1"/>
          </p:nvPr>
        </p:nvSpPr>
        <p:spPr>
          <a:xfrm>
            <a:off x="4572000" y="16652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
        <p:nvSpPr>
          <p:cNvPr id="15" name="Text Placeholder 8">
            <a:extLst>
              <a:ext uri="{FF2B5EF4-FFF2-40B4-BE49-F238E27FC236}">
                <a16:creationId xmlns:a16="http://schemas.microsoft.com/office/drawing/2014/main" id="{1F3606EB-7FA9-411B-B06A-5C2BC1AE3136}"/>
              </a:ext>
            </a:extLst>
          </p:cNvPr>
          <p:cNvSpPr>
            <a:spLocks noGrp="1"/>
          </p:cNvSpPr>
          <p:nvPr>
            <p:ph type="body" sz="quarter" idx="16" hasCustomPrompt="1"/>
          </p:nvPr>
        </p:nvSpPr>
        <p:spPr>
          <a:xfrm>
            <a:off x="8593137" y="2983508"/>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16" name="Text Placeholder 12">
            <a:extLst>
              <a:ext uri="{FF2B5EF4-FFF2-40B4-BE49-F238E27FC236}">
                <a16:creationId xmlns:a16="http://schemas.microsoft.com/office/drawing/2014/main" id="{33BF17E2-EA9B-4ADB-AB8A-662B0E1BE73A}"/>
              </a:ext>
            </a:extLst>
          </p:cNvPr>
          <p:cNvSpPr>
            <a:spLocks noGrp="1"/>
          </p:cNvSpPr>
          <p:nvPr>
            <p:ph type="body" sz="quarter" idx="17" hasCustomPrompt="1"/>
          </p:nvPr>
        </p:nvSpPr>
        <p:spPr>
          <a:xfrm>
            <a:off x="8593137" y="16652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
        <p:nvSpPr>
          <p:cNvPr id="17" name="Text Placeholder 8">
            <a:extLst>
              <a:ext uri="{FF2B5EF4-FFF2-40B4-BE49-F238E27FC236}">
                <a16:creationId xmlns:a16="http://schemas.microsoft.com/office/drawing/2014/main" id="{E9D1F8A4-44C1-4B21-B7EF-1330377F5470}"/>
              </a:ext>
            </a:extLst>
          </p:cNvPr>
          <p:cNvSpPr>
            <a:spLocks noGrp="1"/>
          </p:cNvSpPr>
          <p:nvPr>
            <p:ph type="body" sz="quarter" idx="18" hasCustomPrompt="1"/>
          </p:nvPr>
        </p:nvSpPr>
        <p:spPr>
          <a:xfrm>
            <a:off x="550863" y="5394807"/>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18" name="Text Placeholder 12">
            <a:extLst>
              <a:ext uri="{FF2B5EF4-FFF2-40B4-BE49-F238E27FC236}">
                <a16:creationId xmlns:a16="http://schemas.microsoft.com/office/drawing/2014/main" id="{7F92E3ED-F88B-4F01-AC53-512FCFEEC284}"/>
              </a:ext>
            </a:extLst>
          </p:cNvPr>
          <p:cNvSpPr>
            <a:spLocks noGrp="1"/>
          </p:cNvSpPr>
          <p:nvPr>
            <p:ph type="body" sz="quarter" idx="19" hasCustomPrompt="1"/>
          </p:nvPr>
        </p:nvSpPr>
        <p:spPr>
          <a:xfrm>
            <a:off x="550863" y="40765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
        <p:nvSpPr>
          <p:cNvPr id="19" name="Text Placeholder 8">
            <a:extLst>
              <a:ext uri="{FF2B5EF4-FFF2-40B4-BE49-F238E27FC236}">
                <a16:creationId xmlns:a16="http://schemas.microsoft.com/office/drawing/2014/main" id="{161ACCEA-1193-47AC-A9E3-79AB6B9A863A}"/>
              </a:ext>
            </a:extLst>
          </p:cNvPr>
          <p:cNvSpPr>
            <a:spLocks noGrp="1"/>
          </p:cNvSpPr>
          <p:nvPr>
            <p:ph type="body" sz="quarter" idx="20" hasCustomPrompt="1"/>
          </p:nvPr>
        </p:nvSpPr>
        <p:spPr>
          <a:xfrm>
            <a:off x="4572000" y="5394807"/>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20" name="Text Placeholder 12">
            <a:extLst>
              <a:ext uri="{FF2B5EF4-FFF2-40B4-BE49-F238E27FC236}">
                <a16:creationId xmlns:a16="http://schemas.microsoft.com/office/drawing/2014/main" id="{0711B222-9D69-4029-A3FA-EE87A0D20196}"/>
              </a:ext>
            </a:extLst>
          </p:cNvPr>
          <p:cNvSpPr>
            <a:spLocks noGrp="1"/>
          </p:cNvSpPr>
          <p:nvPr>
            <p:ph type="body" sz="quarter" idx="21" hasCustomPrompt="1"/>
          </p:nvPr>
        </p:nvSpPr>
        <p:spPr>
          <a:xfrm>
            <a:off x="4572000" y="40765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
        <p:nvSpPr>
          <p:cNvPr id="21" name="Text Placeholder 8">
            <a:extLst>
              <a:ext uri="{FF2B5EF4-FFF2-40B4-BE49-F238E27FC236}">
                <a16:creationId xmlns:a16="http://schemas.microsoft.com/office/drawing/2014/main" id="{D986209C-5F81-4CC0-B282-6FB44D652508}"/>
              </a:ext>
            </a:extLst>
          </p:cNvPr>
          <p:cNvSpPr>
            <a:spLocks noGrp="1"/>
          </p:cNvSpPr>
          <p:nvPr>
            <p:ph type="body" sz="quarter" idx="22" hasCustomPrompt="1"/>
          </p:nvPr>
        </p:nvSpPr>
        <p:spPr>
          <a:xfrm>
            <a:off x="8593137" y="5394807"/>
            <a:ext cx="3048000" cy="697400"/>
          </a:xfrm>
        </p:spPr>
        <p:txBody>
          <a:bodyPr lIns="0" tIns="0" rIns="0" bIns="0">
            <a:noAutofit/>
          </a:bodyPr>
          <a:lstStyle>
            <a:lvl1pPr marL="0" indent="0" algn="ctr">
              <a:lnSpc>
                <a:spcPct val="100000"/>
              </a:lnSpc>
              <a:spcBef>
                <a:spcPts val="0"/>
              </a:spcBef>
              <a:buNone/>
              <a:defRPr sz="1799"/>
            </a:lvl1pPr>
          </a:lstStyle>
          <a:p>
            <a:pPr lvl="0"/>
            <a:r>
              <a:rPr lang="en-US"/>
              <a:t>What is interesting and important about this number</a:t>
            </a:r>
          </a:p>
        </p:txBody>
      </p:sp>
      <p:sp>
        <p:nvSpPr>
          <p:cNvPr id="22" name="Text Placeholder 12">
            <a:extLst>
              <a:ext uri="{FF2B5EF4-FFF2-40B4-BE49-F238E27FC236}">
                <a16:creationId xmlns:a16="http://schemas.microsoft.com/office/drawing/2014/main" id="{1D1F047A-D294-4D86-9B5B-7EFDB44CA920}"/>
              </a:ext>
            </a:extLst>
          </p:cNvPr>
          <p:cNvSpPr>
            <a:spLocks noGrp="1"/>
          </p:cNvSpPr>
          <p:nvPr>
            <p:ph type="body" sz="quarter" idx="23" hasCustomPrompt="1"/>
          </p:nvPr>
        </p:nvSpPr>
        <p:spPr>
          <a:xfrm>
            <a:off x="8593137" y="4076589"/>
            <a:ext cx="3048000" cy="1223963"/>
          </a:xfrm>
        </p:spPr>
        <p:txBody>
          <a:bodyPr lIns="0" rIns="0" anchor="ctr">
            <a:noAutofit/>
          </a:bodyPr>
          <a:lstStyle>
            <a:lvl1pPr marL="0" indent="0" algn="ctr">
              <a:lnSpc>
                <a:spcPct val="100000"/>
              </a:lnSpc>
              <a:spcBef>
                <a:spcPts val="0"/>
              </a:spcBef>
              <a:buNone/>
              <a:defRPr sz="7798" b="1">
                <a:solidFill>
                  <a:srgbClr val="575757"/>
                </a:solidFill>
              </a:defRPr>
            </a:lvl1pPr>
          </a:lstStyle>
          <a:p>
            <a:pPr lvl="0"/>
            <a:r>
              <a:rPr lang="en-US"/>
              <a:t>123</a:t>
            </a:r>
          </a:p>
        </p:txBody>
      </p:sp>
    </p:spTree>
    <p:extLst>
      <p:ext uri="{BB962C8B-B14F-4D97-AF65-F5344CB8AC3E}">
        <p14:creationId xmlns:p14="http://schemas.microsoft.com/office/powerpoint/2010/main" val="31565111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316287"/>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22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42317"/>
            <a:ext cx="11061895" cy="384175"/>
          </a:xfrm>
          <a:prstGeom prst="rect">
            <a:avLst/>
          </a:prstGeom>
        </p:spPr>
        <p:txBody>
          <a:bodyPr lIns="91420" tIns="45710" rIns="91420" bIns="45710" anchor="b" anchorCtr="0">
            <a:noAutofit/>
          </a:bodyPr>
          <a:lstStyle>
            <a:lvl1pPr marL="0" indent="0" algn="l">
              <a:buNone/>
              <a:defRPr sz="2400" b="0" i="0">
                <a:solidFill>
                  <a:schemeClr val="bg1">
                    <a:lumMod val="75000"/>
                  </a:schemeClr>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7" y="5430227"/>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5" y="4058206"/>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lumMod val="75000"/>
                  </a:schemeClr>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a:t>Subtitle Goes Here</a:t>
            </a:r>
          </a:p>
        </p:txBody>
      </p:sp>
      <p:sp>
        <p:nvSpPr>
          <p:cNvPr id="20" name="Title 1"/>
          <p:cNvSpPr>
            <a:spLocks noGrp="1"/>
          </p:cNvSpPr>
          <p:nvPr>
            <p:ph type="ctrTitle" hasCustomPrompt="1"/>
          </p:nvPr>
        </p:nvSpPr>
        <p:spPr>
          <a:xfrm>
            <a:off x="567688"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75000"/>
                </a:schemeClr>
              </a:solidFill>
            </a:endParaRPr>
          </a:p>
        </p:txBody>
      </p:sp>
    </p:spTree>
    <p:extLst>
      <p:ext uri="{BB962C8B-B14F-4D97-AF65-F5344CB8AC3E}">
        <p14:creationId xmlns:p14="http://schemas.microsoft.com/office/powerpoint/2010/main" val="385901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239718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6182368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8733494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77764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k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87BA-D190-36C9-FC38-746943551A15}"/>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24971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2" y="5231194"/>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344387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4235499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9536382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6015811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598794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5782912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35464243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8021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2"/>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293873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3671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Midn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646CD-FB63-F3C0-1A8A-8157E8BB059B}"/>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5" name="Picture 7">
            <a:extLst>
              <a:ext uri="{FF2B5EF4-FFF2-40B4-BE49-F238E27FC236}">
                <a16:creationId xmlns:a16="http://schemas.microsoft.com/office/drawing/2014/main" id="{5B019962-90BF-9C68-7A80-7C374B3C86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Title 1">
            <a:extLst>
              <a:ext uri="{FF2B5EF4-FFF2-40B4-BE49-F238E27FC236}">
                <a16:creationId xmlns:a16="http://schemas.microsoft.com/office/drawing/2014/main" id="{3362D482-EDEF-0534-A336-804F44744A73}"/>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accent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40833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2"/>
            <a:ext cx="11040076" cy="4098595"/>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6399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1">
                    <a:lumMod val="75000"/>
                  </a:schemeClr>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1">
                    <a:lumMod val="75000"/>
                  </a:schemeClr>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1">
                    <a:lumMod val="75000"/>
                  </a:schemeClr>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1">
                    <a:lumMod val="75000"/>
                  </a:schemeClr>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636905" y="6322207"/>
            <a:ext cx="47578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411804616"/>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91679791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1">
                    <a:lumMod val="75000"/>
                  </a:schemeClr>
                </a:solidFill>
                <a:latin typeface="+mn-lt"/>
                <a:ea typeface="ＭＳ Ｐゴシック" charset="0"/>
                <a:cs typeface="CiscoSans"/>
              </a:defRPr>
            </a:lvl1pPr>
            <a:lvl2pPr marL="304784" indent="-152392">
              <a:buClr>
                <a:schemeClr val="tx2"/>
              </a:buClr>
              <a:buSzPct val="60000"/>
              <a:defRPr sz="2667">
                <a:solidFill>
                  <a:schemeClr val="bg1">
                    <a:lumMod val="75000"/>
                  </a:schemeClr>
                </a:solidFill>
              </a:defRPr>
            </a:lvl2pPr>
            <a:lvl3pPr marL="457178" indent="-152392">
              <a:buClr>
                <a:schemeClr val="tx2"/>
              </a:buClr>
              <a:buSzPct val="60000"/>
              <a:defRPr sz="2400">
                <a:solidFill>
                  <a:schemeClr val="bg1">
                    <a:lumMod val="75000"/>
                  </a:schemeClr>
                </a:solidFill>
              </a:defRPr>
            </a:lvl3pPr>
            <a:lvl4pPr marL="609570" indent="-165092">
              <a:buClr>
                <a:schemeClr val="tx2"/>
              </a:buClr>
              <a:buSzPct val="60000"/>
              <a:defRPr sz="2133">
                <a:solidFill>
                  <a:schemeClr val="bg1">
                    <a:lumMod val="75000"/>
                  </a:schemeClr>
                </a:solidFill>
              </a:defRPr>
            </a:lvl4pPr>
            <a:lvl5pPr marL="766196" indent="-156625">
              <a:buClr>
                <a:schemeClr val="tx2"/>
              </a:buClr>
              <a:buSzPct val="60000"/>
              <a:defRPr sz="2133">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79155695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10" name="Rectangle 4"/>
          <p:cNvSpPr>
            <a:spLocks noChangeArrowheads="1"/>
          </p:cNvSpPr>
          <p:nvPr userDrawn="1"/>
        </p:nvSpPr>
        <p:spPr bwMode="ltGray">
          <a:xfrm>
            <a:off x="636907" y="6322207"/>
            <a:ext cx="3817557"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16562659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tx2"/>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7"/>
            <a:ext cx="43514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60094582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636906" y="6322207"/>
            <a:ext cx="392911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96706899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7"/>
            <a:ext cx="4399267"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507119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6" y="6322207"/>
            <a:ext cx="4239895"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162764444"/>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6" y="6322207"/>
            <a:ext cx="454270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90229877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tx1"/>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1"/>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6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6"/>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9144950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8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216152"/>
            <a:ext cx="11443668" cy="5084064"/>
          </a:xfrm>
          <a:prstGeom prst="rect">
            <a:avLst/>
          </a:prstGeom>
        </p:spPr>
        <p:txBody>
          <a:bodyPr lIns="121877" tIns="60939" rIns="121877" bIns="60939">
            <a:noAutofit/>
          </a:bodyPr>
          <a:lstStyle>
            <a:lvl1pPr marL="374503" indent="-298335">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070" indent="-287754">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6562" indent="-22851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4490" indent="-22851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003" indent="-22428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a:t>Bullet Title Goes Here</a:t>
            </a:r>
          </a:p>
        </p:txBody>
      </p:sp>
    </p:spTree>
    <p:extLst>
      <p:ext uri="{BB962C8B-B14F-4D97-AF65-F5344CB8AC3E}">
        <p14:creationId xmlns:p14="http://schemas.microsoft.com/office/powerpoint/2010/main" val="30501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1" y="301752"/>
            <a:ext cx="11441231" cy="804672"/>
          </a:xfrm>
        </p:spPr>
        <p:txBody>
          <a:bodyPr/>
          <a:lstStyle>
            <a:lvl1pPr algn="l" defTabSz="914354"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mj-lt"/>
                <a:ea typeface="+mj-ea"/>
                <a:cs typeface="+mj-cs"/>
              </a:defRPr>
            </a:lvl1pPr>
          </a:lstStyle>
          <a:p>
            <a:r>
              <a:rPr lang="en-US"/>
              <a:t>Click to edit Master title style</a:t>
            </a:r>
          </a:p>
        </p:txBody>
      </p:sp>
      <p:sp>
        <p:nvSpPr>
          <p:cNvPr id="4" name="Text Placeholder 3"/>
          <p:cNvSpPr>
            <a:spLocks noGrp="1"/>
          </p:cNvSpPr>
          <p:nvPr>
            <p:ph type="body" sz="quarter" idx="10"/>
          </p:nvPr>
        </p:nvSpPr>
        <p:spPr>
          <a:xfrm>
            <a:off x="206421" y="1124039"/>
            <a:ext cx="11432591" cy="4965192"/>
          </a:xfrm>
        </p:spPr>
        <p:txBody>
          <a:bodyPr>
            <a:noAutofit/>
          </a:bodyPr>
          <a:lstStyle>
            <a:lvl1pPr marL="112708" indent="-112708">
              <a:lnSpc>
                <a:spcPct val="100000"/>
              </a:lnSpc>
              <a:spcBef>
                <a:spcPts val="3000"/>
              </a:spcBef>
              <a:buSzPct val="100000"/>
              <a:buFont typeface="Lucida Grande"/>
              <a:buChar char=" "/>
              <a:defRPr sz="2200" baseline="0">
                <a:solidFill>
                  <a:srgbClr val="435153"/>
                </a:solidFill>
                <a:latin typeface="+mj-lt"/>
              </a:defRPr>
            </a:lvl1pPr>
            <a:lvl2pPr marL="404793" indent="-174617">
              <a:lnSpc>
                <a:spcPct val="95000"/>
              </a:lnSpc>
              <a:spcBef>
                <a:spcPts val="600"/>
              </a:spcBef>
              <a:buClr>
                <a:schemeClr val="bg1">
                  <a:lumMod val="50000"/>
                </a:schemeClr>
              </a:buClr>
              <a:buFont typeface="Lucida Grande"/>
              <a:buChar char="-"/>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4987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t">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grpSp>
        <p:nvGrpSpPr>
          <p:cNvPr id="4" name="Group 3">
            <a:extLst>
              <a:ext uri="{FF2B5EF4-FFF2-40B4-BE49-F238E27FC236}">
                <a16:creationId xmlns:a16="http://schemas.microsoft.com/office/drawing/2014/main" id="{1D7FE71D-FCB8-49D2-92ED-4A3AD58872C6}"/>
              </a:ext>
            </a:extLst>
          </p:cNvPr>
          <p:cNvGrpSpPr/>
          <p:nvPr userDrawn="1"/>
        </p:nvGrpSpPr>
        <p:grpSpPr>
          <a:xfrm>
            <a:off x="-4235" y="4047744"/>
            <a:ext cx="12196235" cy="2810256"/>
            <a:chOff x="-3176" y="2390064"/>
            <a:chExt cx="9147176" cy="2753436"/>
          </a:xfrm>
        </p:grpSpPr>
        <p:sp>
          <p:nvSpPr>
            <p:cNvPr id="5" name="Rectangle 4">
              <a:extLst>
                <a:ext uri="{FF2B5EF4-FFF2-40B4-BE49-F238E27FC236}">
                  <a16:creationId xmlns:a16="http://schemas.microsoft.com/office/drawing/2014/main" id="{38DB81F5-B49F-4B53-867A-9AAF83CFF376}"/>
                </a:ext>
              </a:extLst>
            </p:cNvPr>
            <p:cNvSpPr/>
            <p:nvPr userDrawn="1"/>
          </p:nvSpPr>
          <p:spPr>
            <a:xfrm>
              <a:off x="5222240" y="426212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948D3FF6-8117-4935-81CF-FB53EC36EE42}"/>
                </a:ext>
              </a:extLst>
            </p:cNvPr>
            <p:cNvSpPr/>
            <p:nvPr userDrawn="1"/>
          </p:nvSpPr>
          <p:spPr>
            <a:xfrm>
              <a:off x="5633720" y="447040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4C7CD5BE-9478-4C69-B988-E13909EFD4CF}"/>
                </a:ext>
              </a:extLst>
            </p:cNvPr>
            <p:cNvSpPr/>
            <p:nvPr userDrawn="1"/>
          </p:nvSpPr>
          <p:spPr>
            <a:xfrm>
              <a:off x="6461760" y="454914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86D6C41-72C8-485E-9B90-B3779B653280}"/>
                </a:ext>
              </a:extLst>
            </p:cNvPr>
            <p:cNvSpPr/>
            <p:nvPr userDrawn="1"/>
          </p:nvSpPr>
          <p:spPr>
            <a:xfrm>
              <a:off x="7538720" y="454914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669CB183-A5AB-4288-AB80-DF0CDB764BF5}"/>
                </a:ext>
              </a:extLst>
            </p:cNvPr>
            <p:cNvSpPr/>
            <p:nvPr userDrawn="1"/>
          </p:nvSpPr>
          <p:spPr>
            <a:xfrm>
              <a:off x="8478520" y="469138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786C1681-CFB5-4BB6-8891-534228D9E438}"/>
                </a:ext>
              </a:extLst>
            </p:cNvPr>
            <p:cNvSpPr/>
            <p:nvPr userDrawn="1"/>
          </p:nvSpPr>
          <p:spPr>
            <a:xfrm>
              <a:off x="4140200" y="4251960"/>
              <a:ext cx="167640" cy="28702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A20F820C-D7B6-4BF5-A6A8-95E5301F4194}"/>
                </a:ext>
              </a:extLst>
            </p:cNvPr>
            <p:cNvSpPr/>
            <p:nvPr userDrawn="1"/>
          </p:nvSpPr>
          <p:spPr>
            <a:xfrm>
              <a:off x="3329432" y="4649216"/>
              <a:ext cx="223520" cy="19964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2A068F6C-2E13-4CA1-9DF4-87469D6E605F}"/>
                </a:ext>
              </a:extLst>
            </p:cNvPr>
            <p:cNvSpPr/>
            <p:nvPr userDrawn="1"/>
          </p:nvSpPr>
          <p:spPr>
            <a:xfrm>
              <a:off x="2730848" y="3973515"/>
              <a:ext cx="223520" cy="19964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6F2F5359-FC91-40DB-98C7-74968234D8FB}"/>
                </a:ext>
              </a:extLst>
            </p:cNvPr>
            <p:cNvSpPr/>
            <p:nvPr userDrawn="1"/>
          </p:nvSpPr>
          <p:spPr>
            <a:xfrm flipV="1">
              <a:off x="1515458" y="4428744"/>
              <a:ext cx="223520" cy="22047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528AEB87-3EC7-4841-98A6-9E471CCDA958}"/>
                </a:ext>
              </a:extLst>
            </p:cNvPr>
            <p:cNvSpPr/>
            <p:nvPr userDrawn="1"/>
          </p:nvSpPr>
          <p:spPr>
            <a:xfrm flipV="1">
              <a:off x="757268" y="4428744"/>
              <a:ext cx="252382" cy="15189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27AD97AF-91F6-45A5-857F-F0E5C71BCBC8}"/>
                </a:ext>
              </a:extLst>
            </p:cNvPr>
            <p:cNvSpPr/>
            <p:nvPr userDrawn="1"/>
          </p:nvSpPr>
          <p:spPr>
            <a:xfrm flipV="1">
              <a:off x="60038" y="4772914"/>
              <a:ext cx="356386" cy="886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1AF0D3E-D2A9-47B9-96AB-38A515C11D8E}"/>
                </a:ext>
              </a:extLst>
            </p:cNvPr>
            <p:cNvSpPr/>
            <p:nvPr userDrawn="1"/>
          </p:nvSpPr>
          <p:spPr>
            <a:xfrm flipV="1">
              <a:off x="1274158" y="4809744"/>
              <a:ext cx="223520" cy="22047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6812F9C0-C881-4211-96C1-23A83AC829AA}"/>
                </a:ext>
              </a:extLst>
            </p:cNvPr>
            <p:cNvSpPr/>
            <p:nvPr userDrawn="1"/>
          </p:nvSpPr>
          <p:spPr>
            <a:xfrm flipV="1">
              <a:off x="3645248" y="3902395"/>
              <a:ext cx="397162" cy="749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6">
              <a:extLst>
                <a:ext uri="{FF2B5EF4-FFF2-40B4-BE49-F238E27FC236}">
                  <a16:creationId xmlns:a16="http://schemas.microsoft.com/office/drawing/2014/main" id="{4C924EC0-C6E0-4FC6-98E9-3B403B5B68FE}"/>
                </a:ext>
              </a:extLst>
            </p:cNvPr>
            <p:cNvSpPr>
              <a:spLocks noEditPoints="1"/>
            </p:cNvSpPr>
            <p:nvPr userDrawn="1"/>
          </p:nvSpPr>
          <p:spPr bwMode="auto">
            <a:xfrm>
              <a:off x="-3176" y="2390064"/>
              <a:ext cx="9147176" cy="2753436"/>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latin typeface="+mj-lt"/>
              </a:endParaRPr>
            </a:p>
          </p:txBody>
        </p:sp>
      </p:grpSp>
      <p:sp>
        <p:nvSpPr>
          <p:cNvPr id="20" name="Freeform 6">
            <a:extLst>
              <a:ext uri="{FF2B5EF4-FFF2-40B4-BE49-F238E27FC236}">
                <a16:creationId xmlns:a16="http://schemas.microsoft.com/office/drawing/2014/main" id="{9E1546A1-112D-4E39-858D-4D8BF0FCA902}"/>
              </a:ext>
            </a:extLst>
          </p:cNvPr>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709435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White">
    <p:bg>
      <p:bgPr>
        <a:solidFill>
          <a:srgbClr val="FFFFFF"/>
        </a:solid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1601451" y="254001"/>
            <a:ext cx="457200" cy="148083"/>
          </a:xfrm>
          <a:prstGeom prst="rect">
            <a:avLst/>
          </a:prstGeom>
        </p:spPr>
        <p:txBody>
          <a:bodyPr wrap="square" lIns="0" tIns="0" rIns="0" bIns="0"/>
          <a:lstStyle>
            <a:lvl1pPr marR="95242" defTabSz="410724">
              <a:lnSpc>
                <a:spcPts val="1000"/>
              </a:lnSpc>
              <a:defRPr sz="1000" cap="all">
                <a:solidFill>
                  <a:srgbClr val="554D5C"/>
                </a:solidFill>
                <a:latin typeface="Avenir"/>
                <a:ea typeface="Avenir"/>
                <a:cs typeface="Avenir"/>
                <a:sym typeface="Avenir Roman"/>
              </a:defRPr>
            </a:lvl1pPr>
          </a:lstStyle>
          <a:p>
            <a:fld id="{86CB4B4D-7CA3-9044-876B-883B54F8677D}" type="slidenum">
              <a:t>‹#›</a:t>
            </a:fld>
            <a:endParaRPr/>
          </a:p>
        </p:txBody>
      </p:sp>
    </p:spTree>
    <p:extLst>
      <p:ext uri="{BB962C8B-B14F-4D97-AF65-F5344CB8AC3E}">
        <p14:creationId xmlns:p14="http://schemas.microsoft.com/office/powerpoint/2010/main" val="306679008"/>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68042" y="431800"/>
            <a:ext cx="714359" cy="375341"/>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609600" y="3200817"/>
            <a:ext cx="10972800" cy="1504200"/>
          </a:xfrm>
          <a:prstGeom prst="rect">
            <a:avLst/>
          </a:prstGeom>
        </p:spPr>
        <p:txBody>
          <a:bodyPr lIns="0" tIns="0" rIns="0" bIns="0" anchor="b" anchorCtr="0"/>
          <a:lstStyle>
            <a:lvl1pPr marL="0" indent="0" algn="r">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609600" y="4807254"/>
            <a:ext cx="10972800" cy="398668"/>
          </a:xfrm>
          <a:prstGeom prst="rect">
            <a:avLst/>
          </a:prstGeom>
        </p:spPr>
        <p:txBody>
          <a:bodyPr lIns="0" tIns="0" rIns="0" bIns="0"/>
          <a:lstStyle>
            <a:lvl1pPr marL="0" indent="0" algn="r">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609600" y="5314225"/>
            <a:ext cx="10972800"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2145307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943053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9"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10" name="Picture 7">
            <a:extLst>
              <a:ext uri="{FF2B5EF4-FFF2-40B4-BE49-F238E27FC236}">
                <a16:creationId xmlns:a16="http://schemas.microsoft.com/office/drawing/2014/main" id="{EB0D5F86-0DA7-566F-B06B-F0CEE9D6C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137544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2306304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tx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661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ky">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bg1"/>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bg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1"/>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7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1957777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403184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198903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6407661" y="1766048"/>
            <a:ext cx="5165819"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6410937"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621966" y="1766048"/>
            <a:ext cx="5169260"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621966"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67225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63212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80931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436264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59392"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6015"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621792"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82756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23679"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6399977"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18236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096934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90077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621792" y="1600200"/>
            <a:ext cx="10960608" cy="4519083"/>
          </a:xfrm>
          <a:prstGeom prst="rect">
            <a:avLst/>
          </a:prstGeom>
        </p:spPr>
        <p:txBody>
          <a:bodyPr lIns="91420" tIns="45710" rIns="91420" bIns="45710">
            <a:noAutofit/>
          </a:bodyPr>
          <a:lstStyle>
            <a:lvl1pPr marL="304798" indent="-228598">
              <a:lnSpc>
                <a:spcPct val="95000"/>
              </a:lnSpc>
              <a:spcBef>
                <a:spcPts val="1480"/>
              </a:spcBef>
              <a:buClr>
                <a:schemeClr val="accent1"/>
              </a:buClr>
              <a:buSzPct val="80000"/>
              <a:buFont typeface="Arial"/>
              <a:buChar char="•"/>
              <a:defRPr sz="2400" b="0" i="0">
                <a:solidFill>
                  <a:schemeClr val="tx1"/>
                </a:solidFill>
                <a:latin typeface="+mn-lt"/>
                <a:ea typeface="CiscoSansTT Thin" charset="0"/>
                <a:cs typeface="CiscoSansTT Thin" charset="0"/>
              </a:defRPr>
            </a:lvl1pPr>
            <a:lvl2pPr marL="609595" indent="-220132">
              <a:lnSpc>
                <a:spcPct val="95000"/>
              </a:lnSpc>
              <a:spcBef>
                <a:spcPts val="600"/>
              </a:spcBef>
              <a:buClr>
                <a:schemeClr val="accent1"/>
              </a:buClr>
              <a:buSzPct val="80000"/>
              <a:buFont typeface="Arial"/>
              <a:buChar char="•"/>
              <a:defRPr sz="1867" b="0" i="0">
                <a:solidFill>
                  <a:schemeClr val="tx1"/>
                </a:solidFill>
                <a:latin typeface="+mn-lt"/>
                <a:ea typeface="CiscoSansTT Thin" charset="0"/>
                <a:cs typeface="CiscoSansTT Thin" charset="0"/>
              </a:defRPr>
            </a:lvl2pPr>
            <a:lvl3pPr marL="914392" indent="-146050">
              <a:buClr>
                <a:schemeClr val="accent1"/>
              </a:buClr>
              <a:buSzPct val="80000"/>
              <a:buFont typeface="Arial"/>
              <a:buChar char="•"/>
              <a:defRPr sz="16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1214703" indent="-228552">
              <a:buClr>
                <a:schemeClr val="accent1"/>
              </a:buClr>
              <a:buSzPct val="80000"/>
              <a:buFont typeface="Arial"/>
              <a:buChar char="•"/>
              <a:defRPr sz="1333"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443255" indent="-224318">
              <a:buClr>
                <a:schemeClr val="bg2"/>
              </a:buClr>
              <a:buSzPct val="80000"/>
              <a:buFont typeface="Arial"/>
              <a:buChar char="•"/>
              <a:defRPr sz="1333"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79932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602317"/>
            <a:ext cx="10974395"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56346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bg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bg2"/>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bg2"/>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2"/>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29ECC5C-23D8-044B-A13F-1C7CFA30043D}"/>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92C7939B-219A-BC07-DCE7-4B36AF2A4EA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7012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21792" y="1600200"/>
            <a:ext cx="10960608"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578516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Mult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E6D804B-991F-15D0-1B5C-852F088F2293}"/>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2" name="Content Placeholder 2">
            <a:extLst>
              <a:ext uri="{FF2B5EF4-FFF2-40B4-BE49-F238E27FC236}">
                <a16:creationId xmlns:a16="http://schemas.microsoft.com/office/drawing/2014/main" id="{5E762CBB-3A34-48C3-DD45-61F4F2FD11D1}"/>
              </a:ext>
            </a:extLst>
          </p:cNvPr>
          <p:cNvSpPr>
            <a:spLocks noGrp="1"/>
          </p:cNvSpPr>
          <p:nvPr>
            <p:ph idx="1"/>
          </p:nvPr>
        </p:nvSpPr>
        <p:spPr>
          <a:xfrm>
            <a:off x="621792" y="1600200"/>
            <a:ext cx="10961511" cy="3739704"/>
          </a:xfrm>
          <a:prstGeom prst="rect">
            <a:avLst/>
          </a:prstGeom>
        </p:spPr>
        <p:txBody>
          <a:bodyPr lIns="91420" tIns="45710" rIns="91420" bIns="45710">
            <a:noAutofit/>
          </a:bodyPr>
          <a:lstStyle>
            <a:lvl1pPr marL="380917" marR="0" indent="-380917" algn="ctr" defTabSz="609469"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7" name="Text Placeholder 2">
            <a:extLst>
              <a:ext uri="{FF2B5EF4-FFF2-40B4-BE49-F238E27FC236}">
                <a16:creationId xmlns:a16="http://schemas.microsoft.com/office/drawing/2014/main" id="{014E7A9D-AA27-1BDE-DF75-A66B1A4E967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8DB9C6A2-1768-FE67-38C1-DAE221A3B73A}"/>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312727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A973767-6838-8C37-C9AB-EBCBB78A52A3}"/>
              </a:ext>
            </a:extLst>
          </p:cNvPr>
          <p:cNvSpPr>
            <a:spLocks noGrp="1"/>
          </p:cNvSpPr>
          <p:nvPr>
            <p:ph type="body" sz="quarter" idx="82"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30596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87825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idnight Half Pag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83751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263706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48241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1" name="Text Placeholder 2">
            <a:extLst>
              <a:ext uri="{FF2B5EF4-FFF2-40B4-BE49-F238E27FC236}">
                <a16:creationId xmlns:a16="http://schemas.microsoft.com/office/drawing/2014/main" id="{89081E8E-66F3-8D24-1304-D061062DF4E8}"/>
              </a:ext>
            </a:extLst>
          </p:cNvPr>
          <p:cNvSpPr>
            <a:spLocks noGrp="1"/>
          </p:cNvSpPr>
          <p:nvPr>
            <p:ph type="body" sz="quarter" idx="21" hasCustomPrompt="1"/>
          </p:nvPr>
        </p:nvSpPr>
        <p:spPr>
          <a:xfrm>
            <a:off x="7360305" y="75839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BF728C7-DBC7-38D7-00D3-F60D887793E3}"/>
              </a:ext>
            </a:extLst>
          </p:cNvPr>
          <p:cNvSpPr>
            <a:spLocks noGrp="1"/>
          </p:cNvSpPr>
          <p:nvPr>
            <p:ph type="body" sz="quarter" idx="24" hasCustomPrompt="1"/>
          </p:nvPr>
        </p:nvSpPr>
        <p:spPr>
          <a:xfrm>
            <a:off x="7360305" y="268901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ext Placeholder 2">
            <a:extLst>
              <a:ext uri="{FF2B5EF4-FFF2-40B4-BE49-F238E27FC236}">
                <a16:creationId xmlns:a16="http://schemas.microsoft.com/office/drawing/2014/main" id="{069357B9-DEB6-9F92-1DE4-7DBA5A5D9BC0}"/>
              </a:ext>
            </a:extLst>
          </p:cNvPr>
          <p:cNvSpPr>
            <a:spLocks noGrp="1"/>
          </p:cNvSpPr>
          <p:nvPr>
            <p:ph type="body" sz="quarter" idx="26" hasCustomPrompt="1"/>
          </p:nvPr>
        </p:nvSpPr>
        <p:spPr>
          <a:xfrm>
            <a:off x="7360305" y="4610989"/>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26D36A6F-D633-41AB-6F29-C4A7CBFDE253}"/>
              </a:ext>
            </a:extLst>
          </p:cNvPr>
          <p:cNvSpPr>
            <a:spLocks noGrp="1"/>
          </p:cNvSpPr>
          <p:nvPr>
            <p:ph type="body" sz="quarter" idx="15" hasCustomPrompt="1"/>
          </p:nvPr>
        </p:nvSpPr>
        <p:spPr>
          <a:xfrm>
            <a:off x="7360305" y="1190595"/>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9" name="Text Placeholder 2">
            <a:extLst>
              <a:ext uri="{FF2B5EF4-FFF2-40B4-BE49-F238E27FC236}">
                <a16:creationId xmlns:a16="http://schemas.microsoft.com/office/drawing/2014/main" id="{7A5C30BC-62C3-9AC5-E1F2-050CFEBDF379}"/>
              </a:ext>
            </a:extLst>
          </p:cNvPr>
          <p:cNvSpPr>
            <a:spLocks noGrp="1"/>
          </p:cNvSpPr>
          <p:nvPr>
            <p:ph type="body" sz="quarter" idx="28" hasCustomPrompt="1"/>
          </p:nvPr>
        </p:nvSpPr>
        <p:spPr>
          <a:xfrm>
            <a:off x="7360305" y="3112568"/>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ext Placeholder 2">
            <a:extLst>
              <a:ext uri="{FF2B5EF4-FFF2-40B4-BE49-F238E27FC236}">
                <a16:creationId xmlns:a16="http://schemas.microsoft.com/office/drawing/2014/main" id="{A406770A-887F-8649-0DFA-7752B949AF17}"/>
              </a:ext>
            </a:extLst>
          </p:cNvPr>
          <p:cNvSpPr>
            <a:spLocks noGrp="1"/>
          </p:cNvSpPr>
          <p:nvPr>
            <p:ph type="body" sz="quarter" idx="29" hasCustomPrompt="1"/>
          </p:nvPr>
        </p:nvSpPr>
        <p:spPr>
          <a:xfrm>
            <a:off x="7360305" y="5043187"/>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21266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632125" y="1771876"/>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632125" y="2813068"/>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373480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990345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4" y="2565400"/>
            <a:ext cx="5166360" cy="2743200"/>
          </a:xfrm>
          <a:prstGeom prst="rect">
            <a:avLst/>
          </a:prstGeom>
        </p:spPr>
        <p:txBody>
          <a:bodyPr lIns="45720" tIns="45720" rIns="45720" bIns="45720">
            <a:noAutofit/>
          </a:bodyPr>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6" y="1549400"/>
            <a:ext cx="5166360"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16512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1519620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bg2"/>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206825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98523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632125" y="1760885"/>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632125" y="421690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632125" y="4647451"/>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52674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60451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56561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3974507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93600" y="256032"/>
            <a:ext cx="11009376"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600">
                <a:solidFill>
                  <a:schemeClr val="tx1"/>
                </a:solidFill>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37821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6" name="Title 1"/>
          <p:cNvSpPr>
            <a:spLocks noGrp="1"/>
          </p:cNvSpPr>
          <p:nvPr>
            <p:ph type="title"/>
          </p:nvPr>
        </p:nvSpPr>
        <p:spPr>
          <a:xfrm>
            <a:off x="591996" y="256032"/>
            <a:ext cx="11009376" cy="975360"/>
          </a:xfrm>
        </p:spPr>
        <p:txBody>
          <a:bodyPr anchor="b" anchorCtr="0"/>
          <a:lstStyle>
            <a:lvl1pPr>
              <a:defRPr lang="en-US" sz="3733" b="0" i="0" u="none" kern="1200" dirty="0">
                <a:solidFill>
                  <a:schemeClr val="bg1"/>
                </a:solidFill>
                <a:latin typeface="+mj-lt"/>
                <a:ea typeface="CiscoSansTT Light" panose="020B0503020201020303" pitchFamily="34" charset="0"/>
                <a:cs typeface="CiscoSansTT Light" panose="020B0503020201020303" pitchFamily="34" charset="0"/>
              </a:defRPr>
            </a:lvl1pPr>
          </a:lstStyle>
          <a:p>
            <a:r>
              <a:rPr lang="en-US"/>
              <a:t>Click to edit Master title style</a:t>
            </a:r>
          </a:p>
        </p:txBody>
      </p:sp>
      <p:sp>
        <p:nvSpPr>
          <p:cNvPr id="9" name="Content Placeholder 4"/>
          <p:cNvSpPr>
            <a:spLocks noGrp="1"/>
          </p:cNvSpPr>
          <p:nvPr>
            <p:ph sz="quarter" idx="11" hasCustomPrompt="1"/>
          </p:nvPr>
        </p:nvSpPr>
        <p:spPr>
          <a:xfrm>
            <a:off x="591996" y="1597152"/>
            <a:ext cx="11009376" cy="4523232"/>
          </a:xfrm>
          <a:prstGeom prst="rect">
            <a:avLst/>
          </a:prstGeom>
        </p:spPr>
        <p:txBody>
          <a:bodyPr/>
          <a:lstStyle>
            <a:lvl1pPr marL="226478" indent="-226478" algn="l" defTabSz="912261" rtl="0" eaLnBrk="1" fontAlgn="base" hangingPunct="1">
              <a:lnSpc>
                <a:spcPct val="95000"/>
              </a:lnSpc>
              <a:spcBef>
                <a:spcPts val="1468"/>
              </a:spcBef>
              <a:spcAft>
                <a:spcPct val="0"/>
              </a:spcAft>
              <a:buClr>
                <a:schemeClr val="tx1"/>
              </a:buClr>
              <a:buSzPct val="80000"/>
              <a:buFont typeface="Arial"/>
              <a:buChar char="•"/>
              <a:defRPr lang="en-US" sz="2667" b="0" i="0" kern="1200" dirty="0">
                <a:solidFill>
                  <a:schemeClr val="tx1"/>
                </a:solidFill>
                <a:latin typeface="+mn-lt"/>
                <a:ea typeface="CiscoSansTT Thin" charset="0"/>
                <a:cs typeface="CiscoSansTT Thin" charset="0"/>
              </a:defRPr>
            </a:lvl1pPr>
            <a:lvl2pPr marL="455073" indent="-228594"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mn-lt"/>
                <a:ea typeface="CiscoSansTT Thin" charset="0"/>
                <a:cs typeface="CiscoSansTT Thin" charset="0"/>
              </a:defRPr>
            </a:lvl2pPr>
            <a:lvl3pPr marL="681550" indent="-226478" algn="l" defTabSz="912261" rtl="0" eaLnBrk="1" fontAlgn="base" hangingPunct="1">
              <a:lnSpc>
                <a:spcPct val="95000"/>
              </a:lnSpc>
              <a:spcBef>
                <a:spcPts val="800"/>
              </a:spcBef>
              <a:spcAft>
                <a:spcPct val="0"/>
              </a:spcAft>
              <a:buClr>
                <a:schemeClr val="tx1"/>
              </a:buClr>
              <a:buSzPct val="80000"/>
              <a:buFont typeface="Arial"/>
              <a:buChar char="•"/>
              <a:defRPr lang="en-US" sz="2133" b="0" i="0" kern="1200" dirty="0">
                <a:solidFill>
                  <a:schemeClr val="tx1"/>
                </a:solidFill>
                <a:latin typeface="+mn-lt"/>
                <a:ea typeface="CiscoSansTT Thin" charset="0"/>
                <a:cs typeface="CiscoSansTT Thin" charset="0"/>
              </a:defRPr>
            </a:lvl3pPr>
            <a:lvl4pPr marL="670967" indent="-226478"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4pPr>
          </a:lstStyle>
          <a:p>
            <a:pPr marL="228594" lvl="0" indent="-228594" algn="l" defTabSz="912261" rtl="0" eaLnBrk="1" fontAlgn="base" hangingPunct="1">
              <a:lnSpc>
                <a:spcPct val="95000"/>
              </a:lnSpc>
              <a:spcBef>
                <a:spcPts val="1480"/>
              </a:spcBef>
              <a:spcAft>
                <a:spcPct val="0"/>
              </a:spcAft>
              <a:buClr>
                <a:schemeClr val="tx1"/>
              </a:buClr>
              <a:buSzPct val="80000"/>
              <a:buFont typeface="Arial"/>
              <a:buChar char="•"/>
            </a:pPr>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2195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11160200" y="6507857"/>
            <a:ext cx="479555" cy="366183"/>
          </a:xfrm>
          <a:prstGeom prst="rect">
            <a:avLst/>
          </a:prstGeom>
        </p:spPr>
        <p:txBody>
          <a:bodyPr vert="horz" lIns="91440" tIns="45720" rIns="91440" bIns="45720" rtlCol="0" anchor="ctr"/>
          <a:lstStyle>
            <a:lvl1pPr algn="r">
              <a:defRPr lang="en-US" sz="800" kern="1200" smtClean="0">
                <a:solidFill>
                  <a:schemeClr val="tx1"/>
                </a:solidFill>
                <a:latin typeface="+mn-lt"/>
                <a:ea typeface="+mn-ea"/>
                <a:cs typeface="CiscoSans Thin"/>
              </a:defRPr>
            </a:lvl1pPr>
          </a:lstStyle>
          <a:p>
            <a:fld id="{96A97DD0-5BE7-4856-A2A9-C42C6688E607}" type="slidenum">
              <a:rPr lang="en-US" smtClean="0"/>
              <a:pPr/>
              <a:t>‹#›</a:t>
            </a:fld>
            <a:endParaRPr lang="en-US"/>
          </a:p>
        </p:txBody>
      </p:sp>
      <p:sp>
        <p:nvSpPr>
          <p:cNvPr id="7" name="Rectangle 4">
            <a:extLst>
              <a:ext uri="{FF2B5EF4-FFF2-40B4-BE49-F238E27FC236}">
                <a16:creationId xmlns:a16="http://schemas.microsoft.com/office/drawing/2014/main" id="{B08A0162-956C-224E-ADBF-0DF0AFBE953D}"/>
              </a:ext>
            </a:extLst>
          </p:cNvPr>
          <p:cNvSpPr>
            <a:spLocks noChangeArrowheads="1"/>
          </p:cNvSpPr>
          <p:nvPr userDrawn="1"/>
        </p:nvSpPr>
        <p:spPr bwMode="black">
          <a:xfrm>
            <a:off x="7799900" y="6595873"/>
            <a:ext cx="3392613" cy="206025"/>
          </a:xfrm>
          <a:prstGeom prst="rect">
            <a:avLst/>
          </a:prstGeom>
          <a:noFill/>
          <a:ln w="9525">
            <a:noFill/>
            <a:miter lim="800000"/>
            <a:headEnd/>
            <a:tailEnd/>
          </a:ln>
          <a:effectLst/>
        </p:spPr>
        <p:txBody>
          <a:bodyPr wrap="square" lIns="82115" tIns="41056" rIns="82115" bIns="41056" anchor="b">
            <a:spAutoFit/>
          </a:bodyPr>
          <a:lstStyle/>
          <a:p>
            <a:pPr marL="0" marR="0" lvl="0" indent="0" algn="r" defTabSz="81430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ＭＳ Ｐゴシック" charset="0"/>
                <a:cs typeface="CiscoSansTT Light" panose="020B0503020201020303" pitchFamily="34" charset="0"/>
              </a:rPr>
              <a:t>© 2023  Cisco and/or its affiliates. All rights reserved.   Cisco Public</a:t>
            </a:r>
          </a:p>
        </p:txBody>
      </p:sp>
      <p:sp>
        <p:nvSpPr>
          <p:cNvPr id="10" name="Footer Placeholder 2">
            <a:extLst>
              <a:ext uri="{FF2B5EF4-FFF2-40B4-BE49-F238E27FC236}">
                <a16:creationId xmlns:a16="http://schemas.microsoft.com/office/drawing/2014/main" id="{E58FCF22-B404-B74C-9976-36DCA67D0650}"/>
              </a:ext>
            </a:extLst>
          </p:cNvPr>
          <p:cNvSpPr>
            <a:spLocks noGrp="1"/>
          </p:cNvSpPr>
          <p:nvPr>
            <p:ph type="ftr" sz="quarter" idx="3"/>
          </p:nvPr>
        </p:nvSpPr>
        <p:spPr bwMode="white">
          <a:xfrm>
            <a:off x="6583332" y="6616600"/>
            <a:ext cx="1216569" cy="185296"/>
          </a:xfrm>
          <a:prstGeom prst="rect">
            <a:avLst/>
          </a:prstGeom>
          <a:noFill/>
          <a:ln w="9525">
            <a:noFill/>
            <a:miter lim="800000"/>
            <a:headEnd/>
            <a:tailEnd/>
          </a:ln>
          <a:effectLst/>
        </p:spPr>
        <p:txBody>
          <a:bodyPr wrap="square" lIns="61586" tIns="30792" rIns="61586" bIns="30792" anchor="b">
            <a:spAutoFit/>
          </a:bodyPr>
          <a:lstStyle>
            <a:lvl1pPr algn="l">
              <a:defRPr lang="en-US" sz="800" dirty="0">
                <a:solidFill>
                  <a:schemeClr val="tx1"/>
                </a:solidFill>
                <a:latin typeface="+mn-lt"/>
                <a:cs typeface="CiscoSans Thin"/>
              </a:defRPr>
            </a:lvl1pPr>
          </a:lstStyle>
          <a:p>
            <a:pPr defTabSz="814305"/>
            <a:r>
              <a:rPr lang="en-GB"/>
              <a:t>Session ID</a:t>
            </a:r>
          </a:p>
        </p:txBody>
      </p:sp>
      <p:grpSp>
        <p:nvGrpSpPr>
          <p:cNvPr id="9" name="Group 8">
            <a:extLst>
              <a:ext uri="{FF2B5EF4-FFF2-40B4-BE49-F238E27FC236}">
                <a16:creationId xmlns:a16="http://schemas.microsoft.com/office/drawing/2014/main" id="{8EB33D21-E31D-D84A-9F9B-D0E0060610B2}"/>
              </a:ext>
            </a:extLst>
          </p:cNvPr>
          <p:cNvGrpSpPr/>
          <p:nvPr userDrawn="1"/>
        </p:nvGrpSpPr>
        <p:grpSpPr>
          <a:xfrm>
            <a:off x="715224" y="6381263"/>
            <a:ext cx="1341120" cy="365592"/>
            <a:chOff x="536418" y="4785947"/>
            <a:chExt cx="1005840" cy="274194"/>
          </a:xfrm>
        </p:grpSpPr>
        <p:grpSp>
          <p:nvGrpSpPr>
            <p:cNvPr id="12" name="Group 11">
              <a:extLst>
                <a:ext uri="{FF2B5EF4-FFF2-40B4-BE49-F238E27FC236}">
                  <a16:creationId xmlns:a16="http://schemas.microsoft.com/office/drawing/2014/main" id="{EC59DD41-7D94-1D4D-9F71-6795B0FE72A9}"/>
                </a:ext>
              </a:extLst>
            </p:cNvPr>
            <p:cNvGrpSpPr/>
            <p:nvPr/>
          </p:nvGrpSpPr>
          <p:grpSpPr>
            <a:xfrm>
              <a:off x="536418" y="4930673"/>
              <a:ext cx="386220" cy="86649"/>
              <a:chOff x="2826390" y="-407669"/>
              <a:chExt cx="1216132" cy="272841"/>
            </a:xfrm>
            <a:solidFill>
              <a:schemeClr val="bg1"/>
            </a:solidFill>
          </p:grpSpPr>
          <p:sp>
            <p:nvSpPr>
              <p:cNvPr id="19" name="Freeform 18">
                <a:extLst>
                  <a:ext uri="{FF2B5EF4-FFF2-40B4-BE49-F238E27FC236}">
                    <a16:creationId xmlns:a16="http://schemas.microsoft.com/office/drawing/2014/main" id="{41DAF5A3-6C61-5F42-BC38-91D7B2C4E4C3}"/>
                  </a:ext>
                </a:extLst>
              </p:cNvPr>
              <p:cNvSpPr/>
              <p:nvPr/>
            </p:nvSpPr>
            <p:spPr>
              <a:xfrm>
                <a:off x="3112516" y="-397325"/>
                <a:ext cx="68279" cy="250823"/>
              </a:xfrm>
              <a:custGeom>
                <a:avLst/>
                <a:gdLst>
                  <a:gd name="connsiteX0" fmla="*/ 0 w 68279"/>
                  <a:gd name="connsiteY0" fmla="*/ 0 h 250823"/>
                  <a:gd name="connsiteX1" fmla="*/ 68279 w 68279"/>
                  <a:gd name="connsiteY1" fmla="*/ 0 h 250823"/>
                  <a:gd name="connsiteX2" fmla="*/ 68279 w 68279"/>
                  <a:gd name="connsiteY2" fmla="*/ 250824 h 250823"/>
                  <a:gd name="connsiteX3" fmla="*/ 0 w 68279"/>
                  <a:gd name="connsiteY3" fmla="*/ 250824 h 250823"/>
                </a:gdLst>
                <a:ahLst/>
                <a:cxnLst>
                  <a:cxn ang="0">
                    <a:pos x="connsiteX0" y="connsiteY0"/>
                  </a:cxn>
                  <a:cxn ang="0">
                    <a:pos x="connsiteX1" y="connsiteY1"/>
                  </a:cxn>
                  <a:cxn ang="0">
                    <a:pos x="connsiteX2" y="connsiteY2"/>
                  </a:cxn>
                  <a:cxn ang="0">
                    <a:pos x="connsiteX3" y="connsiteY3"/>
                  </a:cxn>
                </a:cxnLst>
                <a:rect l="l" t="t" r="r" b="b"/>
                <a:pathLst>
                  <a:path w="68279" h="250823">
                    <a:moveTo>
                      <a:pt x="0" y="0"/>
                    </a:moveTo>
                    <a:lnTo>
                      <a:pt x="68279" y="0"/>
                    </a:lnTo>
                    <a:lnTo>
                      <a:pt x="68279" y="250824"/>
                    </a:lnTo>
                    <a:lnTo>
                      <a:pt x="0" y="250824"/>
                    </a:lnTo>
                    <a:close/>
                  </a:path>
                </a:pathLst>
              </a:custGeom>
              <a:grpFill/>
              <a:ln w="9496" cap="flat">
                <a:noFill/>
                <a:prstDash val="solid"/>
                <a:miter/>
              </a:ln>
            </p:spPr>
            <p:txBody>
              <a:bodyPr rtlCol="0" anchor="ctr"/>
              <a:lstStyle/>
              <a:p>
                <a:endParaRPr lang="en-US" sz="2400"/>
              </a:p>
            </p:txBody>
          </p:sp>
          <p:sp>
            <p:nvSpPr>
              <p:cNvPr id="20" name="Freeform 19">
                <a:extLst>
                  <a:ext uri="{FF2B5EF4-FFF2-40B4-BE49-F238E27FC236}">
                    <a16:creationId xmlns:a16="http://schemas.microsoft.com/office/drawing/2014/main" id="{279187B4-EB09-5A4D-AD03-EDE731A2EEC8}"/>
                  </a:ext>
                </a:extLst>
              </p:cNvPr>
              <p:cNvSpPr/>
              <p:nvPr/>
            </p:nvSpPr>
            <p:spPr>
              <a:xfrm>
                <a:off x="3505952" y="-406341"/>
                <a:ext cx="198569" cy="267051"/>
              </a:xfrm>
              <a:custGeom>
                <a:avLst/>
                <a:gdLst>
                  <a:gd name="connsiteX0" fmla="*/ 198570 w 198569"/>
                  <a:gd name="connsiteY0" fmla="*/ 77819 h 267051"/>
                  <a:gd name="connsiteX1" fmla="*/ 142541 w 198569"/>
                  <a:gd name="connsiteY1" fmla="*/ 64058 h 267051"/>
                  <a:gd name="connsiteX2" fmla="*/ 70653 w 198569"/>
                  <a:gd name="connsiteY2" fmla="*/ 132862 h 267051"/>
                  <a:gd name="connsiteX3" fmla="*/ 142826 w 198569"/>
                  <a:gd name="connsiteY3" fmla="*/ 201665 h 267051"/>
                  <a:gd name="connsiteX4" fmla="*/ 198570 w 198569"/>
                  <a:gd name="connsiteY4" fmla="*/ 188284 h 267051"/>
                  <a:gd name="connsiteX5" fmla="*/ 198570 w 198569"/>
                  <a:gd name="connsiteY5" fmla="*/ 257562 h 267051"/>
                  <a:gd name="connsiteX6" fmla="*/ 137983 w 198569"/>
                  <a:gd name="connsiteY6" fmla="*/ 267052 h 267051"/>
                  <a:gd name="connsiteX7" fmla="*/ 0 w 198569"/>
                  <a:gd name="connsiteY7" fmla="*/ 133526 h 267051"/>
                  <a:gd name="connsiteX8" fmla="*/ 138268 w 198569"/>
                  <a:gd name="connsiteY8" fmla="*/ 0 h 267051"/>
                  <a:gd name="connsiteX9" fmla="*/ 198570 w 198569"/>
                  <a:gd name="connsiteY9" fmla="*/ 9490 h 2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69" h="267051">
                    <a:moveTo>
                      <a:pt x="198570" y="77819"/>
                    </a:moveTo>
                    <a:cubicBezTo>
                      <a:pt x="181462" y="68304"/>
                      <a:pt x="162113" y="63552"/>
                      <a:pt x="142541" y="64058"/>
                    </a:cubicBezTo>
                    <a:cubicBezTo>
                      <a:pt x="100472" y="64058"/>
                      <a:pt x="70653" y="93383"/>
                      <a:pt x="70653" y="132862"/>
                    </a:cubicBezTo>
                    <a:cubicBezTo>
                      <a:pt x="70653" y="172340"/>
                      <a:pt x="99142" y="201665"/>
                      <a:pt x="142826" y="201665"/>
                    </a:cubicBezTo>
                    <a:cubicBezTo>
                      <a:pt x="162269" y="202249"/>
                      <a:pt x="181514" y="197630"/>
                      <a:pt x="198570" y="188284"/>
                    </a:cubicBezTo>
                    <a:lnTo>
                      <a:pt x="198570" y="257562"/>
                    </a:lnTo>
                    <a:cubicBezTo>
                      <a:pt x="178846" y="263222"/>
                      <a:pt x="158494" y="266409"/>
                      <a:pt x="137983" y="267052"/>
                    </a:cubicBezTo>
                    <a:cubicBezTo>
                      <a:pt x="64860" y="267052"/>
                      <a:pt x="0" y="216564"/>
                      <a:pt x="0" y="133526"/>
                    </a:cubicBezTo>
                    <a:cubicBezTo>
                      <a:pt x="0" y="56466"/>
                      <a:pt x="59068" y="0"/>
                      <a:pt x="138268" y="0"/>
                    </a:cubicBezTo>
                    <a:cubicBezTo>
                      <a:pt x="158679" y="710"/>
                      <a:pt x="178928" y="3897"/>
                      <a:pt x="198570" y="9490"/>
                    </a:cubicBezTo>
                    <a:close/>
                  </a:path>
                </a:pathLst>
              </a:custGeom>
              <a:grpFill/>
              <a:ln w="9496"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276EE34B-36E1-F542-812B-DD499A3B6AE0}"/>
                  </a:ext>
                </a:extLst>
              </p:cNvPr>
              <p:cNvSpPr/>
              <p:nvPr/>
            </p:nvSpPr>
            <p:spPr>
              <a:xfrm>
                <a:off x="2826390" y="-407005"/>
                <a:ext cx="195055" cy="267716"/>
              </a:xfrm>
              <a:custGeom>
                <a:avLst/>
                <a:gdLst>
                  <a:gd name="connsiteX0" fmla="*/ 195056 w 195055"/>
                  <a:gd name="connsiteY0" fmla="*/ 78483 h 267716"/>
                  <a:gd name="connsiteX1" fmla="*/ 141401 w 195055"/>
                  <a:gd name="connsiteY1" fmla="*/ 64723 h 267716"/>
                  <a:gd name="connsiteX2" fmla="*/ 72552 w 195055"/>
                  <a:gd name="connsiteY2" fmla="*/ 133526 h 267716"/>
                  <a:gd name="connsiteX3" fmla="*/ 141401 w 195055"/>
                  <a:gd name="connsiteY3" fmla="*/ 202329 h 267716"/>
                  <a:gd name="connsiteX4" fmla="*/ 195056 w 195055"/>
                  <a:gd name="connsiteY4" fmla="*/ 188948 h 267716"/>
                  <a:gd name="connsiteX5" fmla="*/ 195056 w 195055"/>
                  <a:gd name="connsiteY5" fmla="*/ 258226 h 267716"/>
                  <a:gd name="connsiteX6" fmla="*/ 136748 w 195055"/>
                  <a:gd name="connsiteY6" fmla="*/ 267716 h 267716"/>
                  <a:gd name="connsiteX7" fmla="*/ 0 w 195055"/>
                  <a:gd name="connsiteY7" fmla="*/ 133526 h 267716"/>
                  <a:gd name="connsiteX8" fmla="*/ 136463 w 195055"/>
                  <a:gd name="connsiteY8" fmla="*/ 0 h 267716"/>
                  <a:gd name="connsiteX9" fmla="*/ 195056 w 195055"/>
                  <a:gd name="connsiteY9" fmla="*/ 9490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5" h="267716">
                    <a:moveTo>
                      <a:pt x="195056" y="78483"/>
                    </a:moveTo>
                    <a:cubicBezTo>
                      <a:pt x="178900" y="68759"/>
                      <a:pt x="160247" y="63976"/>
                      <a:pt x="141401" y="64723"/>
                    </a:cubicBezTo>
                    <a:cubicBezTo>
                      <a:pt x="103377" y="64723"/>
                      <a:pt x="72552" y="95526"/>
                      <a:pt x="72552" y="133526"/>
                    </a:cubicBezTo>
                    <a:cubicBezTo>
                      <a:pt x="72552" y="171525"/>
                      <a:pt x="103377" y="202329"/>
                      <a:pt x="141401" y="202329"/>
                    </a:cubicBezTo>
                    <a:cubicBezTo>
                      <a:pt x="160194" y="203039"/>
                      <a:pt x="178801" y="198399"/>
                      <a:pt x="195056" y="188948"/>
                    </a:cubicBezTo>
                    <a:lnTo>
                      <a:pt x="195056" y="258226"/>
                    </a:lnTo>
                    <a:cubicBezTo>
                      <a:pt x="176125" y="263948"/>
                      <a:pt x="156518" y="267140"/>
                      <a:pt x="136748" y="267716"/>
                    </a:cubicBezTo>
                    <a:cubicBezTo>
                      <a:pt x="63626" y="267052"/>
                      <a:pt x="0" y="216564"/>
                      <a:pt x="0" y="133526"/>
                    </a:cubicBezTo>
                    <a:cubicBezTo>
                      <a:pt x="0" y="56087"/>
                      <a:pt x="56978" y="0"/>
                      <a:pt x="136463" y="0"/>
                    </a:cubicBezTo>
                    <a:cubicBezTo>
                      <a:pt x="167042" y="0"/>
                      <a:pt x="195056" y="7402"/>
                      <a:pt x="195056" y="9490"/>
                    </a:cubicBezTo>
                    <a:close/>
                  </a:path>
                </a:pathLst>
              </a:custGeom>
              <a:grpFill/>
              <a:ln w="9496" cap="flat">
                <a:noFill/>
                <a:prstDash val="solid"/>
                <a:miter/>
              </a:ln>
            </p:spPr>
            <p:txBody>
              <a:bodyPr rtlCol="0" anchor="ctr"/>
              <a:lstStyle/>
              <a:p>
                <a:endParaRPr lang="en-US" sz="2400"/>
              </a:p>
            </p:txBody>
          </p:sp>
          <p:sp>
            <p:nvSpPr>
              <p:cNvPr id="22" name="Freeform 21">
                <a:extLst>
                  <a:ext uri="{FF2B5EF4-FFF2-40B4-BE49-F238E27FC236}">
                    <a16:creationId xmlns:a16="http://schemas.microsoft.com/office/drawing/2014/main" id="{82260298-7378-834A-BBC9-5C7FE4C7A25A}"/>
                  </a:ext>
                </a:extLst>
              </p:cNvPr>
              <p:cNvSpPr/>
              <p:nvPr/>
            </p:nvSpPr>
            <p:spPr>
              <a:xfrm>
                <a:off x="3770165" y="-407058"/>
                <a:ext cx="272357" cy="272230"/>
              </a:xfrm>
              <a:custGeom>
                <a:avLst/>
                <a:gdLst>
                  <a:gd name="connsiteX0" fmla="*/ 272333 w 272357"/>
                  <a:gd name="connsiteY0" fmla="*/ 133579 h 272230"/>
                  <a:gd name="connsiteX1" fmla="*/ 138747 w 272357"/>
                  <a:gd name="connsiteY1" fmla="*/ 272206 h 272230"/>
                  <a:gd name="connsiteX2" fmla="*/ 25 w 272357"/>
                  <a:gd name="connsiteY2" fmla="*/ 138703 h 272230"/>
                  <a:gd name="connsiteX3" fmla="*/ 133619 w 272357"/>
                  <a:gd name="connsiteY3" fmla="*/ 77 h 272230"/>
                  <a:gd name="connsiteX4" fmla="*/ 136155 w 272357"/>
                  <a:gd name="connsiteY4" fmla="*/ 53 h 272230"/>
                  <a:gd name="connsiteX5" fmla="*/ 272285 w 272357"/>
                  <a:gd name="connsiteY5" fmla="*/ 128682 h 272230"/>
                  <a:gd name="connsiteX6" fmla="*/ 272333 w 272357"/>
                  <a:gd name="connsiteY6" fmla="*/ 133579 h 272230"/>
                  <a:gd name="connsiteX7" fmla="*/ 136155 w 272357"/>
                  <a:gd name="connsiteY7" fmla="*/ 65630 h 272230"/>
                  <a:gd name="connsiteX8" fmla="*/ 67591 w 272357"/>
                  <a:gd name="connsiteY8" fmla="*/ 132817 h 272230"/>
                  <a:gd name="connsiteX9" fmla="*/ 134825 w 272357"/>
                  <a:gd name="connsiteY9" fmla="*/ 201332 h 272230"/>
                  <a:gd name="connsiteX10" fmla="*/ 203389 w 272357"/>
                  <a:gd name="connsiteY10" fmla="*/ 134145 h 272230"/>
                  <a:gd name="connsiteX11" fmla="*/ 203389 w 272357"/>
                  <a:gd name="connsiteY11" fmla="*/ 133484 h 272230"/>
                  <a:gd name="connsiteX12" fmla="*/ 138358 w 272357"/>
                  <a:gd name="connsiteY12" fmla="*/ 65640 h 272230"/>
                  <a:gd name="connsiteX13" fmla="*/ 136155 w 272357"/>
                  <a:gd name="connsiteY13" fmla="*/ 65630 h 2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357" h="272230">
                    <a:moveTo>
                      <a:pt x="272333" y="133579"/>
                    </a:moveTo>
                    <a:cubicBezTo>
                      <a:pt x="273748" y="208725"/>
                      <a:pt x="213940" y="270790"/>
                      <a:pt x="138747" y="272206"/>
                    </a:cubicBezTo>
                    <a:cubicBezTo>
                      <a:pt x="63545" y="273621"/>
                      <a:pt x="1441" y="213850"/>
                      <a:pt x="25" y="138703"/>
                    </a:cubicBezTo>
                    <a:cubicBezTo>
                      <a:pt x="-1391" y="63557"/>
                      <a:pt x="58417" y="1493"/>
                      <a:pt x="133619" y="77"/>
                    </a:cubicBezTo>
                    <a:cubicBezTo>
                      <a:pt x="134464" y="61"/>
                      <a:pt x="135309" y="53"/>
                      <a:pt x="136155" y="53"/>
                    </a:cubicBezTo>
                    <a:cubicBezTo>
                      <a:pt x="209286" y="-1994"/>
                      <a:pt x="270234" y="55595"/>
                      <a:pt x="272285" y="128682"/>
                    </a:cubicBezTo>
                    <a:cubicBezTo>
                      <a:pt x="272333" y="130313"/>
                      <a:pt x="272352" y="131946"/>
                      <a:pt x="272333" y="133579"/>
                    </a:cubicBezTo>
                    <a:moveTo>
                      <a:pt x="136155" y="65630"/>
                    </a:moveTo>
                    <a:cubicBezTo>
                      <a:pt x="98653" y="65262"/>
                      <a:pt x="67961" y="95343"/>
                      <a:pt x="67591" y="132817"/>
                    </a:cubicBezTo>
                    <a:cubicBezTo>
                      <a:pt x="67230" y="170289"/>
                      <a:pt x="97324" y="200965"/>
                      <a:pt x="134825" y="201332"/>
                    </a:cubicBezTo>
                    <a:cubicBezTo>
                      <a:pt x="172326" y="201699"/>
                      <a:pt x="203019" y="171618"/>
                      <a:pt x="203389" y="134145"/>
                    </a:cubicBezTo>
                    <a:cubicBezTo>
                      <a:pt x="203389" y="133924"/>
                      <a:pt x="203389" y="133704"/>
                      <a:pt x="203389" y="133484"/>
                    </a:cubicBezTo>
                    <a:cubicBezTo>
                      <a:pt x="204177" y="96804"/>
                      <a:pt x="175061" y="66429"/>
                      <a:pt x="138358" y="65640"/>
                    </a:cubicBezTo>
                    <a:cubicBezTo>
                      <a:pt x="137626" y="65625"/>
                      <a:pt x="136886" y="65621"/>
                      <a:pt x="136155" y="65630"/>
                    </a:cubicBezTo>
                  </a:path>
                </a:pathLst>
              </a:custGeom>
              <a:grpFill/>
              <a:ln w="9496"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D56289EB-BD9F-AF46-B8C4-BAAB2E75C45D}"/>
                  </a:ext>
                </a:extLst>
              </p:cNvPr>
              <p:cNvSpPr/>
              <p:nvPr/>
            </p:nvSpPr>
            <p:spPr>
              <a:xfrm>
                <a:off x="3260565" y="-407669"/>
                <a:ext cx="181666" cy="267810"/>
              </a:xfrm>
              <a:custGeom>
                <a:avLst/>
                <a:gdLst>
                  <a:gd name="connsiteX0" fmla="*/ 159350 w 181666"/>
                  <a:gd name="connsiteY0" fmla="*/ 63868 h 267810"/>
                  <a:gd name="connsiteX1" fmla="*/ 110633 w 181666"/>
                  <a:gd name="connsiteY1" fmla="*/ 55992 h 267810"/>
                  <a:gd name="connsiteX2" fmla="*/ 71508 w 181666"/>
                  <a:gd name="connsiteY2" fmla="*/ 77155 h 267810"/>
                  <a:gd name="connsiteX3" fmla="*/ 101896 w 181666"/>
                  <a:gd name="connsiteY3" fmla="*/ 101639 h 267810"/>
                  <a:gd name="connsiteX4" fmla="*/ 120034 w 181666"/>
                  <a:gd name="connsiteY4" fmla="*/ 107428 h 267810"/>
                  <a:gd name="connsiteX5" fmla="*/ 181666 w 181666"/>
                  <a:gd name="connsiteY5" fmla="*/ 181166 h 267810"/>
                  <a:gd name="connsiteX6" fmla="*/ 72552 w 181666"/>
                  <a:gd name="connsiteY6" fmla="*/ 267811 h 267810"/>
                  <a:gd name="connsiteX7" fmla="*/ 0 w 181666"/>
                  <a:gd name="connsiteY7" fmla="*/ 260693 h 267810"/>
                  <a:gd name="connsiteX8" fmla="*/ 0 w 181666"/>
                  <a:gd name="connsiteY8" fmla="*/ 201380 h 267810"/>
                  <a:gd name="connsiteX9" fmla="*/ 63816 w 181666"/>
                  <a:gd name="connsiteY9" fmla="*/ 210870 h 267810"/>
                  <a:gd name="connsiteX10" fmla="*/ 112342 w 181666"/>
                  <a:gd name="connsiteY10" fmla="*/ 186765 h 267810"/>
                  <a:gd name="connsiteX11" fmla="*/ 83853 w 181666"/>
                  <a:gd name="connsiteY11" fmla="*/ 161047 h 267810"/>
                  <a:gd name="connsiteX12" fmla="*/ 70273 w 181666"/>
                  <a:gd name="connsiteY12" fmla="*/ 156587 h 267810"/>
                  <a:gd name="connsiteX13" fmla="*/ 3799 w 181666"/>
                  <a:gd name="connsiteY13" fmla="*/ 80666 h 267810"/>
                  <a:gd name="connsiteX14" fmla="*/ 97718 w 181666"/>
                  <a:gd name="connsiteY14" fmla="*/ 0 h 267810"/>
                  <a:gd name="connsiteX15" fmla="*/ 159350 w 181666"/>
                  <a:gd name="connsiteY15" fmla="*/ 9300 h 26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666" h="267810">
                    <a:moveTo>
                      <a:pt x="159350" y="63868"/>
                    </a:moveTo>
                    <a:cubicBezTo>
                      <a:pt x="143531" y="59099"/>
                      <a:pt x="127149" y="56450"/>
                      <a:pt x="110633" y="55992"/>
                    </a:cubicBezTo>
                    <a:cubicBezTo>
                      <a:pt x="84613" y="55992"/>
                      <a:pt x="71508" y="64723"/>
                      <a:pt x="71508" y="77155"/>
                    </a:cubicBezTo>
                    <a:cubicBezTo>
                      <a:pt x="71508" y="92813"/>
                      <a:pt x="91165" y="98318"/>
                      <a:pt x="101896" y="101639"/>
                    </a:cubicBezTo>
                    <a:lnTo>
                      <a:pt x="120034" y="107428"/>
                    </a:lnTo>
                    <a:cubicBezTo>
                      <a:pt x="162293" y="120809"/>
                      <a:pt x="181666" y="149754"/>
                      <a:pt x="181666" y="181166"/>
                    </a:cubicBezTo>
                    <a:cubicBezTo>
                      <a:pt x="181666" y="245984"/>
                      <a:pt x="122314" y="267811"/>
                      <a:pt x="72552" y="267811"/>
                    </a:cubicBezTo>
                    <a:cubicBezTo>
                      <a:pt x="48241" y="266988"/>
                      <a:pt x="24007" y="264611"/>
                      <a:pt x="0" y="260693"/>
                    </a:cubicBezTo>
                    <a:lnTo>
                      <a:pt x="0" y="201380"/>
                    </a:lnTo>
                    <a:cubicBezTo>
                      <a:pt x="20921" y="206563"/>
                      <a:pt x="42290" y="209741"/>
                      <a:pt x="63816" y="210870"/>
                    </a:cubicBezTo>
                    <a:cubicBezTo>
                      <a:pt x="96198" y="210870"/>
                      <a:pt x="112342" y="201380"/>
                      <a:pt x="112342" y="186765"/>
                    </a:cubicBezTo>
                    <a:cubicBezTo>
                      <a:pt x="112342" y="173669"/>
                      <a:pt x="100092" y="166172"/>
                      <a:pt x="83853" y="161047"/>
                    </a:cubicBezTo>
                    <a:lnTo>
                      <a:pt x="70273" y="156587"/>
                    </a:lnTo>
                    <a:cubicBezTo>
                      <a:pt x="34092" y="145104"/>
                      <a:pt x="3799" y="123846"/>
                      <a:pt x="3799" y="80666"/>
                    </a:cubicBezTo>
                    <a:cubicBezTo>
                      <a:pt x="3799" y="32361"/>
                      <a:pt x="37796" y="0"/>
                      <a:pt x="97718" y="0"/>
                    </a:cubicBezTo>
                    <a:cubicBezTo>
                      <a:pt x="118590" y="278"/>
                      <a:pt x="139326" y="3407"/>
                      <a:pt x="159350" y="9300"/>
                    </a:cubicBezTo>
                    <a:close/>
                  </a:path>
                </a:pathLst>
              </a:custGeom>
              <a:grpFill/>
              <a:ln w="9496" cap="flat">
                <a:noFill/>
                <a:prstDash val="solid"/>
                <a:miter/>
              </a:ln>
            </p:spPr>
            <p:txBody>
              <a:bodyPr rtlCol="0" anchor="ctr"/>
              <a:lstStyle/>
              <a:p>
                <a:endParaRPr lang="en-US" sz="2400"/>
              </a:p>
            </p:txBody>
          </p:sp>
        </p:grpSp>
        <p:grpSp>
          <p:nvGrpSpPr>
            <p:cNvPr id="13" name="Group 12">
              <a:extLst>
                <a:ext uri="{FF2B5EF4-FFF2-40B4-BE49-F238E27FC236}">
                  <a16:creationId xmlns:a16="http://schemas.microsoft.com/office/drawing/2014/main" id="{0A2CD127-00B8-F248-BAB2-AC7002EBCC17}"/>
                </a:ext>
              </a:extLst>
            </p:cNvPr>
            <p:cNvGrpSpPr/>
            <p:nvPr/>
          </p:nvGrpSpPr>
          <p:grpSpPr>
            <a:xfrm>
              <a:off x="968312" y="4785947"/>
              <a:ext cx="573946" cy="274194"/>
              <a:chOff x="4186345" y="-863385"/>
              <a:chExt cx="1807247" cy="863385"/>
            </a:xfrm>
            <a:solidFill>
              <a:schemeClr val="accent1"/>
            </a:solidFill>
          </p:grpSpPr>
          <p:sp>
            <p:nvSpPr>
              <p:cNvPr id="14" name="Freeform 13">
                <a:extLst>
                  <a:ext uri="{FF2B5EF4-FFF2-40B4-BE49-F238E27FC236}">
                    <a16:creationId xmlns:a16="http://schemas.microsoft.com/office/drawing/2014/main" id="{85DDE2FB-3F3A-3D4A-9153-C46D08E342EE}"/>
                  </a:ext>
                </a:extLst>
              </p:cNvPr>
              <p:cNvSpPr/>
              <p:nvPr/>
            </p:nvSpPr>
            <p:spPr>
              <a:xfrm>
                <a:off x="4186345" y="-863385"/>
                <a:ext cx="1196080" cy="863385"/>
              </a:xfrm>
              <a:custGeom>
                <a:avLst/>
                <a:gdLst>
                  <a:gd name="connsiteX0" fmla="*/ 748245 w 1196080"/>
                  <a:gd name="connsiteY0" fmla="*/ 709196 h 863385"/>
                  <a:gd name="connsiteX1" fmla="*/ 745016 w 1196080"/>
                  <a:gd name="connsiteY1" fmla="*/ 709196 h 863385"/>
                  <a:gd name="connsiteX2" fmla="*/ 735520 w 1196080"/>
                  <a:gd name="connsiteY2" fmla="*/ 716883 h 863385"/>
                  <a:gd name="connsiteX3" fmla="*/ 698389 w 1196080"/>
                  <a:gd name="connsiteY3" fmla="*/ 747156 h 863385"/>
                  <a:gd name="connsiteX4" fmla="*/ 669900 w 1196080"/>
                  <a:gd name="connsiteY4" fmla="*/ 765567 h 863385"/>
                  <a:gd name="connsiteX5" fmla="*/ 620708 w 1196080"/>
                  <a:gd name="connsiteY5" fmla="*/ 781321 h 863385"/>
                  <a:gd name="connsiteX6" fmla="*/ 538754 w 1196080"/>
                  <a:gd name="connsiteY6" fmla="*/ 735673 h 863385"/>
                  <a:gd name="connsiteX7" fmla="*/ 530872 w 1196080"/>
                  <a:gd name="connsiteY7" fmla="*/ 690975 h 863385"/>
                  <a:gd name="connsiteX8" fmla="*/ 544642 w 1196080"/>
                  <a:gd name="connsiteY8" fmla="*/ 639823 h 863385"/>
                  <a:gd name="connsiteX9" fmla="*/ 550910 w 1196080"/>
                  <a:gd name="connsiteY9" fmla="*/ 623880 h 863385"/>
                  <a:gd name="connsiteX10" fmla="*/ 549865 w 1196080"/>
                  <a:gd name="connsiteY10" fmla="*/ 620938 h 863385"/>
                  <a:gd name="connsiteX11" fmla="*/ 548251 w 1196080"/>
                  <a:gd name="connsiteY11" fmla="*/ 620938 h 863385"/>
                  <a:gd name="connsiteX12" fmla="*/ 534006 w 1196080"/>
                  <a:gd name="connsiteY12" fmla="*/ 630428 h 863385"/>
                  <a:gd name="connsiteX13" fmla="*/ 516628 w 1196080"/>
                  <a:gd name="connsiteY13" fmla="*/ 643904 h 863385"/>
                  <a:gd name="connsiteX14" fmla="*/ 498680 w 1196080"/>
                  <a:gd name="connsiteY14" fmla="*/ 656905 h 863385"/>
                  <a:gd name="connsiteX15" fmla="*/ 412167 w 1196080"/>
                  <a:gd name="connsiteY15" fmla="*/ 712423 h 863385"/>
                  <a:gd name="connsiteX16" fmla="*/ 407704 w 1196080"/>
                  <a:gd name="connsiteY16" fmla="*/ 715080 h 863385"/>
                  <a:gd name="connsiteX17" fmla="*/ 332967 w 1196080"/>
                  <a:gd name="connsiteY17" fmla="*/ 760158 h 863385"/>
                  <a:gd name="connsiteX18" fmla="*/ 281592 w 1196080"/>
                  <a:gd name="connsiteY18" fmla="*/ 794227 h 863385"/>
                  <a:gd name="connsiteX19" fmla="*/ 261080 w 1196080"/>
                  <a:gd name="connsiteY19" fmla="*/ 806659 h 863385"/>
                  <a:gd name="connsiteX20" fmla="*/ 211224 w 1196080"/>
                  <a:gd name="connsiteY20" fmla="*/ 833042 h 863385"/>
                  <a:gd name="connsiteX21" fmla="*/ 206855 w 1196080"/>
                  <a:gd name="connsiteY21" fmla="*/ 835794 h 863385"/>
                  <a:gd name="connsiteX22" fmla="*/ 145888 w 1196080"/>
                  <a:gd name="connsiteY22" fmla="*/ 858096 h 863385"/>
                  <a:gd name="connsiteX23" fmla="*/ 119109 w 1196080"/>
                  <a:gd name="connsiteY23" fmla="*/ 863315 h 863385"/>
                  <a:gd name="connsiteX24" fmla="*/ 98596 w 1196080"/>
                  <a:gd name="connsiteY24" fmla="*/ 862082 h 863385"/>
                  <a:gd name="connsiteX25" fmla="*/ 70962 w 1196080"/>
                  <a:gd name="connsiteY25" fmla="*/ 853541 h 863385"/>
                  <a:gd name="connsiteX26" fmla="*/ 12844 w 1196080"/>
                  <a:gd name="connsiteY26" fmla="*/ 799162 h 863385"/>
                  <a:gd name="connsiteX27" fmla="*/ 2778 w 1196080"/>
                  <a:gd name="connsiteY27" fmla="*/ 773824 h 863385"/>
                  <a:gd name="connsiteX28" fmla="*/ 2778 w 1196080"/>
                  <a:gd name="connsiteY28" fmla="*/ 724665 h 863385"/>
                  <a:gd name="connsiteX29" fmla="*/ 15313 w 1196080"/>
                  <a:gd name="connsiteY29" fmla="*/ 685566 h 863385"/>
                  <a:gd name="connsiteX30" fmla="*/ 51494 w 1196080"/>
                  <a:gd name="connsiteY30" fmla="*/ 606038 h 863385"/>
                  <a:gd name="connsiteX31" fmla="*/ 53773 w 1196080"/>
                  <a:gd name="connsiteY31" fmla="*/ 601388 h 863385"/>
                  <a:gd name="connsiteX32" fmla="*/ 83497 w 1196080"/>
                  <a:gd name="connsiteY32" fmla="*/ 543499 h 863385"/>
                  <a:gd name="connsiteX33" fmla="*/ 119014 w 1196080"/>
                  <a:gd name="connsiteY33" fmla="*/ 480959 h 863385"/>
                  <a:gd name="connsiteX34" fmla="*/ 174852 w 1196080"/>
                  <a:gd name="connsiteY34" fmla="*/ 386058 h 863385"/>
                  <a:gd name="connsiteX35" fmla="*/ 188147 w 1196080"/>
                  <a:gd name="connsiteY35" fmla="*/ 362048 h 863385"/>
                  <a:gd name="connsiteX36" fmla="*/ 194985 w 1196080"/>
                  <a:gd name="connsiteY36" fmla="*/ 350185 h 863385"/>
                  <a:gd name="connsiteX37" fmla="*/ 214737 w 1196080"/>
                  <a:gd name="connsiteY37" fmla="*/ 318109 h 863385"/>
                  <a:gd name="connsiteX38" fmla="*/ 243227 w 1196080"/>
                  <a:gd name="connsiteY38" fmla="*/ 270658 h 863385"/>
                  <a:gd name="connsiteX39" fmla="*/ 265448 w 1196080"/>
                  <a:gd name="connsiteY39" fmla="*/ 232033 h 863385"/>
                  <a:gd name="connsiteX40" fmla="*/ 278268 w 1196080"/>
                  <a:gd name="connsiteY40" fmla="*/ 211819 h 863385"/>
                  <a:gd name="connsiteX41" fmla="*/ 349396 w 1196080"/>
                  <a:gd name="connsiteY41" fmla="*/ 75921 h 863385"/>
                  <a:gd name="connsiteX42" fmla="*/ 367724 w 1196080"/>
                  <a:gd name="connsiteY42" fmla="*/ 13476 h 863385"/>
                  <a:gd name="connsiteX43" fmla="*/ 369054 w 1196080"/>
                  <a:gd name="connsiteY43" fmla="*/ 6738 h 863385"/>
                  <a:gd name="connsiteX44" fmla="*/ 377885 w 1196080"/>
                  <a:gd name="connsiteY44" fmla="*/ 0 h 863385"/>
                  <a:gd name="connsiteX45" fmla="*/ 420049 w 1196080"/>
                  <a:gd name="connsiteY45" fmla="*/ 19834 h 863385"/>
                  <a:gd name="connsiteX46" fmla="*/ 428311 w 1196080"/>
                  <a:gd name="connsiteY46" fmla="*/ 41946 h 863385"/>
                  <a:gd name="connsiteX47" fmla="*/ 428311 w 1196080"/>
                  <a:gd name="connsiteY47" fmla="*/ 52196 h 863385"/>
                  <a:gd name="connsiteX48" fmla="*/ 429546 w 1196080"/>
                  <a:gd name="connsiteY48" fmla="*/ 57036 h 863385"/>
                  <a:gd name="connsiteX49" fmla="*/ 432015 w 1196080"/>
                  <a:gd name="connsiteY49" fmla="*/ 74972 h 863385"/>
                  <a:gd name="connsiteX50" fmla="*/ 422993 w 1196080"/>
                  <a:gd name="connsiteY50" fmla="*/ 97084 h 863385"/>
                  <a:gd name="connsiteX51" fmla="*/ 419480 w 1196080"/>
                  <a:gd name="connsiteY51" fmla="*/ 106574 h 863385"/>
                  <a:gd name="connsiteX52" fmla="*/ 414921 w 1196080"/>
                  <a:gd name="connsiteY52" fmla="*/ 115115 h 863385"/>
                  <a:gd name="connsiteX53" fmla="*/ 409508 w 1196080"/>
                  <a:gd name="connsiteY53" fmla="*/ 123561 h 863385"/>
                  <a:gd name="connsiteX54" fmla="*/ 394504 w 1196080"/>
                  <a:gd name="connsiteY54" fmla="*/ 161522 h 863385"/>
                  <a:gd name="connsiteX55" fmla="*/ 355759 w 1196080"/>
                  <a:gd name="connsiteY55" fmla="*/ 234026 h 863385"/>
                  <a:gd name="connsiteX56" fmla="*/ 347782 w 1196080"/>
                  <a:gd name="connsiteY56" fmla="*/ 249210 h 863385"/>
                  <a:gd name="connsiteX57" fmla="*/ 338285 w 1196080"/>
                  <a:gd name="connsiteY57" fmla="*/ 263256 h 863385"/>
                  <a:gd name="connsiteX58" fmla="*/ 325845 w 1196080"/>
                  <a:gd name="connsiteY58" fmla="*/ 285747 h 863385"/>
                  <a:gd name="connsiteX59" fmla="*/ 273805 w 1196080"/>
                  <a:gd name="connsiteY59" fmla="*/ 372392 h 863385"/>
                  <a:gd name="connsiteX60" fmla="*/ 241327 w 1196080"/>
                  <a:gd name="connsiteY60" fmla="*/ 426865 h 863385"/>
                  <a:gd name="connsiteX61" fmla="*/ 212838 w 1196080"/>
                  <a:gd name="connsiteY61" fmla="*/ 475834 h 863385"/>
                  <a:gd name="connsiteX62" fmla="*/ 203816 w 1196080"/>
                  <a:gd name="connsiteY62" fmla="*/ 490354 h 863385"/>
                  <a:gd name="connsiteX63" fmla="*/ 171624 w 1196080"/>
                  <a:gd name="connsiteY63" fmla="*/ 546725 h 863385"/>
                  <a:gd name="connsiteX64" fmla="*/ 169914 w 1196080"/>
                  <a:gd name="connsiteY64" fmla="*/ 549762 h 863385"/>
                  <a:gd name="connsiteX65" fmla="*/ 145603 w 1196080"/>
                  <a:gd name="connsiteY65" fmla="*/ 593037 h 863385"/>
                  <a:gd name="connsiteX66" fmla="*/ 101730 w 1196080"/>
                  <a:gd name="connsiteY66" fmla="*/ 676455 h 863385"/>
                  <a:gd name="connsiteX67" fmla="*/ 96412 w 1196080"/>
                  <a:gd name="connsiteY67" fmla="*/ 687179 h 863385"/>
                  <a:gd name="connsiteX68" fmla="*/ 63650 w 1196080"/>
                  <a:gd name="connsiteY68" fmla="*/ 777145 h 863385"/>
                  <a:gd name="connsiteX69" fmla="*/ 63650 w 1196080"/>
                  <a:gd name="connsiteY69" fmla="*/ 783883 h 863385"/>
                  <a:gd name="connsiteX70" fmla="*/ 73621 w 1196080"/>
                  <a:gd name="connsiteY70" fmla="*/ 791855 h 863385"/>
                  <a:gd name="connsiteX71" fmla="*/ 99071 w 1196080"/>
                  <a:gd name="connsiteY71" fmla="*/ 789482 h 863385"/>
                  <a:gd name="connsiteX72" fmla="*/ 144749 w 1196080"/>
                  <a:gd name="connsiteY72" fmla="*/ 775057 h 863385"/>
                  <a:gd name="connsiteX73" fmla="*/ 206950 w 1196080"/>
                  <a:gd name="connsiteY73" fmla="*/ 746207 h 863385"/>
                  <a:gd name="connsiteX74" fmla="*/ 277983 w 1196080"/>
                  <a:gd name="connsiteY74" fmla="*/ 704830 h 863385"/>
                  <a:gd name="connsiteX75" fmla="*/ 311790 w 1196080"/>
                  <a:gd name="connsiteY75" fmla="*/ 684617 h 863385"/>
                  <a:gd name="connsiteX76" fmla="*/ 340944 w 1196080"/>
                  <a:gd name="connsiteY76" fmla="*/ 666680 h 863385"/>
                  <a:gd name="connsiteX77" fmla="*/ 366490 w 1196080"/>
                  <a:gd name="connsiteY77" fmla="*/ 652825 h 863385"/>
                  <a:gd name="connsiteX78" fmla="*/ 381589 w 1196080"/>
                  <a:gd name="connsiteY78" fmla="*/ 644853 h 863385"/>
                  <a:gd name="connsiteX79" fmla="*/ 403336 w 1196080"/>
                  <a:gd name="connsiteY79" fmla="*/ 631187 h 863385"/>
                  <a:gd name="connsiteX80" fmla="*/ 458700 w 1196080"/>
                  <a:gd name="connsiteY80" fmla="*/ 597877 h 863385"/>
                  <a:gd name="connsiteX81" fmla="*/ 470380 w 1196080"/>
                  <a:gd name="connsiteY81" fmla="*/ 590759 h 863385"/>
                  <a:gd name="connsiteX82" fmla="*/ 579494 w 1196080"/>
                  <a:gd name="connsiteY82" fmla="*/ 529928 h 863385"/>
                  <a:gd name="connsiteX83" fmla="*/ 637612 w 1196080"/>
                  <a:gd name="connsiteY83" fmla="*/ 475834 h 863385"/>
                  <a:gd name="connsiteX84" fmla="*/ 650717 w 1196080"/>
                  <a:gd name="connsiteY84" fmla="*/ 469381 h 863385"/>
                  <a:gd name="connsiteX85" fmla="*/ 679206 w 1196080"/>
                  <a:gd name="connsiteY85" fmla="*/ 479535 h 863385"/>
                  <a:gd name="connsiteX86" fmla="*/ 699528 w 1196080"/>
                  <a:gd name="connsiteY86" fmla="*/ 508765 h 863385"/>
                  <a:gd name="connsiteX87" fmla="*/ 699054 w 1196080"/>
                  <a:gd name="connsiteY87" fmla="*/ 518255 h 863385"/>
                  <a:gd name="connsiteX88" fmla="*/ 695540 w 1196080"/>
                  <a:gd name="connsiteY88" fmla="*/ 524139 h 863385"/>
                  <a:gd name="connsiteX89" fmla="*/ 671039 w 1196080"/>
                  <a:gd name="connsiteY89" fmla="*/ 564851 h 863385"/>
                  <a:gd name="connsiteX90" fmla="*/ 666196 w 1196080"/>
                  <a:gd name="connsiteY90" fmla="*/ 573867 h 863385"/>
                  <a:gd name="connsiteX91" fmla="*/ 658029 w 1196080"/>
                  <a:gd name="connsiteY91" fmla="*/ 586868 h 863385"/>
                  <a:gd name="connsiteX92" fmla="*/ 643500 w 1196080"/>
                  <a:gd name="connsiteY92" fmla="*/ 608031 h 863385"/>
                  <a:gd name="connsiteX93" fmla="*/ 602380 w 1196080"/>
                  <a:gd name="connsiteY93" fmla="*/ 692778 h 863385"/>
                  <a:gd name="connsiteX94" fmla="*/ 594593 w 1196080"/>
                  <a:gd name="connsiteY94" fmla="*/ 717168 h 863385"/>
                  <a:gd name="connsiteX95" fmla="*/ 594593 w 1196080"/>
                  <a:gd name="connsiteY95" fmla="*/ 727322 h 863385"/>
                  <a:gd name="connsiteX96" fmla="*/ 596967 w 1196080"/>
                  <a:gd name="connsiteY96" fmla="*/ 729220 h 863385"/>
                  <a:gd name="connsiteX97" fmla="*/ 704182 w 1196080"/>
                  <a:gd name="connsiteY97" fmla="*/ 653299 h 863385"/>
                  <a:gd name="connsiteX98" fmla="*/ 804938 w 1196080"/>
                  <a:gd name="connsiteY98" fmla="*/ 536476 h 863385"/>
                  <a:gd name="connsiteX99" fmla="*/ 833428 w 1196080"/>
                  <a:gd name="connsiteY99" fmla="*/ 456949 h 863385"/>
                  <a:gd name="connsiteX100" fmla="*/ 853655 w 1196080"/>
                  <a:gd name="connsiteY100" fmla="*/ 409498 h 863385"/>
                  <a:gd name="connsiteX101" fmla="*/ 874927 w 1196080"/>
                  <a:gd name="connsiteY101" fmla="*/ 359011 h 863385"/>
                  <a:gd name="connsiteX102" fmla="*/ 884993 w 1196080"/>
                  <a:gd name="connsiteY102" fmla="*/ 351514 h 863385"/>
                  <a:gd name="connsiteX103" fmla="*/ 930196 w 1196080"/>
                  <a:gd name="connsiteY103" fmla="*/ 373246 h 863385"/>
                  <a:gd name="connsiteX104" fmla="*/ 933140 w 1196080"/>
                  <a:gd name="connsiteY104" fmla="*/ 377517 h 863385"/>
                  <a:gd name="connsiteX105" fmla="*/ 933140 w 1196080"/>
                  <a:gd name="connsiteY105" fmla="*/ 390233 h 863385"/>
                  <a:gd name="connsiteX106" fmla="*/ 912343 w 1196080"/>
                  <a:gd name="connsiteY106" fmla="*/ 435311 h 863385"/>
                  <a:gd name="connsiteX107" fmla="*/ 900282 w 1196080"/>
                  <a:gd name="connsiteY107" fmla="*/ 465585 h 863385"/>
                  <a:gd name="connsiteX108" fmla="*/ 849002 w 1196080"/>
                  <a:gd name="connsiteY108" fmla="*/ 605374 h 863385"/>
                  <a:gd name="connsiteX109" fmla="*/ 844443 w 1196080"/>
                  <a:gd name="connsiteY109" fmla="*/ 621887 h 863385"/>
                  <a:gd name="connsiteX110" fmla="*/ 844443 w 1196080"/>
                  <a:gd name="connsiteY110" fmla="*/ 626822 h 863385"/>
                  <a:gd name="connsiteX111" fmla="*/ 848527 w 1196080"/>
                  <a:gd name="connsiteY111" fmla="*/ 628815 h 863385"/>
                  <a:gd name="connsiteX112" fmla="*/ 852515 w 1196080"/>
                  <a:gd name="connsiteY112" fmla="*/ 625778 h 863385"/>
                  <a:gd name="connsiteX113" fmla="*/ 871508 w 1196080"/>
                  <a:gd name="connsiteY113" fmla="*/ 599395 h 863385"/>
                  <a:gd name="connsiteX114" fmla="*/ 928486 w 1196080"/>
                  <a:gd name="connsiteY114" fmla="*/ 522525 h 863385"/>
                  <a:gd name="connsiteX115" fmla="*/ 1042918 w 1196080"/>
                  <a:gd name="connsiteY115" fmla="*/ 397256 h 863385"/>
                  <a:gd name="connsiteX116" fmla="*/ 1080904 w 1196080"/>
                  <a:gd name="connsiteY116" fmla="*/ 362332 h 863385"/>
                  <a:gd name="connsiteX117" fmla="*/ 1109393 w 1196080"/>
                  <a:gd name="connsiteY117" fmla="*/ 340410 h 863385"/>
                  <a:gd name="connsiteX118" fmla="*/ 1132944 w 1196080"/>
                  <a:gd name="connsiteY118" fmla="*/ 330920 h 863385"/>
                  <a:gd name="connsiteX119" fmla="*/ 1139497 w 1196080"/>
                  <a:gd name="connsiteY119" fmla="*/ 329307 h 863385"/>
                  <a:gd name="connsiteX120" fmla="*/ 1169885 w 1196080"/>
                  <a:gd name="connsiteY120" fmla="*/ 330351 h 863385"/>
                  <a:gd name="connsiteX121" fmla="*/ 1174443 w 1196080"/>
                  <a:gd name="connsiteY121" fmla="*/ 332628 h 863385"/>
                  <a:gd name="connsiteX122" fmla="*/ 1186124 w 1196080"/>
                  <a:gd name="connsiteY122" fmla="*/ 339461 h 863385"/>
                  <a:gd name="connsiteX123" fmla="*/ 1195620 w 1196080"/>
                  <a:gd name="connsiteY123" fmla="*/ 350849 h 863385"/>
                  <a:gd name="connsiteX124" fmla="*/ 1194480 w 1196080"/>
                  <a:gd name="connsiteY124" fmla="*/ 357208 h 863385"/>
                  <a:gd name="connsiteX125" fmla="*/ 1187833 w 1196080"/>
                  <a:gd name="connsiteY125" fmla="*/ 362522 h 863385"/>
                  <a:gd name="connsiteX126" fmla="*/ 1169885 w 1196080"/>
                  <a:gd name="connsiteY126" fmla="*/ 372582 h 863385"/>
                  <a:gd name="connsiteX127" fmla="*/ 1137122 w 1196080"/>
                  <a:gd name="connsiteY127" fmla="*/ 394314 h 863385"/>
                  <a:gd name="connsiteX128" fmla="*/ 1100181 w 1196080"/>
                  <a:gd name="connsiteY128" fmla="*/ 427529 h 863385"/>
                  <a:gd name="connsiteX129" fmla="*/ 1046906 w 1196080"/>
                  <a:gd name="connsiteY129" fmla="*/ 483331 h 863385"/>
                  <a:gd name="connsiteX130" fmla="*/ 992682 w 1196080"/>
                  <a:gd name="connsiteY130" fmla="*/ 545207 h 863385"/>
                  <a:gd name="connsiteX131" fmla="*/ 985560 w 1196080"/>
                  <a:gd name="connsiteY131" fmla="*/ 554697 h 863385"/>
                  <a:gd name="connsiteX132" fmla="*/ 957735 w 1196080"/>
                  <a:gd name="connsiteY132" fmla="*/ 591613 h 863385"/>
                  <a:gd name="connsiteX133" fmla="*/ 938743 w 1196080"/>
                  <a:gd name="connsiteY133" fmla="*/ 615718 h 863385"/>
                  <a:gd name="connsiteX134" fmla="*/ 936178 w 1196080"/>
                  <a:gd name="connsiteY134" fmla="*/ 620084 h 863385"/>
                  <a:gd name="connsiteX135" fmla="*/ 928866 w 1196080"/>
                  <a:gd name="connsiteY135" fmla="*/ 631567 h 863385"/>
                  <a:gd name="connsiteX136" fmla="*/ 879485 w 1196080"/>
                  <a:gd name="connsiteY136" fmla="*/ 699421 h 863385"/>
                  <a:gd name="connsiteX137" fmla="*/ 815194 w 1196080"/>
                  <a:gd name="connsiteY137" fmla="*/ 820325 h 863385"/>
                  <a:gd name="connsiteX138" fmla="*/ 800190 w 1196080"/>
                  <a:gd name="connsiteY138" fmla="*/ 847182 h 863385"/>
                  <a:gd name="connsiteX139" fmla="*/ 791169 w 1196080"/>
                  <a:gd name="connsiteY139" fmla="*/ 857526 h 863385"/>
                  <a:gd name="connsiteX140" fmla="*/ 773790 w 1196080"/>
                  <a:gd name="connsiteY140" fmla="*/ 862082 h 863385"/>
                  <a:gd name="connsiteX141" fmla="*/ 756222 w 1196080"/>
                  <a:gd name="connsiteY141" fmla="*/ 851927 h 863385"/>
                  <a:gd name="connsiteX142" fmla="*/ 734095 w 1196080"/>
                  <a:gd name="connsiteY142" fmla="*/ 830574 h 863385"/>
                  <a:gd name="connsiteX143" fmla="*/ 731056 w 1196080"/>
                  <a:gd name="connsiteY143" fmla="*/ 824691 h 863385"/>
                  <a:gd name="connsiteX144" fmla="*/ 731056 w 1196080"/>
                  <a:gd name="connsiteY144" fmla="*/ 800870 h 863385"/>
                  <a:gd name="connsiteX145" fmla="*/ 746061 w 1196080"/>
                  <a:gd name="connsiteY145" fmla="*/ 721723 h 863385"/>
                  <a:gd name="connsiteX146" fmla="*/ 747010 w 1196080"/>
                  <a:gd name="connsiteY146" fmla="*/ 708247 h 863385"/>
                  <a:gd name="connsiteX147" fmla="*/ 748245 w 1196080"/>
                  <a:gd name="connsiteY147" fmla="*/ 708247 h 863385"/>
                  <a:gd name="connsiteX148" fmla="*/ 748245 w 1196080"/>
                  <a:gd name="connsiteY148" fmla="*/ 707298 h 863385"/>
                  <a:gd name="connsiteX149" fmla="*/ 747390 w 1196080"/>
                  <a:gd name="connsiteY149" fmla="*/ 708816 h 8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6080" h="863385">
                    <a:moveTo>
                      <a:pt x="748245" y="709196"/>
                    </a:moveTo>
                    <a:cubicBezTo>
                      <a:pt x="747200" y="709196"/>
                      <a:pt x="745776" y="709196"/>
                      <a:pt x="745016" y="709196"/>
                    </a:cubicBezTo>
                    <a:cubicBezTo>
                      <a:pt x="741882" y="711569"/>
                      <a:pt x="738843" y="714226"/>
                      <a:pt x="735520" y="716883"/>
                    </a:cubicBezTo>
                    <a:cubicBezTo>
                      <a:pt x="723554" y="727512"/>
                      <a:pt x="711304" y="737761"/>
                      <a:pt x="698389" y="747156"/>
                    </a:cubicBezTo>
                    <a:cubicBezTo>
                      <a:pt x="689329" y="753937"/>
                      <a:pt x="679804" y="760089"/>
                      <a:pt x="669900" y="765567"/>
                    </a:cubicBezTo>
                    <a:cubicBezTo>
                      <a:pt x="655190" y="775074"/>
                      <a:pt x="638210" y="780510"/>
                      <a:pt x="620708" y="781321"/>
                    </a:cubicBezTo>
                    <a:cubicBezTo>
                      <a:pt x="586730" y="783789"/>
                      <a:pt x="554528" y="765853"/>
                      <a:pt x="538754" y="735673"/>
                    </a:cubicBezTo>
                    <a:cubicBezTo>
                      <a:pt x="531091" y="722112"/>
                      <a:pt x="528308" y="706337"/>
                      <a:pt x="530872" y="690975"/>
                    </a:cubicBezTo>
                    <a:cubicBezTo>
                      <a:pt x="533398" y="673435"/>
                      <a:pt x="538023" y="656262"/>
                      <a:pt x="544642" y="639823"/>
                    </a:cubicBezTo>
                    <a:cubicBezTo>
                      <a:pt x="546731" y="634509"/>
                      <a:pt x="548915" y="629194"/>
                      <a:pt x="550910" y="623880"/>
                    </a:cubicBezTo>
                    <a:cubicBezTo>
                      <a:pt x="550910" y="623121"/>
                      <a:pt x="550340" y="621887"/>
                      <a:pt x="549865" y="620938"/>
                    </a:cubicBezTo>
                    <a:cubicBezTo>
                      <a:pt x="549390" y="619989"/>
                      <a:pt x="548726" y="620938"/>
                      <a:pt x="548251" y="620938"/>
                    </a:cubicBezTo>
                    <a:cubicBezTo>
                      <a:pt x="543104" y="623454"/>
                      <a:pt x="538308" y="626645"/>
                      <a:pt x="534006" y="630428"/>
                    </a:cubicBezTo>
                    <a:cubicBezTo>
                      <a:pt x="528555" y="635348"/>
                      <a:pt x="522753" y="639853"/>
                      <a:pt x="516628" y="643904"/>
                    </a:cubicBezTo>
                    <a:cubicBezTo>
                      <a:pt x="510873" y="648543"/>
                      <a:pt x="504881" y="652883"/>
                      <a:pt x="498680" y="656905"/>
                    </a:cubicBezTo>
                    <a:cubicBezTo>
                      <a:pt x="470190" y="675886"/>
                      <a:pt x="441701" y="694866"/>
                      <a:pt x="412167" y="712423"/>
                    </a:cubicBezTo>
                    <a:cubicBezTo>
                      <a:pt x="410648" y="713277"/>
                      <a:pt x="409128" y="714131"/>
                      <a:pt x="407704" y="715080"/>
                    </a:cubicBezTo>
                    <a:cubicBezTo>
                      <a:pt x="383583" y="731403"/>
                      <a:pt x="358133" y="745543"/>
                      <a:pt x="332967" y="760158"/>
                    </a:cubicBezTo>
                    <a:cubicBezTo>
                      <a:pt x="315143" y="770418"/>
                      <a:pt x="297983" y="781796"/>
                      <a:pt x="281592" y="794227"/>
                    </a:cubicBezTo>
                    <a:cubicBezTo>
                      <a:pt x="275305" y="799214"/>
                      <a:pt x="268411" y="803391"/>
                      <a:pt x="261080" y="806659"/>
                    </a:cubicBezTo>
                    <a:cubicBezTo>
                      <a:pt x="243796" y="814251"/>
                      <a:pt x="227842" y="824216"/>
                      <a:pt x="211224" y="833042"/>
                    </a:cubicBezTo>
                    <a:cubicBezTo>
                      <a:pt x="209828" y="834048"/>
                      <a:pt x="208365" y="834967"/>
                      <a:pt x="206855" y="835794"/>
                    </a:cubicBezTo>
                    <a:cubicBezTo>
                      <a:pt x="187084" y="844643"/>
                      <a:pt x="166704" y="852095"/>
                      <a:pt x="145888" y="858096"/>
                    </a:cubicBezTo>
                    <a:cubicBezTo>
                      <a:pt x="137104" y="860491"/>
                      <a:pt x="128149" y="862235"/>
                      <a:pt x="119109" y="863315"/>
                    </a:cubicBezTo>
                    <a:cubicBezTo>
                      <a:pt x="112243" y="863564"/>
                      <a:pt x="105377" y="863151"/>
                      <a:pt x="98596" y="862082"/>
                    </a:cubicBezTo>
                    <a:cubicBezTo>
                      <a:pt x="88919" y="861029"/>
                      <a:pt x="79537" y="858130"/>
                      <a:pt x="70962" y="853541"/>
                    </a:cubicBezTo>
                    <a:cubicBezTo>
                      <a:pt x="47097" y="840899"/>
                      <a:pt x="27031" y="822128"/>
                      <a:pt x="12844" y="799162"/>
                    </a:cubicBezTo>
                    <a:cubicBezTo>
                      <a:pt x="7896" y="791437"/>
                      <a:pt x="4478" y="782835"/>
                      <a:pt x="2778" y="773824"/>
                    </a:cubicBezTo>
                    <a:cubicBezTo>
                      <a:pt x="-926" y="757647"/>
                      <a:pt x="-926" y="740842"/>
                      <a:pt x="2778" y="724665"/>
                    </a:cubicBezTo>
                    <a:cubicBezTo>
                      <a:pt x="5893" y="711314"/>
                      <a:pt x="10080" y="698239"/>
                      <a:pt x="15313" y="685566"/>
                    </a:cubicBezTo>
                    <a:cubicBezTo>
                      <a:pt x="27278" y="658993"/>
                      <a:pt x="39434" y="632516"/>
                      <a:pt x="51494" y="606038"/>
                    </a:cubicBezTo>
                    <a:cubicBezTo>
                      <a:pt x="52159" y="604443"/>
                      <a:pt x="52919" y="602891"/>
                      <a:pt x="53773" y="601388"/>
                    </a:cubicBezTo>
                    <a:cubicBezTo>
                      <a:pt x="64789" y="582408"/>
                      <a:pt x="73431" y="562764"/>
                      <a:pt x="83497" y="543499"/>
                    </a:cubicBezTo>
                    <a:cubicBezTo>
                      <a:pt x="94608" y="522241"/>
                      <a:pt x="106953" y="501647"/>
                      <a:pt x="119014" y="480959"/>
                    </a:cubicBezTo>
                    <a:cubicBezTo>
                      <a:pt x="137532" y="449452"/>
                      <a:pt x="156334" y="418039"/>
                      <a:pt x="174852" y="386058"/>
                    </a:cubicBezTo>
                    <a:cubicBezTo>
                      <a:pt x="179411" y="378181"/>
                      <a:pt x="183684" y="370114"/>
                      <a:pt x="188147" y="362048"/>
                    </a:cubicBezTo>
                    <a:cubicBezTo>
                      <a:pt x="190189" y="357959"/>
                      <a:pt x="192468" y="353997"/>
                      <a:pt x="194985" y="350185"/>
                    </a:cubicBezTo>
                    <a:cubicBezTo>
                      <a:pt x="202297" y="339936"/>
                      <a:pt x="208280" y="328927"/>
                      <a:pt x="214737" y="318109"/>
                    </a:cubicBezTo>
                    <a:cubicBezTo>
                      <a:pt x="224234" y="302355"/>
                      <a:pt x="233730" y="286886"/>
                      <a:pt x="243227" y="270658"/>
                    </a:cubicBezTo>
                    <a:cubicBezTo>
                      <a:pt x="250824" y="257941"/>
                      <a:pt x="257946" y="244845"/>
                      <a:pt x="265448" y="232033"/>
                    </a:cubicBezTo>
                    <a:cubicBezTo>
                      <a:pt x="269560" y="225200"/>
                      <a:pt x="273833" y="218462"/>
                      <a:pt x="278268" y="211819"/>
                    </a:cubicBezTo>
                    <a:cubicBezTo>
                      <a:pt x="307080" y="169373"/>
                      <a:pt x="330935" y="123778"/>
                      <a:pt x="349396" y="75921"/>
                    </a:cubicBezTo>
                    <a:cubicBezTo>
                      <a:pt x="357107" y="55611"/>
                      <a:pt x="363242" y="34733"/>
                      <a:pt x="367724" y="13476"/>
                    </a:cubicBezTo>
                    <a:cubicBezTo>
                      <a:pt x="367724" y="11293"/>
                      <a:pt x="368484" y="9016"/>
                      <a:pt x="369054" y="6738"/>
                    </a:cubicBezTo>
                    <a:cubicBezTo>
                      <a:pt x="370241" y="2826"/>
                      <a:pt x="373792" y="111"/>
                      <a:pt x="377885" y="0"/>
                    </a:cubicBezTo>
                    <a:cubicBezTo>
                      <a:pt x="394067" y="535"/>
                      <a:pt x="409318" y="7709"/>
                      <a:pt x="420049" y="19834"/>
                    </a:cubicBezTo>
                    <a:cubicBezTo>
                      <a:pt x="425244" y="26051"/>
                      <a:pt x="428159" y="33851"/>
                      <a:pt x="428311" y="41946"/>
                    </a:cubicBezTo>
                    <a:cubicBezTo>
                      <a:pt x="428311" y="45363"/>
                      <a:pt x="428311" y="48779"/>
                      <a:pt x="428311" y="52196"/>
                    </a:cubicBezTo>
                    <a:cubicBezTo>
                      <a:pt x="428283" y="53890"/>
                      <a:pt x="428710" y="55561"/>
                      <a:pt x="429546" y="57036"/>
                    </a:cubicBezTo>
                    <a:cubicBezTo>
                      <a:pt x="433126" y="62302"/>
                      <a:pt x="434038" y="68935"/>
                      <a:pt x="432015" y="74972"/>
                    </a:cubicBezTo>
                    <a:cubicBezTo>
                      <a:pt x="430210" y="82777"/>
                      <a:pt x="427162" y="90243"/>
                      <a:pt x="422993" y="97084"/>
                    </a:cubicBezTo>
                    <a:cubicBezTo>
                      <a:pt x="420942" y="99850"/>
                      <a:pt x="419727" y="103141"/>
                      <a:pt x="419480" y="106574"/>
                    </a:cubicBezTo>
                    <a:cubicBezTo>
                      <a:pt x="419641" y="110040"/>
                      <a:pt x="417884" y="113315"/>
                      <a:pt x="414921" y="115115"/>
                    </a:cubicBezTo>
                    <a:cubicBezTo>
                      <a:pt x="412091" y="117122"/>
                      <a:pt x="410145" y="120151"/>
                      <a:pt x="409508" y="123561"/>
                    </a:cubicBezTo>
                    <a:cubicBezTo>
                      <a:pt x="405852" y="136704"/>
                      <a:pt x="400819" y="149427"/>
                      <a:pt x="394504" y="161522"/>
                    </a:cubicBezTo>
                    <a:cubicBezTo>
                      <a:pt x="382634" y="186196"/>
                      <a:pt x="369908" y="210586"/>
                      <a:pt x="355759" y="234026"/>
                    </a:cubicBezTo>
                    <a:cubicBezTo>
                      <a:pt x="352815" y="238866"/>
                      <a:pt x="350726" y="244275"/>
                      <a:pt x="347782" y="249210"/>
                    </a:cubicBezTo>
                    <a:cubicBezTo>
                      <a:pt x="344838" y="254145"/>
                      <a:pt x="341134" y="258700"/>
                      <a:pt x="338285" y="263256"/>
                    </a:cubicBezTo>
                    <a:cubicBezTo>
                      <a:pt x="333917" y="270563"/>
                      <a:pt x="329929" y="278250"/>
                      <a:pt x="325845" y="285747"/>
                    </a:cubicBezTo>
                    <a:cubicBezTo>
                      <a:pt x="309416" y="315167"/>
                      <a:pt x="291943" y="344016"/>
                      <a:pt x="273805" y="372392"/>
                    </a:cubicBezTo>
                    <a:cubicBezTo>
                      <a:pt x="262409" y="390233"/>
                      <a:pt x="252153" y="408739"/>
                      <a:pt x="241327" y="426865"/>
                    </a:cubicBezTo>
                    <a:cubicBezTo>
                      <a:pt x="231005" y="442691"/>
                      <a:pt x="221489" y="459036"/>
                      <a:pt x="212838" y="475834"/>
                    </a:cubicBezTo>
                    <a:cubicBezTo>
                      <a:pt x="210217" y="480903"/>
                      <a:pt x="207197" y="485758"/>
                      <a:pt x="203816" y="490354"/>
                    </a:cubicBezTo>
                    <a:cubicBezTo>
                      <a:pt x="191613" y="508263"/>
                      <a:pt x="180845" y="527113"/>
                      <a:pt x="171624" y="546725"/>
                    </a:cubicBezTo>
                    <a:cubicBezTo>
                      <a:pt x="171111" y="547768"/>
                      <a:pt x="170541" y="548783"/>
                      <a:pt x="169914" y="549762"/>
                    </a:cubicBezTo>
                    <a:cubicBezTo>
                      <a:pt x="160997" y="563717"/>
                      <a:pt x="152887" y="578165"/>
                      <a:pt x="145603" y="593037"/>
                    </a:cubicBezTo>
                    <a:cubicBezTo>
                      <a:pt x="130219" y="620369"/>
                      <a:pt x="116165" y="648554"/>
                      <a:pt x="101730" y="676455"/>
                    </a:cubicBezTo>
                    <a:cubicBezTo>
                      <a:pt x="99831" y="679966"/>
                      <a:pt x="98311" y="683668"/>
                      <a:pt x="96412" y="687179"/>
                    </a:cubicBezTo>
                    <a:cubicBezTo>
                      <a:pt x="82054" y="715804"/>
                      <a:pt x="71057" y="745994"/>
                      <a:pt x="63650" y="777145"/>
                    </a:cubicBezTo>
                    <a:cubicBezTo>
                      <a:pt x="63175" y="779366"/>
                      <a:pt x="63175" y="781662"/>
                      <a:pt x="63650" y="783883"/>
                    </a:cubicBezTo>
                    <a:cubicBezTo>
                      <a:pt x="64799" y="788479"/>
                      <a:pt x="68882" y="791741"/>
                      <a:pt x="73621" y="791855"/>
                    </a:cubicBezTo>
                    <a:cubicBezTo>
                      <a:pt x="82168" y="792158"/>
                      <a:pt x="90724" y="791361"/>
                      <a:pt x="99071" y="789482"/>
                    </a:cubicBezTo>
                    <a:cubicBezTo>
                      <a:pt x="114664" y="785913"/>
                      <a:pt x="129934" y="781088"/>
                      <a:pt x="144749" y="775057"/>
                    </a:cubicBezTo>
                    <a:cubicBezTo>
                      <a:pt x="166021" y="766647"/>
                      <a:pt x="186789" y="757015"/>
                      <a:pt x="206950" y="746207"/>
                    </a:cubicBezTo>
                    <a:cubicBezTo>
                      <a:pt x="231166" y="733301"/>
                      <a:pt x="254432" y="719066"/>
                      <a:pt x="277983" y="704830"/>
                    </a:cubicBezTo>
                    <a:cubicBezTo>
                      <a:pt x="289189" y="697903"/>
                      <a:pt x="300585" y="691355"/>
                      <a:pt x="311790" y="684617"/>
                    </a:cubicBezTo>
                    <a:cubicBezTo>
                      <a:pt x="321287" y="678733"/>
                      <a:pt x="331353" y="672849"/>
                      <a:pt x="340944" y="666680"/>
                    </a:cubicBezTo>
                    <a:cubicBezTo>
                      <a:pt x="349007" y="661270"/>
                      <a:pt x="357554" y="656631"/>
                      <a:pt x="366490" y="652825"/>
                    </a:cubicBezTo>
                    <a:cubicBezTo>
                      <a:pt x="371713" y="650546"/>
                      <a:pt x="376765" y="647881"/>
                      <a:pt x="381589" y="644853"/>
                    </a:cubicBezTo>
                    <a:cubicBezTo>
                      <a:pt x="388996" y="640488"/>
                      <a:pt x="396024" y="635363"/>
                      <a:pt x="403336" y="631187"/>
                    </a:cubicBezTo>
                    <a:cubicBezTo>
                      <a:pt x="421122" y="619014"/>
                      <a:pt x="439612" y="607892"/>
                      <a:pt x="458700" y="597877"/>
                    </a:cubicBezTo>
                    <a:cubicBezTo>
                      <a:pt x="462755" y="595778"/>
                      <a:pt x="466658" y="593400"/>
                      <a:pt x="470380" y="590759"/>
                    </a:cubicBezTo>
                    <a:cubicBezTo>
                      <a:pt x="505327" y="567888"/>
                      <a:pt x="544452" y="552799"/>
                      <a:pt x="579494" y="529928"/>
                    </a:cubicBezTo>
                    <a:cubicBezTo>
                      <a:pt x="625361" y="500508"/>
                      <a:pt x="633433" y="482477"/>
                      <a:pt x="637612" y="475834"/>
                    </a:cubicBezTo>
                    <a:cubicBezTo>
                      <a:pt x="640432" y="471405"/>
                      <a:pt x="645484" y="468916"/>
                      <a:pt x="650717" y="469381"/>
                    </a:cubicBezTo>
                    <a:cubicBezTo>
                      <a:pt x="661134" y="469190"/>
                      <a:pt x="671258" y="472800"/>
                      <a:pt x="679206" y="479535"/>
                    </a:cubicBezTo>
                    <a:cubicBezTo>
                      <a:pt x="688180" y="487551"/>
                      <a:pt x="695141" y="497564"/>
                      <a:pt x="699528" y="508765"/>
                    </a:cubicBezTo>
                    <a:cubicBezTo>
                      <a:pt x="700753" y="511848"/>
                      <a:pt x="700573" y="515308"/>
                      <a:pt x="699054" y="518255"/>
                    </a:cubicBezTo>
                    <a:cubicBezTo>
                      <a:pt x="698066" y="520321"/>
                      <a:pt x="696888" y="522290"/>
                      <a:pt x="695540" y="524139"/>
                    </a:cubicBezTo>
                    <a:cubicBezTo>
                      <a:pt x="690982" y="530782"/>
                      <a:pt x="675597" y="558303"/>
                      <a:pt x="671039" y="564851"/>
                    </a:cubicBezTo>
                    <a:cubicBezTo>
                      <a:pt x="669140" y="567604"/>
                      <a:pt x="668000" y="570925"/>
                      <a:pt x="666196" y="573867"/>
                    </a:cubicBezTo>
                    <a:cubicBezTo>
                      <a:pt x="663632" y="578327"/>
                      <a:pt x="660878" y="582693"/>
                      <a:pt x="658029" y="586868"/>
                    </a:cubicBezTo>
                    <a:cubicBezTo>
                      <a:pt x="653281" y="593986"/>
                      <a:pt x="647868" y="600724"/>
                      <a:pt x="643500" y="608031"/>
                    </a:cubicBezTo>
                    <a:cubicBezTo>
                      <a:pt x="627356" y="635032"/>
                      <a:pt x="613595" y="663388"/>
                      <a:pt x="602380" y="692778"/>
                    </a:cubicBezTo>
                    <a:cubicBezTo>
                      <a:pt x="599341" y="700750"/>
                      <a:pt x="597062" y="709006"/>
                      <a:pt x="594593" y="717168"/>
                    </a:cubicBezTo>
                    <a:cubicBezTo>
                      <a:pt x="593406" y="720448"/>
                      <a:pt x="593406" y="724041"/>
                      <a:pt x="594593" y="727322"/>
                    </a:cubicBezTo>
                    <a:cubicBezTo>
                      <a:pt x="594593" y="728176"/>
                      <a:pt x="596018" y="729315"/>
                      <a:pt x="596967" y="729220"/>
                    </a:cubicBezTo>
                    <a:cubicBezTo>
                      <a:pt x="617764" y="727702"/>
                      <a:pt x="686708" y="668768"/>
                      <a:pt x="704182" y="653299"/>
                    </a:cubicBezTo>
                    <a:cubicBezTo>
                      <a:pt x="728113" y="632041"/>
                      <a:pt x="779203" y="603761"/>
                      <a:pt x="804938" y="536476"/>
                    </a:cubicBezTo>
                    <a:cubicBezTo>
                      <a:pt x="811681" y="518824"/>
                      <a:pt x="819278" y="496712"/>
                      <a:pt x="833428" y="456949"/>
                    </a:cubicBezTo>
                    <a:cubicBezTo>
                      <a:pt x="839258" y="440758"/>
                      <a:pt x="846010" y="424915"/>
                      <a:pt x="853655" y="409498"/>
                    </a:cubicBezTo>
                    <a:cubicBezTo>
                      <a:pt x="861936" y="393193"/>
                      <a:pt x="869039" y="376322"/>
                      <a:pt x="874927" y="359011"/>
                    </a:cubicBezTo>
                    <a:cubicBezTo>
                      <a:pt x="875914" y="354336"/>
                      <a:pt x="880226" y="351124"/>
                      <a:pt x="884993" y="351514"/>
                    </a:cubicBezTo>
                    <a:cubicBezTo>
                      <a:pt x="902210" y="353006"/>
                      <a:pt x="918287" y="360735"/>
                      <a:pt x="930196" y="373246"/>
                    </a:cubicBezTo>
                    <a:cubicBezTo>
                      <a:pt x="931307" y="374577"/>
                      <a:pt x="932294" y="376007"/>
                      <a:pt x="933140" y="377517"/>
                    </a:cubicBezTo>
                    <a:cubicBezTo>
                      <a:pt x="935808" y="381335"/>
                      <a:pt x="935808" y="386415"/>
                      <a:pt x="933140" y="390233"/>
                    </a:cubicBezTo>
                    <a:cubicBezTo>
                      <a:pt x="924849" y="404597"/>
                      <a:pt x="917888" y="419685"/>
                      <a:pt x="912343" y="435311"/>
                    </a:cubicBezTo>
                    <a:cubicBezTo>
                      <a:pt x="908354" y="445466"/>
                      <a:pt x="904651" y="455620"/>
                      <a:pt x="900282" y="465585"/>
                    </a:cubicBezTo>
                    <a:cubicBezTo>
                      <a:pt x="880216" y="511038"/>
                      <a:pt x="863085" y="557730"/>
                      <a:pt x="849002" y="605374"/>
                    </a:cubicBezTo>
                    <a:cubicBezTo>
                      <a:pt x="847387" y="610878"/>
                      <a:pt x="845773" y="616383"/>
                      <a:pt x="844443" y="621887"/>
                    </a:cubicBezTo>
                    <a:cubicBezTo>
                      <a:pt x="844120" y="623515"/>
                      <a:pt x="844120" y="625193"/>
                      <a:pt x="844443" y="626822"/>
                    </a:cubicBezTo>
                    <a:cubicBezTo>
                      <a:pt x="844443" y="628150"/>
                      <a:pt x="847577" y="629574"/>
                      <a:pt x="848527" y="628815"/>
                    </a:cubicBezTo>
                    <a:cubicBezTo>
                      <a:pt x="849989" y="627989"/>
                      <a:pt x="851328" y="626967"/>
                      <a:pt x="852515" y="625778"/>
                    </a:cubicBezTo>
                    <a:cubicBezTo>
                      <a:pt x="858973" y="617047"/>
                      <a:pt x="865715" y="608506"/>
                      <a:pt x="871508" y="599395"/>
                    </a:cubicBezTo>
                    <a:cubicBezTo>
                      <a:pt x="888830" y="572574"/>
                      <a:pt x="907860" y="546898"/>
                      <a:pt x="928486" y="522525"/>
                    </a:cubicBezTo>
                    <a:cubicBezTo>
                      <a:pt x="964763" y="479061"/>
                      <a:pt x="1002558" y="437114"/>
                      <a:pt x="1042918" y="397256"/>
                    </a:cubicBezTo>
                    <a:cubicBezTo>
                      <a:pt x="1055073" y="385204"/>
                      <a:pt x="1067704" y="373626"/>
                      <a:pt x="1080904" y="362332"/>
                    </a:cubicBezTo>
                    <a:cubicBezTo>
                      <a:pt x="1090400" y="354456"/>
                      <a:pt x="1099896" y="347433"/>
                      <a:pt x="1109393" y="340410"/>
                    </a:cubicBezTo>
                    <a:cubicBezTo>
                      <a:pt x="1116221" y="335143"/>
                      <a:pt x="1124369" y="331860"/>
                      <a:pt x="1132944" y="330920"/>
                    </a:cubicBezTo>
                    <a:cubicBezTo>
                      <a:pt x="1135185" y="330664"/>
                      <a:pt x="1137388" y="330121"/>
                      <a:pt x="1139497" y="329307"/>
                    </a:cubicBezTo>
                    <a:cubicBezTo>
                      <a:pt x="1149506" y="326613"/>
                      <a:pt x="1160085" y="326976"/>
                      <a:pt x="1169885" y="330351"/>
                    </a:cubicBezTo>
                    <a:cubicBezTo>
                      <a:pt x="1171575" y="330718"/>
                      <a:pt x="1173142" y="331501"/>
                      <a:pt x="1174443" y="332628"/>
                    </a:cubicBezTo>
                    <a:cubicBezTo>
                      <a:pt x="1177824" y="335689"/>
                      <a:pt x="1181803" y="338016"/>
                      <a:pt x="1186124" y="339461"/>
                    </a:cubicBezTo>
                    <a:cubicBezTo>
                      <a:pt x="1190881" y="341580"/>
                      <a:pt x="1194395" y="345787"/>
                      <a:pt x="1195620" y="350849"/>
                    </a:cubicBezTo>
                    <a:cubicBezTo>
                      <a:pt x="1196522" y="353009"/>
                      <a:pt x="1196076" y="355494"/>
                      <a:pt x="1194480" y="357208"/>
                    </a:cubicBezTo>
                    <a:cubicBezTo>
                      <a:pt x="1192486" y="359240"/>
                      <a:pt x="1190255" y="361024"/>
                      <a:pt x="1187833" y="362522"/>
                    </a:cubicBezTo>
                    <a:cubicBezTo>
                      <a:pt x="1181945" y="366034"/>
                      <a:pt x="1175963" y="369355"/>
                      <a:pt x="1169885" y="372582"/>
                    </a:cubicBezTo>
                    <a:cubicBezTo>
                      <a:pt x="1158290" y="378757"/>
                      <a:pt x="1147321" y="386034"/>
                      <a:pt x="1137122" y="394314"/>
                    </a:cubicBezTo>
                    <a:cubicBezTo>
                      <a:pt x="1124141" y="404626"/>
                      <a:pt x="1111805" y="415718"/>
                      <a:pt x="1100181" y="427529"/>
                    </a:cubicBezTo>
                    <a:cubicBezTo>
                      <a:pt x="1082233" y="445940"/>
                      <a:pt x="1064380" y="464446"/>
                      <a:pt x="1046906" y="483331"/>
                    </a:cubicBezTo>
                    <a:cubicBezTo>
                      <a:pt x="1029433" y="502217"/>
                      <a:pt x="1009871" y="523759"/>
                      <a:pt x="992682" y="545207"/>
                    </a:cubicBezTo>
                    <a:cubicBezTo>
                      <a:pt x="990109" y="548219"/>
                      <a:pt x="987734" y="551389"/>
                      <a:pt x="985560" y="554697"/>
                    </a:cubicBezTo>
                    <a:cubicBezTo>
                      <a:pt x="977269" y="567715"/>
                      <a:pt x="967963" y="580058"/>
                      <a:pt x="957735" y="591613"/>
                    </a:cubicBezTo>
                    <a:cubicBezTo>
                      <a:pt x="951088" y="599490"/>
                      <a:pt x="944820" y="607652"/>
                      <a:pt x="938743" y="615718"/>
                    </a:cubicBezTo>
                    <a:cubicBezTo>
                      <a:pt x="937641" y="617014"/>
                      <a:pt x="936777" y="618490"/>
                      <a:pt x="936178" y="620084"/>
                    </a:cubicBezTo>
                    <a:cubicBezTo>
                      <a:pt x="934640" y="624413"/>
                      <a:pt x="932143" y="628339"/>
                      <a:pt x="928866" y="631567"/>
                    </a:cubicBezTo>
                    <a:cubicBezTo>
                      <a:pt x="910785" y="652961"/>
                      <a:pt x="894280" y="675639"/>
                      <a:pt x="879485" y="699421"/>
                    </a:cubicBezTo>
                    <a:cubicBezTo>
                      <a:pt x="854842" y="737934"/>
                      <a:pt x="833342" y="778366"/>
                      <a:pt x="815194" y="820325"/>
                    </a:cubicBezTo>
                    <a:cubicBezTo>
                      <a:pt x="811272" y="829837"/>
                      <a:pt x="806230" y="838852"/>
                      <a:pt x="800190" y="847182"/>
                    </a:cubicBezTo>
                    <a:cubicBezTo>
                      <a:pt x="797417" y="850826"/>
                      <a:pt x="794397" y="854282"/>
                      <a:pt x="791169" y="857526"/>
                    </a:cubicBezTo>
                    <a:cubicBezTo>
                      <a:pt x="786629" y="862077"/>
                      <a:pt x="779982" y="863819"/>
                      <a:pt x="773790" y="862082"/>
                    </a:cubicBezTo>
                    <a:cubicBezTo>
                      <a:pt x="767029" y="860580"/>
                      <a:pt x="760894" y="857035"/>
                      <a:pt x="756222" y="851927"/>
                    </a:cubicBezTo>
                    <a:cubicBezTo>
                      <a:pt x="749365" y="844288"/>
                      <a:pt x="741977" y="837152"/>
                      <a:pt x="734095" y="830574"/>
                    </a:cubicBezTo>
                    <a:cubicBezTo>
                      <a:pt x="732500" y="828972"/>
                      <a:pt x="731436" y="826917"/>
                      <a:pt x="731056" y="824691"/>
                    </a:cubicBezTo>
                    <a:cubicBezTo>
                      <a:pt x="729537" y="816823"/>
                      <a:pt x="729537" y="808738"/>
                      <a:pt x="731056" y="800870"/>
                    </a:cubicBezTo>
                    <a:cubicBezTo>
                      <a:pt x="735330" y="774298"/>
                      <a:pt x="739793" y="747821"/>
                      <a:pt x="746061" y="721723"/>
                    </a:cubicBezTo>
                    <a:cubicBezTo>
                      <a:pt x="747751" y="717434"/>
                      <a:pt x="748083" y="712730"/>
                      <a:pt x="747010" y="708247"/>
                    </a:cubicBezTo>
                    <a:cubicBezTo>
                      <a:pt x="747419" y="708337"/>
                      <a:pt x="747837" y="708337"/>
                      <a:pt x="748245" y="708247"/>
                    </a:cubicBezTo>
                    <a:cubicBezTo>
                      <a:pt x="748245" y="708247"/>
                      <a:pt x="748245" y="707298"/>
                      <a:pt x="748245" y="707298"/>
                    </a:cubicBezTo>
                    <a:cubicBezTo>
                      <a:pt x="748245" y="707298"/>
                      <a:pt x="746820" y="707298"/>
                      <a:pt x="747390" y="708816"/>
                    </a:cubicBezTo>
                  </a:path>
                </a:pathLst>
              </a:custGeom>
              <a:grpFill/>
              <a:ln w="9496" cap="flat">
                <a:noFill/>
                <a:prstDash val="solid"/>
                <a:miter/>
              </a:ln>
            </p:spPr>
            <p:txBody>
              <a:bodyPr rtlCol="0" anchor="ctr"/>
              <a:lstStyle/>
              <a:p>
                <a:endParaRPr lang="en-US" sz="2400"/>
              </a:p>
            </p:txBody>
          </p:sp>
          <p:sp>
            <p:nvSpPr>
              <p:cNvPr id="15" name="Freeform 14">
                <a:extLst>
                  <a:ext uri="{FF2B5EF4-FFF2-40B4-BE49-F238E27FC236}">
                    <a16:creationId xmlns:a16="http://schemas.microsoft.com/office/drawing/2014/main" id="{CA2FADF5-CEC3-2343-878D-162C103F968A}"/>
                  </a:ext>
                </a:extLst>
              </p:cNvPr>
              <p:cNvSpPr/>
              <p:nvPr/>
            </p:nvSpPr>
            <p:spPr>
              <a:xfrm>
                <a:off x="4921141" y="-580737"/>
                <a:ext cx="66058" cy="65097"/>
              </a:xfrm>
              <a:custGeom>
                <a:avLst/>
                <a:gdLst>
                  <a:gd name="connsiteX0" fmla="*/ 3952 w 66058"/>
                  <a:gd name="connsiteY0" fmla="*/ 4713 h 65097"/>
                  <a:gd name="connsiteX1" fmla="*/ 55993 w 66058"/>
                  <a:gd name="connsiteY1" fmla="*/ 11831 h 65097"/>
                  <a:gd name="connsiteX2" fmla="*/ 66059 w 66058"/>
                  <a:gd name="connsiteY2" fmla="*/ 31665 h 65097"/>
                  <a:gd name="connsiteX3" fmla="*/ 64255 w 66058"/>
                  <a:gd name="connsiteY3" fmla="*/ 49127 h 65097"/>
                  <a:gd name="connsiteX4" fmla="*/ 63020 w 66058"/>
                  <a:gd name="connsiteY4" fmla="*/ 58048 h 65097"/>
                  <a:gd name="connsiteX5" fmla="*/ 14303 w 66058"/>
                  <a:gd name="connsiteY5" fmla="*/ 54252 h 65097"/>
                  <a:gd name="connsiteX6" fmla="*/ 2718 w 66058"/>
                  <a:gd name="connsiteY6" fmla="*/ 34227 h 65097"/>
                  <a:gd name="connsiteX7" fmla="*/ 3952 w 66058"/>
                  <a:gd name="connsiteY7" fmla="*/ 4713 h 6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58" h="65097">
                    <a:moveTo>
                      <a:pt x="3952" y="4713"/>
                    </a:moveTo>
                    <a:cubicBezTo>
                      <a:pt x="24654" y="-127"/>
                      <a:pt x="39849" y="-5346"/>
                      <a:pt x="55993" y="11831"/>
                    </a:cubicBezTo>
                    <a:cubicBezTo>
                      <a:pt x="61833" y="16859"/>
                      <a:pt x="65451" y="23987"/>
                      <a:pt x="66059" y="31665"/>
                    </a:cubicBezTo>
                    <a:cubicBezTo>
                      <a:pt x="66059" y="37264"/>
                      <a:pt x="64349" y="43243"/>
                      <a:pt x="64255" y="49127"/>
                    </a:cubicBezTo>
                    <a:cubicBezTo>
                      <a:pt x="64255" y="52828"/>
                      <a:pt x="65204" y="54726"/>
                      <a:pt x="63020" y="58048"/>
                    </a:cubicBezTo>
                    <a:cubicBezTo>
                      <a:pt x="53524" y="72567"/>
                      <a:pt x="25034" y="61274"/>
                      <a:pt x="14303" y="54252"/>
                    </a:cubicBezTo>
                    <a:cubicBezTo>
                      <a:pt x="6611" y="49222"/>
                      <a:pt x="5662" y="42294"/>
                      <a:pt x="2718" y="34227"/>
                    </a:cubicBezTo>
                    <a:cubicBezTo>
                      <a:pt x="-1299" y="24698"/>
                      <a:pt x="-843" y="13874"/>
                      <a:pt x="3952" y="4713"/>
                    </a:cubicBezTo>
                  </a:path>
                </a:pathLst>
              </a:custGeom>
              <a:grpFill/>
              <a:ln w="9496" cap="flat">
                <a:noFill/>
                <a:prstDash val="solid"/>
                <a:miter/>
              </a:ln>
            </p:spPr>
            <p:txBody>
              <a:bodyPr rtlCol="0" anchor="ctr"/>
              <a:lstStyle/>
              <a:p>
                <a:endParaRPr lang="en-US" sz="2400"/>
              </a:p>
            </p:txBody>
          </p:sp>
          <p:sp>
            <p:nvSpPr>
              <p:cNvPr id="16" name="Freeform 15">
                <a:extLst>
                  <a:ext uri="{FF2B5EF4-FFF2-40B4-BE49-F238E27FC236}">
                    <a16:creationId xmlns:a16="http://schemas.microsoft.com/office/drawing/2014/main" id="{8E57FA3E-1A98-2348-B850-0153C1F01ACB}"/>
                  </a:ext>
                </a:extLst>
              </p:cNvPr>
              <p:cNvSpPr/>
              <p:nvPr/>
            </p:nvSpPr>
            <p:spPr>
              <a:xfrm>
                <a:off x="5175172" y="-425891"/>
                <a:ext cx="412425" cy="351340"/>
              </a:xfrm>
              <a:custGeom>
                <a:avLst/>
                <a:gdLst>
                  <a:gd name="connsiteX0" fmla="*/ 151 w 412425"/>
                  <a:gd name="connsiteY0" fmla="*/ 240100 h 351340"/>
                  <a:gd name="connsiteX1" fmla="*/ 4139 w 412425"/>
                  <a:gd name="connsiteY1" fmla="*/ 204987 h 351340"/>
                  <a:gd name="connsiteX2" fmla="*/ 14775 w 412425"/>
                  <a:gd name="connsiteY2" fmla="*/ 177940 h 351340"/>
                  <a:gd name="connsiteX3" fmla="*/ 99388 w 412425"/>
                  <a:gd name="connsiteY3" fmla="*/ 68614 h 351340"/>
                  <a:gd name="connsiteX4" fmla="*/ 141267 w 412425"/>
                  <a:gd name="connsiteY4" fmla="*/ 33406 h 351340"/>
                  <a:gd name="connsiteX5" fmla="*/ 184666 w 412425"/>
                  <a:gd name="connsiteY5" fmla="*/ 9491 h 351340"/>
                  <a:gd name="connsiteX6" fmla="*/ 229584 w 412425"/>
                  <a:gd name="connsiteY6" fmla="*/ 1 h 351340"/>
                  <a:gd name="connsiteX7" fmla="*/ 291405 w 412425"/>
                  <a:gd name="connsiteY7" fmla="*/ 28471 h 351340"/>
                  <a:gd name="connsiteX8" fmla="*/ 305080 w 412425"/>
                  <a:gd name="connsiteY8" fmla="*/ 64628 h 351340"/>
                  <a:gd name="connsiteX9" fmla="*/ 299003 w 412425"/>
                  <a:gd name="connsiteY9" fmla="*/ 87405 h 351340"/>
                  <a:gd name="connsiteX10" fmla="*/ 278775 w 412425"/>
                  <a:gd name="connsiteY10" fmla="*/ 116919 h 351340"/>
                  <a:gd name="connsiteX11" fmla="*/ 264341 w 412425"/>
                  <a:gd name="connsiteY11" fmla="*/ 135899 h 351340"/>
                  <a:gd name="connsiteX12" fmla="*/ 174220 w 412425"/>
                  <a:gd name="connsiteY12" fmla="*/ 208593 h 351340"/>
                  <a:gd name="connsiteX13" fmla="*/ 134430 w 412425"/>
                  <a:gd name="connsiteY13" fmla="*/ 223683 h 351340"/>
                  <a:gd name="connsiteX14" fmla="*/ 95590 w 412425"/>
                  <a:gd name="connsiteY14" fmla="*/ 221500 h 351340"/>
                  <a:gd name="connsiteX15" fmla="*/ 79161 w 412425"/>
                  <a:gd name="connsiteY15" fmla="*/ 216755 h 351340"/>
                  <a:gd name="connsiteX16" fmla="*/ 71754 w 412425"/>
                  <a:gd name="connsiteY16" fmla="*/ 219697 h 351340"/>
                  <a:gd name="connsiteX17" fmla="*/ 70709 w 412425"/>
                  <a:gd name="connsiteY17" fmla="*/ 221120 h 351340"/>
                  <a:gd name="connsiteX18" fmla="*/ 57889 w 412425"/>
                  <a:gd name="connsiteY18" fmla="*/ 266768 h 351340"/>
                  <a:gd name="connsiteX19" fmla="*/ 58649 w 412425"/>
                  <a:gd name="connsiteY19" fmla="*/ 277017 h 351340"/>
                  <a:gd name="connsiteX20" fmla="*/ 68810 w 412425"/>
                  <a:gd name="connsiteY20" fmla="*/ 294099 h 351340"/>
                  <a:gd name="connsiteX21" fmla="*/ 72893 w 412425"/>
                  <a:gd name="connsiteY21" fmla="*/ 297231 h 351340"/>
                  <a:gd name="connsiteX22" fmla="*/ 91886 w 412425"/>
                  <a:gd name="connsiteY22" fmla="*/ 301881 h 351340"/>
                  <a:gd name="connsiteX23" fmla="*/ 111734 w 412425"/>
                  <a:gd name="connsiteY23" fmla="*/ 296756 h 351340"/>
                  <a:gd name="connsiteX24" fmla="*/ 164629 w 412425"/>
                  <a:gd name="connsiteY24" fmla="*/ 269235 h 351340"/>
                  <a:gd name="connsiteX25" fmla="*/ 177354 w 412425"/>
                  <a:gd name="connsiteY25" fmla="*/ 260504 h 351340"/>
                  <a:gd name="connsiteX26" fmla="*/ 256839 w 412425"/>
                  <a:gd name="connsiteY26" fmla="*/ 198154 h 351340"/>
                  <a:gd name="connsiteX27" fmla="*/ 312582 w 412425"/>
                  <a:gd name="connsiteY27" fmla="*/ 152697 h 351340"/>
                  <a:gd name="connsiteX28" fmla="*/ 350568 w 412425"/>
                  <a:gd name="connsiteY28" fmla="*/ 125934 h 351340"/>
                  <a:gd name="connsiteX29" fmla="*/ 376018 w 412425"/>
                  <a:gd name="connsiteY29" fmla="*/ 111794 h 351340"/>
                  <a:gd name="connsiteX30" fmla="*/ 398810 w 412425"/>
                  <a:gd name="connsiteY30" fmla="*/ 104961 h 351340"/>
                  <a:gd name="connsiteX31" fmla="*/ 407166 w 412425"/>
                  <a:gd name="connsiteY31" fmla="*/ 106195 h 351340"/>
                  <a:gd name="connsiteX32" fmla="*/ 411535 w 412425"/>
                  <a:gd name="connsiteY32" fmla="*/ 111035 h 351340"/>
                  <a:gd name="connsiteX33" fmla="*/ 411535 w 412425"/>
                  <a:gd name="connsiteY33" fmla="*/ 122898 h 351340"/>
                  <a:gd name="connsiteX34" fmla="*/ 407831 w 412425"/>
                  <a:gd name="connsiteY34" fmla="*/ 132388 h 351340"/>
                  <a:gd name="connsiteX35" fmla="*/ 398335 w 412425"/>
                  <a:gd name="connsiteY35" fmla="*/ 150704 h 351340"/>
                  <a:gd name="connsiteX36" fmla="*/ 375828 w 412425"/>
                  <a:gd name="connsiteY36" fmla="*/ 178320 h 351340"/>
                  <a:gd name="connsiteX37" fmla="*/ 350663 w 412425"/>
                  <a:gd name="connsiteY37" fmla="*/ 198913 h 351340"/>
                  <a:gd name="connsiteX38" fmla="*/ 293020 w 412425"/>
                  <a:gd name="connsiteY38" fmla="*/ 254905 h 351340"/>
                  <a:gd name="connsiteX39" fmla="*/ 281719 w 412425"/>
                  <a:gd name="connsiteY39" fmla="*/ 264775 h 351340"/>
                  <a:gd name="connsiteX40" fmla="*/ 246772 w 412425"/>
                  <a:gd name="connsiteY40" fmla="*/ 289449 h 351340"/>
                  <a:gd name="connsiteX41" fmla="*/ 229394 w 412425"/>
                  <a:gd name="connsiteY41" fmla="*/ 303210 h 351340"/>
                  <a:gd name="connsiteX42" fmla="*/ 210401 w 412425"/>
                  <a:gd name="connsiteY42" fmla="*/ 314788 h 351340"/>
                  <a:gd name="connsiteX43" fmla="*/ 180013 w 412425"/>
                  <a:gd name="connsiteY43" fmla="*/ 330446 h 351340"/>
                  <a:gd name="connsiteX44" fmla="*/ 161590 w 412425"/>
                  <a:gd name="connsiteY44" fmla="*/ 339367 h 351340"/>
                  <a:gd name="connsiteX45" fmla="*/ 128732 w 412425"/>
                  <a:gd name="connsiteY45" fmla="*/ 348857 h 351340"/>
                  <a:gd name="connsiteX46" fmla="*/ 40321 w 412425"/>
                  <a:gd name="connsiteY46" fmla="*/ 327504 h 351340"/>
                  <a:gd name="connsiteX47" fmla="*/ 7843 w 412425"/>
                  <a:gd name="connsiteY47" fmla="*/ 282047 h 351340"/>
                  <a:gd name="connsiteX48" fmla="*/ 246 w 412425"/>
                  <a:gd name="connsiteY48" fmla="*/ 239816 h 351340"/>
                  <a:gd name="connsiteX49" fmla="*/ 102807 w 412425"/>
                  <a:gd name="connsiteY49" fmla="*/ 176042 h 351340"/>
                  <a:gd name="connsiteX50" fmla="*/ 112303 w 412425"/>
                  <a:gd name="connsiteY50" fmla="*/ 173859 h 351340"/>
                  <a:gd name="connsiteX51" fmla="*/ 143641 w 412425"/>
                  <a:gd name="connsiteY51" fmla="*/ 156398 h 351340"/>
                  <a:gd name="connsiteX52" fmla="*/ 221132 w 412425"/>
                  <a:gd name="connsiteY52" fmla="*/ 86740 h 351340"/>
                  <a:gd name="connsiteX53" fmla="*/ 237656 w 412425"/>
                  <a:gd name="connsiteY53" fmla="*/ 64818 h 351340"/>
                  <a:gd name="connsiteX54" fmla="*/ 240790 w 412425"/>
                  <a:gd name="connsiteY54" fmla="*/ 58744 h 351340"/>
                  <a:gd name="connsiteX55" fmla="*/ 240790 w 412425"/>
                  <a:gd name="connsiteY55" fmla="*/ 55708 h 351340"/>
                  <a:gd name="connsiteX56" fmla="*/ 237846 w 412425"/>
                  <a:gd name="connsiteY56" fmla="*/ 54569 h 351340"/>
                  <a:gd name="connsiteX57" fmla="*/ 225121 w 412425"/>
                  <a:gd name="connsiteY57" fmla="*/ 59409 h 351340"/>
                  <a:gd name="connsiteX58" fmla="*/ 192453 w 412425"/>
                  <a:gd name="connsiteY58" fmla="*/ 81331 h 351340"/>
                  <a:gd name="connsiteX59" fmla="*/ 126453 w 412425"/>
                  <a:gd name="connsiteY59" fmla="*/ 141119 h 351340"/>
                  <a:gd name="connsiteX60" fmla="*/ 104042 w 412425"/>
                  <a:gd name="connsiteY60" fmla="*/ 167027 h 351340"/>
                  <a:gd name="connsiteX61" fmla="*/ 101098 w 412425"/>
                  <a:gd name="connsiteY61" fmla="*/ 173005 h 351340"/>
                  <a:gd name="connsiteX62" fmla="*/ 103092 w 412425"/>
                  <a:gd name="connsiteY62" fmla="*/ 176042 h 3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12425" h="351340">
                    <a:moveTo>
                      <a:pt x="151" y="240100"/>
                    </a:moveTo>
                    <a:cubicBezTo>
                      <a:pt x="28" y="228277"/>
                      <a:pt x="1366" y="216482"/>
                      <a:pt x="4139" y="204987"/>
                    </a:cubicBezTo>
                    <a:cubicBezTo>
                      <a:pt x="6523" y="195557"/>
                      <a:pt x="10094" y="186468"/>
                      <a:pt x="14775" y="177940"/>
                    </a:cubicBezTo>
                    <a:cubicBezTo>
                      <a:pt x="37757" y="137744"/>
                      <a:pt x="66236" y="100948"/>
                      <a:pt x="99388" y="68614"/>
                    </a:cubicBezTo>
                    <a:cubicBezTo>
                      <a:pt x="112275" y="55665"/>
                      <a:pt x="126292" y="43882"/>
                      <a:pt x="141267" y="33406"/>
                    </a:cubicBezTo>
                    <a:cubicBezTo>
                      <a:pt x="154714" y="23715"/>
                      <a:pt x="169291" y="15686"/>
                      <a:pt x="184666" y="9491"/>
                    </a:cubicBezTo>
                    <a:cubicBezTo>
                      <a:pt x="198910" y="3549"/>
                      <a:pt x="214152" y="330"/>
                      <a:pt x="229584" y="1"/>
                    </a:cubicBezTo>
                    <a:cubicBezTo>
                      <a:pt x="253382" y="-94"/>
                      <a:pt x="276012" y="10327"/>
                      <a:pt x="291405" y="28471"/>
                    </a:cubicBezTo>
                    <a:cubicBezTo>
                      <a:pt x="300171" y="38484"/>
                      <a:pt x="305033" y="51323"/>
                      <a:pt x="305080" y="64628"/>
                    </a:cubicBezTo>
                    <a:cubicBezTo>
                      <a:pt x="305593" y="72680"/>
                      <a:pt x="303456" y="80677"/>
                      <a:pt x="299003" y="87405"/>
                    </a:cubicBezTo>
                    <a:cubicBezTo>
                      <a:pt x="292868" y="97643"/>
                      <a:pt x="286106" y="107499"/>
                      <a:pt x="278775" y="116919"/>
                    </a:cubicBezTo>
                    <a:cubicBezTo>
                      <a:pt x="273362" y="122803"/>
                      <a:pt x="269279" y="130015"/>
                      <a:pt x="264341" y="135899"/>
                    </a:cubicBezTo>
                    <a:cubicBezTo>
                      <a:pt x="239147" y="165583"/>
                      <a:pt x="208568" y="190247"/>
                      <a:pt x="174220" y="208593"/>
                    </a:cubicBezTo>
                    <a:cubicBezTo>
                      <a:pt x="161713" y="215428"/>
                      <a:pt x="148323" y="220505"/>
                      <a:pt x="134430" y="223683"/>
                    </a:cubicBezTo>
                    <a:cubicBezTo>
                      <a:pt x="121496" y="226100"/>
                      <a:pt x="108172" y="225351"/>
                      <a:pt x="95590" y="221500"/>
                    </a:cubicBezTo>
                    <a:cubicBezTo>
                      <a:pt x="90082" y="219981"/>
                      <a:pt x="84764" y="218083"/>
                      <a:pt x="79161" y="216755"/>
                    </a:cubicBezTo>
                    <a:cubicBezTo>
                      <a:pt x="76322" y="216077"/>
                      <a:pt x="73359" y="217254"/>
                      <a:pt x="71754" y="219697"/>
                    </a:cubicBezTo>
                    <a:cubicBezTo>
                      <a:pt x="71355" y="220130"/>
                      <a:pt x="71004" y="220608"/>
                      <a:pt x="70709" y="221120"/>
                    </a:cubicBezTo>
                    <a:cubicBezTo>
                      <a:pt x="63065" y="235181"/>
                      <a:pt x="58677" y="250782"/>
                      <a:pt x="57889" y="266768"/>
                    </a:cubicBezTo>
                    <a:cubicBezTo>
                      <a:pt x="57861" y="270199"/>
                      <a:pt x="58117" y="273627"/>
                      <a:pt x="58649" y="277017"/>
                    </a:cubicBezTo>
                    <a:cubicBezTo>
                      <a:pt x="59238" y="283966"/>
                      <a:pt x="62989" y="290259"/>
                      <a:pt x="68810" y="294099"/>
                    </a:cubicBezTo>
                    <a:cubicBezTo>
                      <a:pt x="70234" y="295060"/>
                      <a:pt x="71592" y="296105"/>
                      <a:pt x="72893" y="297231"/>
                    </a:cubicBezTo>
                    <a:cubicBezTo>
                      <a:pt x="78259" y="301436"/>
                      <a:pt x="85182" y="303130"/>
                      <a:pt x="91886" y="301881"/>
                    </a:cubicBezTo>
                    <a:cubicBezTo>
                      <a:pt x="98667" y="300893"/>
                      <a:pt x="105323" y="299175"/>
                      <a:pt x="111734" y="296756"/>
                    </a:cubicBezTo>
                    <a:cubicBezTo>
                      <a:pt x="130366" y="289645"/>
                      <a:pt x="148114" y="280411"/>
                      <a:pt x="164629" y="269235"/>
                    </a:cubicBezTo>
                    <a:cubicBezTo>
                      <a:pt x="168807" y="266198"/>
                      <a:pt x="173175" y="263446"/>
                      <a:pt x="177354" y="260504"/>
                    </a:cubicBezTo>
                    <a:cubicBezTo>
                      <a:pt x="204988" y="241524"/>
                      <a:pt x="230913" y="219697"/>
                      <a:pt x="256839" y="198154"/>
                    </a:cubicBezTo>
                    <a:cubicBezTo>
                      <a:pt x="275262" y="182780"/>
                      <a:pt x="293685" y="167501"/>
                      <a:pt x="312582" y="152697"/>
                    </a:cubicBezTo>
                    <a:cubicBezTo>
                      <a:pt x="324643" y="143206"/>
                      <a:pt x="337368" y="134381"/>
                      <a:pt x="350568" y="125934"/>
                    </a:cubicBezTo>
                    <a:cubicBezTo>
                      <a:pt x="358801" y="120777"/>
                      <a:pt x="367291" y="116057"/>
                      <a:pt x="376018" y="111794"/>
                    </a:cubicBezTo>
                    <a:cubicBezTo>
                      <a:pt x="383160" y="108197"/>
                      <a:pt x="390871" y="105885"/>
                      <a:pt x="398810" y="104961"/>
                    </a:cubicBezTo>
                    <a:cubicBezTo>
                      <a:pt x="401649" y="104865"/>
                      <a:pt x="404479" y="105284"/>
                      <a:pt x="407166" y="106195"/>
                    </a:cubicBezTo>
                    <a:cubicBezTo>
                      <a:pt x="409389" y="106901"/>
                      <a:pt x="411060" y="108752"/>
                      <a:pt x="411535" y="111035"/>
                    </a:cubicBezTo>
                    <a:cubicBezTo>
                      <a:pt x="412722" y="114900"/>
                      <a:pt x="412722" y="119032"/>
                      <a:pt x="411535" y="122898"/>
                    </a:cubicBezTo>
                    <a:cubicBezTo>
                      <a:pt x="410481" y="126128"/>
                      <a:pt x="409246" y="129296"/>
                      <a:pt x="407831" y="132388"/>
                    </a:cubicBezTo>
                    <a:cubicBezTo>
                      <a:pt x="404887" y="138556"/>
                      <a:pt x="401564" y="144535"/>
                      <a:pt x="398335" y="150704"/>
                    </a:cubicBezTo>
                    <a:cubicBezTo>
                      <a:pt x="393112" y="161551"/>
                      <a:pt x="385401" y="171012"/>
                      <a:pt x="375828" y="178320"/>
                    </a:cubicBezTo>
                    <a:cubicBezTo>
                      <a:pt x="367282" y="184963"/>
                      <a:pt x="359115" y="192080"/>
                      <a:pt x="350663" y="198913"/>
                    </a:cubicBezTo>
                    <a:cubicBezTo>
                      <a:pt x="329429" y="215378"/>
                      <a:pt x="310094" y="234158"/>
                      <a:pt x="293020" y="254905"/>
                    </a:cubicBezTo>
                    <a:cubicBezTo>
                      <a:pt x="289734" y="258706"/>
                      <a:pt x="285926" y="262028"/>
                      <a:pt x="281719" y="264775"/>
                    </a:cubicBezTo>
                    <a:lnTo>
                      <a:pt x="246772" y="289449"/>
                    </a:lnTo>
                    <a:cubicBezTo>
                      <a:pt x="240514" y="293413"/>
                      <a:pt x="234683" y="298025"/>
                      <a:pt x="229394" y="303210"/>
                    </a:cubicBezTo>
                    <a:cubicBezTo>
                      <a:pt x="223952" y="308370"/>
                      <a:pt x="217485" y="312317"/>
                      <a:pt x="210401" y="314788"/>
                    </a:cubicBezTo>
                    <a:cubicBezTo>
                      <a:pt x="199889" y="319226"/>
                      <a:pt x="189727" y="324461"/>
                      <a:pt x="180013" y="330446"/>
                    </a:cubicBezTo>
                    <a:cubicBezTo>
                      <a:pt x="174096" y="333855"/>
                      <a:pt x="167933" y="336836"/>
                      <a:pt x="161590" y="339367"/>
                    </a:cubicBezTo>
                    <a:cubicBezTo>
                      <a:pt x="151030" y="343762"/>
                      <a:pt x="140004" y="346946"/>
                      <a:pt x="128732" y="348857"/>
                    </a:cubicBezTo>
                    <a:cubicBezTo>
                      <a:pt x="97546" y="355828"/>
                      <a:pt x="64878" y="347939"/>
                      <a:pt x="40321" y="327504"/>
                    </a:cubicBezTo>
                    <a:cubicBezTo>
                      <a:pt x="25753" y="315405"/>
                      <a:pt x="14566" y="299746"/>
                      <a:pt x="7843" y="282047"/>
                    </a:cubicBezTo>
                    <a:cubicBezTo>
                      <a:pt x="1756" y="268845"/>
                      <a:pt x="-856" y="254309"/>
                      <a:pt x="246" y="239816"/>
                    </a:cubicBezTo>
                    <a:moveTo>
                      <a:pt x="102807" y="176042"/>
                    </a:moveTo>
                    <a:cubicBezTo>
                      <a:pt x="106026" y="175572"/>
                      <a:pt x="109198" y="174842"/>
                      <a:pt x="112303" y="173859"/>
                    </a:cubicBezTo>
                    <a:cubicBezTo>
                      <a:pt x="123395" y="169282"/>
                      <a:pt x="133917" y="163422"/>
                      <a:pt x="143641" y="156398"/>
                    </a:cubicBezTo>
                    <a:cubicBezTo>
                      <a:pt x="172377" y="136622"/>
                      <a:pt x="198426" y="113208"/>
                      <a:pt x="221132" y="86740"/>
                    </a:cubicBezTo>
                    <a:cubicBezTo>
                      <a:pt x="227115" y="79718"/>
                      <a:pt x="232243" y="72220"/>
                      <a:pt x="237656" y="64818"/>
                    </a:cubicBezTo>
                    <a:cubicBezTo>
                      <a:pt x="238938" y="62927"/>
                      <a:pt x="239992" y="60887"/>
                      <a:pt x="240790" y="58744"/>
                    </a:cubicBezTo>
                    <a:cubicBezTo>
                      <a:pt x="241170" y="57768"/>
                      <a:pt x="241170" y="56684"/>
                      <a:pt x="240790" y="55708"/>
                    </a:cubicBezTo>
                    <a:cubicBezTo>
                      <a:pt x="239963" y="55003"/>
                      <a:pt x="238928" y="54602"/>
                      <a:pt x="237846" y="54569"/>
                    </a:cubicBezTo>
                    <a:cubicBezTo>
                      <a:pt x="233278" y="55131"/>
                      <a:pt x="228910" y="56791"/>
                      <a:pt x="225121" y="59409"/>
                    </a:cubicBezTo>
                    <a:cubicBezTo>
                      <a:pt x="213621" y="65761"/>
                      <a:pt x="202690" y="73096"/>
                      <a:pt x="192453" y="81331"/>
                    </a:cubicBezTo>
                    <a:cubicBezTo>
                      <a:pt x="168968" y="99564"/>
                      <a:pt x="146908" y="119550"/>
                      <a:pt x="126453" y="141119"/>
                    </a:cubicBezTo>
                    <a:cubicBezTo>
                      <a:pt x="118666" y="149375"/>
                      <a:pt x="111354" y="158296"/>
                      <a:pt x="104042" y="167027"/>
                    </a:cubicBezTo>
                    <a:cubicBezTo>
                      <a:pt x="102712" y="168831"/>
                      <a:pt x="101715" y="170855"/>
                      <a:pt x="101098" y="173005"/>
                    </a:cubicBezTo>
                    <a:cubicBezTo>
                      <a:pt x="101098" y="173575"/>
                      <a:pt x="102142" y="174619"/>
                      <a:pt x="103092" y="176042"/>
                    </a:cubicBezTo>
                  </a:path>
                </a:pathLst>
              </a:custGeom>
              <a:grpFill/>
              <a:ln w="9496" cap="flat">
                <a:noFill/>
                <a:prstDash val="solid"/>
                <a:miter/>
              </a:ln>
            </p:spPr>
            <p:txBody>
              <a:bodyPr rtlCol="0" anchor="ctr"/>
              <a:lstStyle/>
              <a:p>
                <a:endParaRPr lang="en-US" sz="2400"/>
              </a:p>
            </p:txBody>
          </p:sp>
          <p:sp>
            <p:nvSpPr>
              <p:cNvPr id="17" name="Freeform 16">
                <a:extLst>
                  <a:ext uri="{FF2B5EF4-FFF2-40B4-BE49-F238E27FC236}">
                    <a16:creationId xmlns:a16="http://schemas.microsoft.com/office/drawing/2014/main" id="{E6648A87-2BAF-A549-8211-A1C6CCB06F8D}"/>
                  </a:ext>
                </a:extLst>
              </p:cNvPr>
              <p:cNvSpPr/>
              <p:nvPr/>
            </p:nvSpPr>
            <p:spPr>
              <a:xfrm>
                <a:off x="5660524" y="-724743"/>
                <a:ext cx="333068" cy="540294"/>
              </a:xfrm>
              <a:custGeom>
                <a:avLst/>
                <a:gdLst>
                  <a:gd name="connsiteX0" fmla="*/ 322278 w 333068"/>
                  <a:gd name="connsiteY0" fmla="*/ 12157 h 540294"/>
                  <a:gd name="connsiteX1" fmla="*/ 330825 w 333068"/>
                  <a:gd name="connsiteY1" fmla="*/ 27436 h 540294"/>
                  <a:gd name="connsiteX2" fmla="*/ 330825 w 333068"/>
                  <a:gd name="connsiteY2" fmla="*/ 43854 h 540294"/>
                  <a:gd name="connsiteX3" fmla="*/ 324462 w 333068"/>
                  <a:gd name="connsiteY3" fmla="*/ 53913 h 540294"/>
                  <a:gd name="connsiteX4" fmla="*/ 308318 w 333068"/>
                  <a:gd name="connsiteY4" fmla="*/ 76120 h 540294"/>
                  <a:gd name="connsiteX5" fmla="*/ 267199 w 333068"/>
                  <a:gd name="connsiteY5" fmla="*/ 139134 h 540294"/>
                  <a:gd name="connsiteX6" fmla="*/ 241464 w 333068"/>
                  <a:gd name="connsiteY6" fmla="*/ 179562 h 540294"/>
                  <a:gd name="connsiteX7" fmla="*/ 228643 w 333068"/>
                  <a:gd name="connsiteY7" fmla="*/ 199776 h 540294"/>
                  <a:gd name="connsiteX8" fmla="*/ 211835 w 333068"/>
                  <a:gd name="connsiteY8" fmla="*/ 227677 h 540294"/>
                  <a:gd name="connsiteX9" fmla="*/ 193792 w 333068"/>
                  <a:gd name="connsiteY9" fmla="*/ 258710 h 540294"/>
                  <a:gd name="connsiteX10" fmla="*/ 186669 w 333068"/>
                  <a:gd name="connsiteY10" fmla="*/ 270382 h 540294"/>
                  <a:gd name="connsiteX11" fmla="*/ 124373 w 333068"/>
                  <a:gd name="connsiteY11" fmla="*/ 384264 h 540294"/>
                  <a:gd name="connsiteX12" fmla="*/ 94460 w 333068"/>
                  <a:gd name="connsiteY12" fmla="*/ 449556 h 540294"/>
                  <a:gd name="connsiteX13" fmla="*/ 65400 w 333068"/>
                  <a:gd name="connsiteY13" fmla="*/ 513424 h 540294"/>
                  <a:gd name="connsiteX14" fmla="*/ 46407 w 333068"/>
                  <a:gd name="connsiteY14" fmla="*/ 534018 h 540294"/>
                  <a:gd name="connsiteX15" fmla="*/ 33872 w 333068"/>
                  <a:gd name="connsiteY15" fmla="*/ 539332 h 540294"/>
                  <a:gd name="connsiteX16" fmla="*/ 14880 w 333068"/>
                  <a:gd name="connsiteY16" fmla="*/ 532025 h 540294"/>
                  <a:gd name="connsiteX17" fmla="*/ 8992 w 333068"/>
                  <a:gd name="connsiteY17" fmla="*/ 519688 h 540294"/>
                  <a:gd name="connsiteX18" fmla="*/ 6333 w 333068"/>
                  <a:gd name="connsiteY18" fmla="*/ 515417 h 540294"/>
                  <a:gd name="connsiteX19" fmla="*/ 1205 w 333068"/>
                  <a:gd name="connsiteY19" fmla="*/ 497765 h 540294"/>
                  <a:gd name="connsiteX20" fmla="*/ 13645 w 333068"/>
                  <a:gd name="connsiteY20" fmla="*/ 453352 h 540294"/>
                  <a:gd name="connsiteX21" fmla="*/ 39190 w 333068"/>
                  <a:gd name="connsiteY21" fmla="*/ 387965 h 540294"/>
                  <a:gd name="connsiteX22" fmla="*/ 94649 w 333068"/>
                  <a:gd name="connsiteY22" fmla="*/ 274084 h 540294"/>
                  <a:gd name="connsiteX23" fmla="*/ 113642 w 333068"/>
                  <a:gd name="connsiteY23" fmla="*/ 243336 h 540294"/>
                  <a:gd name="connsiteX24" fmla="*/ 118105 w 333068"/>
                  <a:gd name="connsiteY24" fmla="*/ 236028 h 540294"/>
                  <a:gd name="connsiteX25" fmla="*/ 137858 w 333068"/>
                  <a:gd name="connsiteY25" fmla="*/ 202243 h 540294"/>
                  <a:gd name="connsiteX26" fmla="*/ 158370 w 333068"/>
                  <a:gd name="connsiteY26" fmla="*/ 166656 h 540294"/>
                  <a:gd name="connsiteX27" fmla="*/ 178882 w 333068"/>
                  <a:gd name="connsiteY27" fmla="*/ 132966 h 540294"/>
                  <a:gd name="connsiteX28" fmla="*/ 261691 w 333068"/>
                  <a:gd name="connsiteY28" fmla="*/ 15478 h 540294"/>
                  <a:gd name="connsiteX29" fmla="*/ 270713 w 333068"/>
                  <a:gd name="connsiteY29" fmla="*/ 5134 h 540294"/>
                  <a:gd name="connsiteX30" fmla="*/ 284767 w 333068"/>
                  <a:gd name="connsiteY30" fmla="*/ 104 h 540294"/>
                  <a:gd name="connsiteX31" fmla="*/ 291510 w 333068"/>
                  <a:gd name="connsiteY31" fmla="*/ 1148 h 540294"/>
                  <a:gd name="connsiteX32" fmla="*/ 323513 w 333068"/>
                  <a:gd name="connsiteY32" fmla="*/ 11967 h 54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068" h="540294">
                    <a:moveTo>
                      <a:pt x="322278" y="12157"/>
                    </a:moveTo>
                    <a:lnTo>
                      <a:pt x="330825" y="27436"/>
                    </a:lnTo>
                    <a:cubicBezTo>
                      <a:pt x="333816" y="32500"/>
                      <a:pt x="333816" y="38790"/>
                      <a:pt x="330825" y="43854"/>
                    </a:cubicBezTo>
                    <a:cubicBezTo>
                      <a:pt x="328887" y="47317"/>
                      <a:pt x="326760" y="50675"/>
                      <a:pt x="324462" y="53913"/>
                    </a:cubicBezTo>
                    <a:cubicBezTo>
                      <a:pt x="319144" y="61410"/>
                      <a:pt x="313826" y="68813"/>
                      <a:pt x="308318" y="76120"/>
                    </a:cubicBezTo>
                    <a:cubicBezTo>
                      <a:pt x="293285" y="96227"/>
                      <a:pt x="279544" y="117275"/>
                      <a:pt x="267199" y="139134"/>
                    </a:cubicBezTo>
                    <a:cubicBezTo>
                      <a:pt x="259317" y="153085"/>
                      <a:pt x="250010" y="166086"/>
                      <a:pt x="241464" y="179562"/>
                    </a:cubicBezTo>
                    <a:cubicBezTo>
                      <a:pt x="237095" y="186300"/>
                      <a:pt x="232727" y="193038"/>
                      <a:pt x="228643" y="199776"/>
                    </a:cubicBezTo>
                    <a:cubicBezTo>
                      <a:pt x="222946" y="209266"/>
                      <a:pt x="217723" y="218756"/>
                      <a:pt x="211835" y="227677"/>
                    </a:cubicBezTo>
                    <a:cubicBezTo>
                      <a:pt x="205187" y="237639"/>
                      <a:pt x="199157" y="248003"/>
                      <a:pt x="193792" y="258710"/>
                    </a:cubicBezTo>
                    <a:cubicBezTo>
                      <a:pt x="191750" y="262793"/>
                      <a:pt x="189366" y="266697"/>
                      <a:pt x="186669" y="270382"/>
                    </a:cubicBezTo>
                    <a:cubicBezTo>
                      <a:pt x="161779" y="305941"/>
                      <a:pt x="140887" y="344132"/>
                      <a:pt x="124373" y="384264"/>
                    </a:cubicBezTo>
                    <a:cubicBezTo>
                      <a:pt x="114877" y="406376"/>
                      <a:pt x="104905" y="428013"/>
                      <a:pt x="94460" y="449556"/>
                    </a:cubicBezTo>
                    <a:cubicBezTo>
                      <a:pt x="84013" y="471098"/>
                      <a:pt x="73472" y="491407"/>
                      <a:pt x="65400" y="513424"/>
                    </a:cubicBezTo>
                    <a:cubicBezTo>
                      <a:pt x="62409" y="522744"/>
                      <a:pt x="55458" y="530276"/>
                      <a:pt x="46407" y="534018"/>
                    </a:cubicBezTo>
                    <a:cubicBezTo>
                      <a:pt x="42229" y="535726"/>
                      <a:pt x="38146" y="537814"/>
                      <a:pt x="33872" y="539332"/>
                    </a:cubicBezTo>
                    <a:cubicBezTo>
                      <a:pt x="26608" y="542027"/>
                      <a:pt x="18460" y="538896"/>
                      <a:pt x="14880" y="532025"/>
                    </a:cubicBezTo>
                    <a:cubicBezTo>
                      <a:pt x="12885" y="527944"/>
                      <a:pt x="10986" y="523768"/>
                      <a:pt x="8992" y="519688"/>
                    </a:cubicBezTo>
                    <a:cubicBezTo>
                      <a:pt x="8232" y="518169"/>
                      <a:pt x="7567" y="516081"/>
                      <a:pt x="6333" y="515417"/>
                    </a:cubicBezTo>
                    <a:cubicBezTo>
                      <a:pt x="-2119" y="511336"/>
                      <a:pt x="-125" y="504693"/>
                      <a:pt x="1205" y="497765"/>
                    </a:cubicBezTo>
                    <a:cubicBezTo>
                      <a:pt x="4405" y="482712"/>
                      <a:pt x="8564" y="467877"/>
                      <a:pt x="13645" y="453352"/>
                    </a:cubicBezTo>
                    <a:cubicBezTo>
                      <a:pt x="21147" y="431145"/>
                      <a:pt x="29884" y="409413"/>
                      <a:pt x="39190" y="387965"/>
                    </a:cubicBezTo>
                    <a:cubicBezTo>
                      <a:pt x="55904" y="349182"/>
                      <a:pt x="74394" y="311221"/>
                      <a:pt x="94649" y="274084"/>
                    </a:cubicBezTo>
                    <a:cubicBezTo>
                      <a:pt x="100262" y="263406"/>
                      <a:pt x="106605" y="253131"/>
                      <a:pt x="113642" y="243336"/>
                    </a:cubicBezTo>
                    <a:cubicBezTo>
                      <a:pt x="115465" y="241119"/>
                      <a:pt x="116966" y="238660"/>
                      <a:pt x="118105" y="236028"/>
                    </a:cubicBezTo>
                    <a:cubicBezTo>
                      <a:pt x="123689" y="224209"/>
                      <a:pt x="130299" y="212905"/>
                      <a:pt x="137858" y="202243"/>
                    </a:cubicBezTo>
                    <a:cubicBezTo>
                      <a:pt x="144410" y="190191"/>
                      <a:pt x="151438" y="178423"/>
                      <a:pt x="158370" y="166656"/>
                    </a:cubicBezTo>
                    <a:cubicBezTo>
                      <a:pt x="165303" y="154888"/>
                      <a:pt x="171855" y="144164"/>
                      <a:pt x="178882" y="132966"/>
                    </a:cubicBezTo>
                    <a:cubicBezTo>
                      <a:pt x="204057" y="92150"/>
                      <a:pt x="231711" y="52914"/>
                      <a:pt x="261691" y="15478"/>
                    </a:cubicBezTo>
                    <a:cubicBezTo>
                      <a:pt x="264521" y="11877"/>
                      <a:pt x="267531" y="8424"/>
                      <a:pt x="270713" y="5134"/>
                    </a:cubicBezTo>
                    <a:cubicBezTo>
                      <a:pt x="274369" y="1382"/>
                      <a:pt x="279554" y="-475"/>
                      <a:pt x="284767" y="104"/>
                    </a:cubicBezTo>
                    <a:cubicBezTo>
                      <a:pt x="287046" y="166"/>
                      <a:pt x="289316" y="516"/>
                      <a:pt x="291510" y="1148"/>
                    </a:cubicBezTo>
                    <a:cubicBezTo>
                      <a:pt x="302240" y="4659"/>
                      <a:pt x="312971" y="8361"/>
                      <a:pt x="323513" y="11967"/>
                    </a:cubicBezTo>
                  </a:path>
                </a:pathLst>
              </a:custGeom>
              <a:grpFill/>
              <a:ln w="9496" cap="flat">
                <a:noFill/>
                <a:prstDash val="solid"/>
                <a:miter/>
              </a:ln>
            </p:spPr>
            <p:txBody>
              <a:bodyPr rtlCol="0" anchor="ctr"/>
              <a:lstStyle/>
              <a:p>
                <a:endParaRPr lang="en-US" sz="2400"/>
              </a:p>
            </p:txBody>
          </p:sp>
          <p:sp>
            <p:nvSpPr>
              <p:cNvPr id="18" name="Freeform 17">
                <a:extLst>
                  <a:ext uri="{FF2B5EF4-FFF2-40B4-BE49-F238E27FC236}">
                    <a16:creationId xmlns:a16="http://schemas.microsoft.com/office/drawing/2014/main" id="{369C4E88-0E92-EA4F-9C08-D093E3DBF736}"/>
                  </a:ext>
                </a:extLst>
              </p:cNvPr>
              <p:cNvSpPr/>
              <p:nvPr/>
            </p:nvSpPr>
            <p:spPr>
              <a:xfrm>
                <a:off x="5588240" y="-82064"/>
                <a:ext cx="97217" cy="64492"/>
              </a:xfrm>
              <a:custGeom>
                <a:avLst/>
                <a:gdLst>
                  <a:gd name="connsiteX0" fmla="*/ 25057 w 97217"/>
                  <a:gd name="connsiteY0" fmla="*/ 0 h 64492"/>
                  <a:gd name="connsiteX1" fmla="*/ 35788 w 97217"/>
                  <a:gd name="connsiteY1" fmla="*/ 1613 h 64492"/>
                  <a:gd name="connsiteX2" fmla="*/ 57724 w 97217"/>
                  <a:gd name="connsiteY2" fmla="*/ 3227 h 64492"/>
                  <a:gd name="connsiteX3" fmla="*/ 76717 w 97217"/>
                  <a:gd name="connsiteY3" fmla="*/ 8731 h 64492"/>
                  <a:gd name="connsiteX4" fmla="*/ 94760 w 97217"/>
                  <a:gd name="connsiteY4" fmla="*/ 28850 h 64492"/>
                  <a:gd name="connsiteX5" fmla="*/ 94760 w 97217"/>
                  <a:gd name="connsiteY5" fmla="*/ 44888 h 64492"/>
                  <a:gd name="connsiteX6" fmla="*/ 80041 w 97217"/>
                  <a:gd name="connsiteY6" fmla="*/ 61401 h 64492"/>
                  <a:gd name="connsiteX7" fmla="*/ 70544 w 97217"/>
                  <a:gd name="connsiteY7" fmla="*/ 64438 h 64492"/>
                  <a:gd name="connsiteX8" fmla="*/ 46993 w 97217"/>
                  <a:gd name="connsiteY8" fmla="*/ 60642 h 64492"/>
                  <a:gd name="connsiteX9" fmla="*/ 13186 w 97217"/>
                  <a:gd name="connsiteY9" fmla="*/ 38909 h 64492"/>
                  <a:gd name="connsiteX10" fmla="*/ 1126 w 97217"/>
                  <a:gd name="connsiteY10" fmla="*/ 18316 h 64492"/>
                  <a:gd name="connsiteX11" fmla="*/ 6472 w 97217"/>
                  <a:gd name="connsiteY11" fmla="*/ 3123 h 64492"/>
                  <a:gd name="connsiteX12" fmla="*/ 8913 w 97217"/>
                  <a:gd name="connsiteY12" fmla="*/ 2278 h 64492"/>
                  <a:gd name="connsiteX13" fmla="*/ 17270 w 97217"/>
                  <a:gd name="connsiteY13" fmla="*/ 569 h 64492"/>
                  <a:gd name="connsiteX14" fmla="*/ 25152 w 97217"/>
                  <a:gd name="connsiteY14" fmla="*/ 0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17" h="64492">
                    <a:moveTo>
                      <a:pt x="25057" y="0"/>
                    </a:moveTo>
                    <a:cubicBezTo>
                      <a:pt x="28665" y="335"/>
                      <a:pt x="32245" y="873"/>
                      <a:pt x="35788" y="1613"/>
                    </a:cubicBezTo>
                    <a:cubicBezTo>
                      <a:pt x="42910" y="3665"/>
                      <a:pt x="50383" y="4214"/>
                      <a:pt x="57724" y="3227"/>
                    </a:cubicBezTo>
                    <a:cubicBezTo>
                      <a:pt x="64524" y="2611"/>
                      <a:pt x="71304" y="4576"/>
                      <a:pt x="76717" y="8731"/>
                    </a:cubicBezTo>
                    <a:cubicBezTo>
                      <a:pt x="84314" y="13832"/>
                      <a:pt x="90515" y="20747"/>
                      <a:pt x="94760" y="28850"/>
                    </a:cubicBezTo>
                    <a:cubicBezTo>
                      <a:pt x="98036" y="33696"/>
                      <a:pt x="98036" y="40043"/>
                      <a:pt x="94760" y="44888"/>
                    </a:cubicBezTo>
                    <a:cubicBezTo>
                      <a:pt x="90810" y="51175"/>
                      <a:pt x="85834" y="56757"/>
                      <a:pt x="80041" y="61401"/>
                    </a:cubicBezTo>
                    <a:cubicBezTo>
                      <a:pt x="77420" y="63662"/>
                      <a:pt x="73991" y="64759"/>
                      <a:pt x="70544" y="64438"/>
                    </a:cubicBezTo>
                    <a:cubicBezTo>
                      <a:pt x="62662" y="63299"/>
                      <a:pt x="54685" y="62445"/>
                      <a:pt x="46993" y="60642"/>
                    </a:cubicBezTo>
                    <a:cubicBezTo>
                      <a:pt x="33556" y="57503"/>
                      <a:pt x="21619" y="49828"/>
                      <a:pt x="13186" y="38909"/>
                    </a:cubicBezTo>
                    <a:cubicBezTo>
                      <a:pt x="8334" y="32564"/>
                      <a:pt x="4288" y="25648"/>
                      <a:pt x="1126" y="18316"/>
                    </a:cubicBezTo>
                    <a:cubicBezTo>
                      <a:pt x="-1600" y="12645"/>
                      <a:pt x="793" y="5843"/>
                      <a:pt x="6472" y="3123"/>
                    </a:cubicBezTo>
                    <a:cubicBezTo>
                      <a:pt x="7251" y="2749"/>
                      <a:pt x="8068" y="2466"/>
                      <a:pt x="8913" y="2278"/>
                    </a:cubicBezTo>
                    <a:cubicBezTo>
                      <a:pt x="11657" y="1508"/>
                      <a:pt x="14449" y="937"/>
                      <a:pt x="17270" y="569"/>
                    </a:cubicBezTo>
                    <a:cubicBezTo>
                      <a:pt x="19454" y="569"/>
                      <a:pt x="21733" y="569"/>
                      <a:pt x="25152" y="0"/>
                    </a:cubicBezTo>
                  </a:path>
                </a:pathLst>
              </a:custGeom>
              <a:grpFill/>
              <a:ln w="9496"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18255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74265274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19"/>
            <a:ext cx="5169260" cy="365760"/>
          </a:xfrm>
          <a:prstGeom prst="rect">
            <a:avLst/>
          </a:prstGeom>
        </p:spPr>
        <p:txBody>
          <a:bodyPr lIns="45720" tIns="45720" rIns="45720" bIns="45720">
            <a:noAutofit/>
          </a:bodyP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0"/>
            <a:ext cx="5169260" cy="365760"/>
          </a:xfrm>
          <a:prstGeom prst="rect">
            <a:avLst/>
          </a:prstGeom>
        </p:spPr>
        <p:txBody>
          <a:bodyPr lIns="45720" tIns="45720" rIns="45720" bIns="45720">
            <a:noAutofit/>
          </a:bodyP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3" name="Text Placeholder 2">
            <a:extLst>
              <a:ext uri="{FF2B5EF4-FFF2-40B4-BE49-F238E27FC236}">
                <a16:creationId xmlns:a16="http://schemas.microsoft.com/office/drawing/2014/main" id="{F2F8DA8E-89D4-2754-2F23-8BC1A882CC64}"/>
              </a:ext>
            </a:extLst>
          </p:cNvPr>
          <p:cNvSpPr>
            <a:spLocks noGrp="1"/>
          </p:cNvSpPr>
          <p:nvPr>
            <p:ph type="body" sz="quarter" idx="30" hasCustomPrompt="1"/>
          </p:nvPr>
        </p:nvSpPr>
        <p:spPr>
          <a:xfrm>
            <a:off x="623679" y="2932588"/>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0AC6832F-2D70-B8EC-0B06-A53E0213069D}"/>
              </a:ext>
            </a:extLst>
          </p:cNvPr>
          <p:cNvSpPr>
            <a:spLocks noGrp="1"/>
          </p:cNvSpPr>
          <p:nvPr>
            <p:ph type="body" sz="quarter" idx="27" hasCustomPrompt="1"/>
          </p:nvPr>
        </p:nvSpPr>
        <p:spPr>
          <a:xfrm>
            <a:off x="6399977" y="2932588"/>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6" name="Title 1">
            <a:extLst>
              <a:ext uri="{FF2B5EF4-FFF2-40B4-BE49-F238E27FC236}">
                <a16:creationId xmlns:a16="http://schemas.microsoft.com/office/drawing/2014/main" id="{AEA1A354-0871-A2E1-F013-7080A6D3E534}"/>
              </a:ext>
            </a:extLst>
          </p:cNvPr>
          <p:cNvSpPr>
            <a:spLocks noGrp="1"/>
          </p:cNvSpPr>
          <p:nvPr>
            <p:ph type="ctrTitle" hasCustomPrompt="1"/>
          </p:nvPr>
        </p:nvSpPr>
        <p:spPr>
          <a:xfrm>
            <a:off x="621966" y="1549400"/>
            <a:ext cx="5166360"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
        <p:nvSpPr>
          <p:cNvPr id="9" name="Text Placeholder 6">
            <a:extLst>
              <a:ext uri="{FF2B5EF4-FFF2-40B4-BE49-F238E27FC236}">
                <a16:creationId xmlns:a16="http://schemas.microsoft.com/office/drawing/2014/main" id="{6C8EA024-D9FE-B723-2F3F-890E3F4517DB}"/>
              </a:ext>
            </a:extLst>
          </p:cNvPr>
          <p:cNvSpPr>
            <a:spLocks noGrp="1"/>
          </p:cNvSpPr>
          <p:nvPr>
            <p:ph type="body" sz="quarter" idx="19" hasCustomPrompt="1"/>
          </p:nvPr>
        </p:nvSpPr>
        <p:spPr>
          <a:xfrm>
            <a:off x="6407661" y="1551433"/>
            <a:ext cx="5165819" cy="658368"/>
          </a:xfrm>
          <a:prstGeom prst="rect">
            <a:avLst/>
          </a:prstGeom>
        </p:spPr>
        <p:txBody>
          <a:bodyPr lIns="45720" tIns="45720" rIns="45720" bIns="45720" anchor="b" anchorCtr="0">
            <a:noAutofit/>
          </a:bodyPr>
          <a:lstStyle>
            <a:lvl1pPr marL="0" indent="0">
              <a:lnSpc>
                <a:spcPct val="100000"/>
              </a:lnSpc>
              <a:spcBef>
                <a:spcPts val="0"/>
              </a:spcBef>
              <a:buNone/>
              <a:defRPr sz="3200" b="0" i="0">
                <a:solidFill>
                  <a:schemeClr val="bg1"/>
                </a:solidFill>
                <a:latin typeface="+mj-lt"/>
                <a:cs typeface="CiscoSansTT ExtraLight" panose="020B0303020201020303" pitchFamily="34" charset="0"/>
              </a:defRPr>
            </a:lvl1pPr>
          </a:lstStyle>
          <a:p>
            <a:r>
              <a:rPr lang="en-GB"/>
              <a:t>Heading</a:t>
            </a:r>
          </a:p>
        </p:txBody>
      </p:sp>
    </p:spTree>
    <p:extLst>
      <p:ext uri="{BB962C8B-B14F-4D97-AF65-F5344CB8AC3E}">
        <p14:creationId xmlns:p14="http://schemas.microsoft.com/office/powerpoint/2010/main" val="376918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42317"/>
            <a:ext cx="11061895" cy="384175"/>
          </a:xfrm>
          <a:prstGeom prst="rect">
            <a:avLst/>
          </a:prstGeom>
        </p:spPr>
        <p:txBody>
          <a:bodyPr lIns="91420" tIns="45710" rIns="91420" bIns="45710" anchor="b" anchorCtr="0">
            <a:noAutofit/>
          </a:bodyPr>
          <a:lstStyle>
            <a:lvl1pPr marL="0" indent="0" algn="l">
              <a:buNone/>
              <a:defRPr sz="2400" b="0" i="0">
                <a:solidFill>
                  <a:schemeClr val="bg1">
                    <a:lumMod val="75000"/>
                  </a:schemeClr>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7" y="5430227"/>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5" y="4058206"/>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lumMod val="75000"/>
                  </a:schemeClr>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a:t>Subtitle Goes Here</a:t>
            </a:r>
          </a:p>
        </p:txBody>
      </p:sp>
      <p:sp>
        <p:nvSpPr>
          <p:cNvPr id="20" name="Title 1"/>
          <p:cNvSpPr>
            <a:spLocks noGrp="1"/>
          </p:cNvSpPr>
          <p:nvPr>
            <p:ph type="ctrTitle" hasCustomPrompt="1"/>
          </p:nvPr>
        </p:nvSpPr>
        <p:spPr>
          <a:xfrm>
            <a:off x="567688"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75000"/>
                </a:schemeClr>
              </a:solidFill>
            </a:endParaRPr>
          </a:p>
        </p:txBody>
      </p:sp>
    </p:spTree>
    <p:extLst>
      <p:ext uri="{BB962C8B-B14F-4D97-AF65-F5344CB8AC3E}">
        <p14:creationId xmlns:p14="http://schemas.microsoft.com/office/powerpoint/2010/main" val="19792722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5795815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4267451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4480666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182449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2" y="5231194"/>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91646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5551817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6523410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6962635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729130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21966"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4"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62644" y="1549400"/>
            <a:ext cx="3489236" cy="6604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3165" y="1549400"/>
            <a:ext cx="3489762" cy="6604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 name="Text Placeholder 2">
            <a:extLst>
              <a:ext uri="{FF2B5EF4-FFF2-40B4-BE49-F238E27FC236}">
                <a16:creationId xmlns:a16="http://schemas.microsoft.com/office/drawing/2014/main" id="{90CFD439-E346-0E67-C9C2-132C9C4EAD4D}"/>
              </a:ext>
            </a:extLst>
          </p:cNvPr>
          <p:cNvSpPr>
            <a:spLocks noGrp="1"/>
          </p:cNvSpPr>
          <p:nvPr>
            <p:ph type="body" sz="quarter" idx="15" hasCustomPrompt="1"/>
          </p:nvPr>
        </p:nvSpPr>
        <p:spPr>
          <a:xfrm>
            <a:off x="621966"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 name="Text Placeholder 2">
            <a:extLst>
              <a:ext uri="{FF2B5EF4-FFF2-40B4-BE49-F238E27FC236}">
                <a16:creationId xmlns:a16="http://schemas.microsoft.com/office/drawing/2014/main" id="{444CB3C8-42AF-C48C-331D-14C6776D22E0}"/>
              </a:ext>
            </a:extLst>
          </p:cNvPr>
          <p:cNvSpPr>
            <a:spLocks noGrp="1"/>
          </p:cNvSpPr>
          <p:nvPr>
            <p:ph type="body" sz="quarter" idx="18" hasCustomPrompt="1"/>
          </p:nvPr>
        </p:nvSpPr>
        <p:spPr>
          <a:xfrm>
            <a:off x="8093165"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4" name="Text Placeholder 2">
            <a:extLst>
              <a:ext uri="{FF2B5EF4-FFF2-40B4-BE49-F238E27FC236}">
                <a16:creationId xmlns:a16="http://schemas.microsoft.com/office/drawing/2014/main" id="{995EC4FE-BFD0-FE57-EEA5-41CE44541429}"/>
              </a:ext>
            </a:extLst>
          </p:cNvPr>
          <p:cNvSpPr>
            <a:spLocks noGrp="1"/>
          </p:cNvSpPr>
          <p:nvPr>
            <p:ph type="body" sz="quarter" idx="20" hasCustomPrompt="1"/>
          </p:nvPr>
        </p:nvSpPr>
        <p:spPr>
          <a:xfrm>
            <a:off x="4362644"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6" name="Title 1">
            <a:extLst>
              <a:ext uri="{FF2B5EF4-FFF2-40B4-BE49-F238E27FC236}">
                <a16:creationId xmlns:a16="http://schemas.microsoft.com/office/drawing/2014/main" id="{75EF17F4-A551-A381-6DF1-CED9B14FF852}"/>
              </a:ext>
            </a:extLst>
          </p:cNvPr>
          <p:cNvSpPr>
            <a:spLocks noGrp="1"/>
          </p:cNvSpPr>
          <p:nvPr>
            <p:ph type="ctrTitle" hasCustomPrompt="1"/>
          </p:nvPr>
        </p:nvSpPr>
        <p:spPr>
          <a:xfrm>
            <a:off x="621966" y="1549400"/>
            <a:ext cx="3493008"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308803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4936655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4538188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5796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2"/>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6139452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429487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2"/>
            <a:ext cx="11040076" cy="4098595"/>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0104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1">
                    <a:lumMod val="75000"/>
                  </a:schemeClr>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1">
                    <a:lumMod val="75000"/>
                  </a:schemeClr>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1">
                    <a:lumMod val="75000"/>
                  </a:schemeClr>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1">
                    <a:lumMod val="75000"/>
                  </a:schemeClr>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636905" y="6322207"/>
            <a:ext cx="47578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18769028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85865669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1">
                    <a:lumMod val="75000"/>
                  </a:schemeClr>
                </a:solidFill>
                <a:latin typeface="+mn-lt"/>
                <a:ea typeface="ＭＳ Ｐゴシック" charset="0"/>
                <a:cs typeface="CiscoSans"/>
              </a:defRPr>
            </a:lvl1pPr>
            <a:lvl2pPr marL="304784" indent="-152392">
              <a:buClr>
                <a:schemeClr val="tx2"/>
              </a:buClr>
              <a:buSzPct val="60000"/>
              <a:defRPr sz="2667">
                <a:solidFill>
                  <a:schemeClr val="bg1">
                    <a:lumMod val="75000"/>
                  </a:schemeClr>
                </a:solidFill>
              </a:defRPr>
            </a:lvl2pPr>
            <a:lvl3pPr marL="457178" indent="-152392">
              <a:buClr>
                <a:schemeClr val="tx2"/>
              </a:buClr>
              <a:buSzPct val="60000"/>
              <a:defRPr sz="2400">
                <a:solidFill>
                  <a:schemeClr val="bg1">
                    <a:lumMod val="75000"/>
                  </a:schemeClr>
                </a:solidFill>
              </a:defRPr>
            </a:lvl3pPr>
            <a:lvl4pPr marL="609570" indent="-165092">
              <a:buClr>
                <a:schemeClr val="tx2"/>
              </a:buClr>
              <a:buSzPct val="60000"/>
              <a:defRPr sz="2133">
                <a:solidFill>
                  <a:schemeClr val="bg1">
                    <a:lumMod val="75000"/>
                  </a:schemeClr>
                </a:solidFill>
              </a:defRPr>
            </a:lvl4pPr>
            <a:lvl5pPr marL="766196" indent="-156625">
              <a:buClr>
                <a:schemeClr val="tx2"/>
              </a:buClr>
              <a:buSzPct val="60000"/>
              <a:defRPr sz="2133">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94015712"/>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10" name="Rectangle 4"/>
          <p:cNvSpPr>
            <a:spLocks noChangeArrowheads="1"/>
          </p:cNvSpPr>
          <p:nvPr userDrawn="1"/>
        </p:nvSpPr>
        <p:spPr bwMode="ltGray">
          <a:xfrm>
            <a:off x="636907" y="6322207"/>
            <a:ext cx="3817557"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71558791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eft Sky ">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latin typeface="+mn-lt"/>
              </a:defRPr>
            </a:lvl1pPr>
          </a:lstStyle>
          <a:p>
            <a:r>
              <a:rPr lang="en-GB"/>
              <a:t>Date</a:t>
            </a:r>
          </a:p>
        </p:txBody>
      </p:sp>
    </p:spTree>
    <p:extLst>
      <p:ext uri="{BB962C8B-B14F-4D97-AF65-F5344CB8AC3E}">
        <p14:creationId xmlns:p14="http://schemas.microsoft.com/office/powerpoint/2010/main" val="33485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763200"/>
            <a:ext cx="5178611" cy="658368"/>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763200"/>
            <a:ext cx="5178611" cy="658368"/>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 name="Text Placeholder 2">
            <a:extLst>
              <a:ext uri="{FF2B5EF4-FFF2-40B4-BE49-F238E27FC236}">
                <a16:creationId xmlns:a16="http://schemas.microsoft.com/office/drawing/2014/main" id="{AF99BB75-045A-328E-9E50-C137137C8101}"/>
              </a:ext>
            </a:extLst>
          </p:cNvPr>
          <p:cNvSpPr>
            <a:spLocks noGrp="1"/>
          </p:cNvSpPr>
          <p:nvPr>
            <p:ph type="body" sz="quarter" idx="15" hasCustomPrompt="1"/>
          </p:nvPr>
        </p:nvSpPr>
        <p:spPr>
          <a:xfrm>
            <a:off x="623679" y="3668309"/>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3" name="Text Placeholder 2">
            <a:extLst>
              <a:ext uri="{FF2B5EF4-FFF2-40B4-BE49-F238E27FC236}">
                <a16:creationId xmlns:a16="http://schemas.microsoft.com/office/drawing/2014/main" id="{D02EA339-5A4D-1610-0BDA-90202AD72237}"/>
              </a:ext>
            </a:extLst>
          </p:cNvPr>
          <p:cNvSpPr>
            <a:spLocks noGrp="1"/>
          </p:cNvSpPr>
          <p:nvPr>
            <p:ph type="body" sz="quarter" idx="27" hasCustomPrompt="1"/>
          </p:nvPr>
        </p:nvSpPr>
        <p:spPr>
          <a:xfrm>
            <a:off x="6399977" y="3668309"/>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4065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tx2"/>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7"/>
            <a:ext cx="43514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4834516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636906" y="6322207"/>
            <a:ext cx="392911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7408987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7"/>
            <a:ext cx="4399267"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7967889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6" y="6322207"/>
            <a:ext cx="4239895"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884144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6" y="6322207"/>
            <a:ext cx="454270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72615218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6"/>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7931252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8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216152"/>
            <a:ext cx="11443668" cy="5084064"/>
          </a:xfrm>
          <a:prstGeom prst="rect">
            <a:avLst/>
          </a:prstGeom>
        </p:spPr>
        <p:txBody>
          <a:bodyPr lIns="121877" tIns="60939" rIns="121877" bIns="60939">
            <a:noAutofit/>
          </a:bodyPr>
          <a:lstStyle>
            <a:lvl1pPr marL="374503" indent="-298335">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070" indent="-287754">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6562" indent="-22851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4490" indent="-22851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003" indent="-22428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a:t>Bullet Title Goes Here</a:t>
            </a:r>
          </a:p>
        </p:txBody>
      </p:sp>
    </p:spTree>
    <p:extLst>
      <p:ext uri="{BB962C8B-B14F-4D97-AF65-F5344CB8AC3E}">
        <p14:creationId xmlns:p14="http://schemas.microsoft.com/office/powerpoint/2010/main" val="1206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1" y="301752"/>
            <a:ext cx="11441231" cy="804672"/>
          </a:xfrm>
        </p:spPr>
        <p:txBody>
          <a:bodyPr/>
          <a:lstStyle>
            <a:lvl1pPr algn="l" defTabSz="914354"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mj-lt"/>
                <a:ea typeface="+mj-ea"/>
                <a:cs typeface="+mj-cs"/>
              </a:defRPr>
            </a:lvl1pPr>
          </a:lstStyle>
          <a:p>
            <a:r>
              <a:rPr lang="en-US"/>
              <a:t>Click to edit Master title style</a:t>
            </a:r>
          </a:p>
        </p:txBody>
      </p:sp>
      <p:sp>
        <p:nvSpPr>
          <p:cNvPr id="4" name="Text Placeholder 3"/>
          <p:cNvSpPr>
            <a:spLocks noGrp="1"/>
          </p:cNvSpPr>
          <p:nvPr>
            <p:ph type="body" sz="quarter" idx="10"/>
          </p:nvPr>
        </p:nvSpPr>
        <p:spPr>
          <a:xfrm>
            <a:off x="206421" y="1124039"/>
            <a:ext cx="11432591" cy="4965192"/>
          </a:xfrm>
        </p:spPr>
        <p:txBody>
          <a:bodyPr>
            <a:noAutofit/>
          </a:bodyPr>
          <a:lstStyle>
            <a:lvl1pPr marL="112708" indent="-112708">
              <a:lnSpc>
                <a:spcPct val="100000"/>
              </a:lnSpc>
              <a:spcBef>
                <a:spcPts val="3000"/>
              </a:spcBef>
              <a:buSzPct val="100000"/>
              <a:buFont typeface="Lucida Grande"/>
              <a:buChar char=" "/>
              <a:defRPr sz="2200" baseline="0">
                <a:solidFill>
                  <a:srgbClr val="435153"/>
                </a:solidFill>
                <a:latin typeface="+mj-lt"/>
              </a:defRPr>
            </a:lvl1pPr>
            <a:lvl2pPr marL="404793" indent="-174617">
              <a:lnSpc>
                <a:spcPct val="95000"/>
              </a:lnSpc>
              <a:spcBef>
                <a:spcPts val="600"/>
              </a:spcBef>
              <a:buClr>
                <a:schemeClr val="bg1">
                  <a:lumMod val="50000"/>
                </a:schemeClr>
              </a:buClr>
              <a:buFont typeface="Lucida Grande"/>
              <a:buChar char="-"/>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86471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t">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grpSp>
        <p:nvGrpSpPr>
          <p:cNvPr id="4" name="Group 3">
            <a:extLst>
              <a:ext uri="{FF2B5EF4-FFF2-40B4-BE49-F238E27FC236}">
                <a16:creationId xmlns:a16="http://schemas.microsoft.com/office/drawing/2014/main" id="{1D7FE71D-FCB8-49D2-92ED-4A3AD58872C6}"/>
              </a:ext>
            </a:extLst>
          </p:cNvPr>
          <p:cNvGrpSpPr/>
          <p:nvPr userDrawn="1"/>
        </p:nvGrpSpPr>
        <p:grpSpPr>
          <a:xfrm>
            <a:off x="-4235" y="4047744"/>
            <a:ext cx="12196235" cy="2810256"/>
            <a:chOff x="-3176" y="2390064"/>
            <a:chExt cx="9147176" cy="2753436"/>
          </a:xfrm>
        </p:grpSpPr>
        <p:sp>
          <p:nvSpPr>
            <p:cNvPr id="5" name="Rectangle 4">
              <a:extLst>
                <a:ext uri="{FF2B5EF4-FFF2-40B4-BE49-F238E27FC236}">
                  <a16:creationId xmlns:a16="http://schemas.microsoft.com/office/drawing/2014/main" id="{38DB81F5-B49F-4B53-867A-9AAF83CFF376}"/>
                </a:ext>
              </a:extLst>
            </p:cNvPr>
            <p:cNvSpPr/>
            <p:nvPr userDrawn="1"/>
          </p:nvSpPr>
          <p:spPr>
            <a:xfrm>
              <a:off x="5222240" y="426212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948D3FF6-8117-4935-81CF-FB53EC36EE42}"/>
                </a:ext>
              </a:extLst>
            </p:cNvPr>
            <p:cNvSpPr/>
            <p:nvPr userDrawn="1"/>
          </p:nvSpPr>
          <p:spPr>
            <a:xfrm>
              <a:off x="5633720" y="447040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4C7CD5BE-9478-4C69-B988-E13909EFD4CF}"/>
                </a:ext>
              </a:extLst>
            </p:cNvPr>
            <p:cNvSpPr/>
            <p:nvPr userDrawn="1"/>
          </p:nvSpPr>
          <p:spPr>
            <a:xfrm>
              <a:off x="6461760" y="454914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86D6C41-72C8-485E-9B90-B3779B653280}"/>
                </a:ext>
              </a:extLst>
            </p:cNvPr>
            <p:cNvSpPr/>
            <p:nvPr userDrawn="1"/>
          </p:nvSpPr>
          <p:spPr>
            <a:xfrm>
              <a:off x="7538720" y="454914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669CB183-A5AB-4288-AB80-DF0CDB764BF5}"/>
                </a:ext>
              </a:extLst>
            </p:cNvPr>
            <p:cNvSpPr/>
            <p:nvPr userDrawn="1"/>
          </p:nvSpPr>
          <p:spPr>
            <a:xfrm>
              <a:off x="8478520" y="4691380"/>
              <a:ext cx="223520" cy="15748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786C1681-CFB5-4BB6-8891-534228D9E438}"/>
                </a:ext>
              </a:extLst>
            </p:cNvPr>
            <p:cNvSpPr/>
            <p:nvPr userDrawn="1"/>
          </p:nvSpPr>
          <p:spPr>
            <a:xfrm>
              <a:off x="4140200" y="4251960"/>
              <a:ext cx="167640" cy="28702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A20F820C-D7B6-4BF5-A6A8-95E5301F4194}"/>
                </a:ext>
              </a:extLst>
            </p:cNvPr>
            <p:cNvSpPr/>
            <p:nvPr userDrawn="1"/>
          </p:nvSpPr>
          <p:spPr>
            <a:xfrm>
              <a:off x="3329432" y="4649216"/>
              <a:ext cx="223520" cy="19964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2A068F6C-2E13-4CA1-9DF4-87469D6E605F}"/>
                </a:ext>
              </a:extLst>
            </p:cNvPr>
            <p:cNvSpPr/>
            <p:nvPr userDrawn="1"/>
          </p:nvSpPr>
          <p:spPr>
            <a:xfrm>
              <a:off x="2730848" y="3973515"/>
              <a:ext cx="223520" cy="19964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6F2F5359-FC91-40DB-98C7-74968234D8FB}"/>
                </a:ext>
              </a:extLst>
            </p:cNvPr>
            <p:cNvSpPr/>
            <p:nvPr userDrawn="1"/>
          </p:nvSpPr>
          <p:spPr>
            <a:xfrm flipV="1">
              <a:off x="1515458" y="4428744"/>
              <a:ext cx="223520" cy="22047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528AEB87-3EC7-4841-98A6-9E471CCDA958}"/>
                </a:ext>
              </a:extLst>
            </p:cNvPr>
            <p:cNvSpPr/>
            <p:nvPr userDrawn="1"/>
          </p:nvSpPr>
          <p:spPr>
            <a:xfrm flipV="1">
              <a:off x="757268" y="4428744"/>
              <a:ext cx="252382" cy="15189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27AD97AF-91F6-45A5-857F-F0E5C71BCBC8}"/>
                </a:ext>
              </a:extLst>
            </p:cNvPr>
            <p:cNvSpPr/>
            <p:nvPr userDrawn="1"/>
          </p:nvSpPr>
          <p:spPr>
            <a:xfrm flipV="1">
              <a:off x="60038" y="4772914"/>
              <a:ext cx="356386" cy="886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31AF0D3E-D2A9-47B9-96AB-38A515C11D8E}"/>
                </a:ext>
              </a:extLst>
            </p:cNvPr>
            <p:cNvSpPr/>
            <p:nvPr userDrawn="1"/>
          </p:nvSpPr>
          <p:spPr>
            <a:xfrm flipV="1">
              <a:off x="1274158" y="4809744"/>
              <a:ext cx="223520" cy="22047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6812F9C0-C881-4211-96C1-23A83AC829AA}"/>
                </a:ext>
              </a:extLst>
            </p:cNvPr>
            <p:cNvSpPr/>
            <p:nvPr userDrawn="1"/>
          </p:nvSpPr>
          <p:spPr>
            <a:xfrm flipV="1">
              <a:off x="3645248" y="3902395"/>
              <a:ext cx="397162" cy="749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6">
              <a:extLst>
                <a:ext uri="{FF2B5EF4-FFF2-40B4-BE49-F238E27FC236}">
                  <a16:creationId xmlns:a16="http://schemas.microsoft.com/office/drawing/2014/main" id="{4C924EC0-C6E0-4FC6-98E9-3B403B5B68FE}"/>
                </a:ext>
              </a:extLst>
            </p:cNvPr>
            <p:cNvSpPr>
              <a:spLocks noEditPoints="1"/>
            </p:cNvSpPr>
            <p:nvPr userDrawn="1"/>
          </p:nvSpPr>
          <p:spPr bwMode="auto">
            <a:xfrm>
              <a:off x="-3176" y="2390064"/>
              <a:ext cx="9147176" cy="2753436"/>
            </a:xfrm>
            <a:custGeom>
              <a:avLst/>
              <a:gdLst/>
              <a:ahLst/>
              <a:cxnLst>
                <a:cxn ang="0">
                  <a:pos x="3437" y="824"/>
                </a:cxn>
                <a:cxn ang="0">
                  <a:pos x="3240" y="956"/>
                </a:cxn>
                <a:cxn ang="0">
                  <a:pos x="2664" y="781"/>
                </a:cxn>
                <a:cxn ang="0">
                  <a:pos x="2420" y="456"/>
                </a:cxn>
                <a:cxn ang="0">
                  <a:pos x="2152" y="781"/>
                </a:cxn>
                <a:cxn ang="0">
                  <a:pos x="2113" y="290"/>
                </a:cxn>
                <a:cxn ang="0">
                  <a:pos x="1908" y="817"/>
                </a:cxn>
                <a:cxn ang="0">
                  <a:pos x="1734" y="654"/>
                </a:cxn>
                <a:cxn ang="0">
                  <a:pos x="1237" y="91"/>
                </a:cxn>
                <a:cxn ang="0">
                  <a:pos x="1028" y="522"/>
                </a:cxn>
                <a:cxn ang="0">
                  <a:pos x="763" y="917"/>
                </a:cxn>
                <a:cxn ang="0">
                  <a:pos x="615" y="811"/>
                </a:cxn>
                <a:cxn ang="0">
                  <a:pos x="341" y="812"/>
                </a:cxn>
                <a:cxn ang="0">
                  <a:pos x="2507" y="1283"/>
                </a:cxn>
                <a:cxn ang="0">
                  <a:pos x="3816" y="1035"/>
                </a:cxn>
                <a:cxn ang="0">
                  <a:pos x="51" y="1143"/>
                </a:cxn>
                <a:cxn ang="0">
                  <a:pos x="228" y="1180"/>
                </a:cxn>
                <a:cxn ang="0">
                  <a:pos x="555" y="825"/>
                </a:cxn>
                <a:cxn ang="0">
                  <a:pos x="414" y="1011"/>
                </a:cxn>
                <a:cxn ang="0">
                  <a:pos x="430" y="825"/>
                </a:cxn>
                <a:cxn ang="0">
                  <a:pos x="545" y="1214"/>
                </a:cxn>
                <a:cxn ang="0">
                  <a:pos x="697" y="986"/>
                </a:cxn>
                <a:cxn ang="0">
                  <a:pos x="848" y="1059"/>
                </a:cxn>
                <a:cxn ang="0">
                  <a:pos x="1052" y="597"/>
                </a:cxn>
                <a:cxn ang="0">
                  <a:pos x="1052" y="1113"/>
                </a:cxn>
                <a:cxn ang="0">
                  <a:pos x="983" y="972"/>
                </a:cxn>
                <a:cxn ang="0">
                  <a:pos x="1052" y="863"/>
                </a:cxn>
                <a:cxn ang="0">
                  <a:pos x="1052" y="738"/>
                </a:cxn>
                <a:cxn ang="0">
                  <a:pos x="900" y="629"/>
                </a:cxn>
                <a:cxn ang="0">
                  <a:pos x="1230" y="811"/>
                </a:cxn>
                <a:cxn ang="0">
                  <a:pos x="1334" y="155"/>
                </a:cxn>
                <a:cxn ang="0">
                  <a:pos x="1294" y="1045"/>
                </a:cxn>
                <a:cxn ang="0">
                  <a:pos x="1393" y="866"/>
                </a:cxn>
                <a:cxn ang="0">
                  <a:pos x="1478" y="1153"/>
                </a:cxn>
                <a:cxn ang="0">
                  <a:pos x="1694" y="773"/>
                </a:cxn>
                <a:cxn ang="0">
                  <a:pos x="1541" y="1135"/>
                </a:cxn>
                <a:cxn ang="0">
                  <a:pos x="1645" y="890"/>
                </a:cxn>
                <a:cxn ang="0">
                  <a:pos x="1748" y="1226"/>
                </a:cxn>
                <a:cxn ang="0">
                  <a:pos x="1800" y="708"/>
                </a:cxn>
                <a:cxn ang="0">
                  <a:pos x="1816" y="708"/>
                </a:cxn>
                <a:cxn ang="0">
                  <a:pos x="1901" y="901"/>
                </a:cxn>
                <a:cxn ang="0">
                  <a:pos x="2270" y="497"/>
                </a:cxn>
                <a:cxn ang="0">
                  <a:pos x="2387" y="606"/>
                </a:cxn>
                <a:cxn ang="0">
                  <a:pos x="2270" y="686"/>
                </a:cxn>
                <a:cxn ang="0">
                  <a:pos x="2082" y="368"/>
                </a:cxn>
                <a:cxn ang="0">
                  <a:pos x="2199" y="1230"/>
                </a:cxn>
                <a:cxn ang="0">
                  <a:pos x="2216" y="927"/>
                </a:cxn>
                <a:cxn ang="0">
                  <a:pos x="2307" y="874"/>
                </a:cxn>
                <a:cxn ang="0">
                  <a:pos x="2430" y="910"/>
                </a:cxn>
                <a:cxn ang="0">
                  <a:pos x="2505" y="1053"/>
                </a:cxn>
                <a:cxn ang="0">
                  <a:pos x="2550" y="1146"/>
                </a:cxn>
                <a:cxn ang="0">
                  <a:pos x="2556" y="842"/>
                </a:cxn>
                <a:cxn ang="0">
                  <a:pos x="2621" y="927"/>
                </a:cxn>
                <a:cxn ang="0">
                  <a:pos x="2942" y="1081"/>
                </a:cxn>
                <a:cxn ang="0">
                  <a:pos x="3240" y="1161"/>
                </a:cxn>
                <a:cxn ang="0">
                  <a:pos x="3514" y="899"/>
                </a:cxn>
                <a:cxn ang="0">
                  <a:pos x="3448" y="1057"/>
                </a:cxn>
                <a:cxn ang="0">
                  <a:pos x="3357" y="998"/>
                </a:cxn>
                <a:cxn ang="0">
                  <a:pos x="3272" y="1149"/>
                </a:cxn>
                <a:cxn ang="0">
                  <a:pos x="3357" y="1149"/>
                </a:cxn>
                <a:cxn ang="0">
                  <a:pos x="3425" y="899"/>
                </a:cxn>
                <a:cxn ang="0">
                  <a:pos x="3621" y="1085"/>
                </a:cxn>
                <a:cxn ang="0">
                  <a:pos x="3814" y="1154"/>
                </a:cxn>
              </a:cxnLst>
              <a:rect l="0" t="0" r="r" b="b"/>
              <a:pathLst>
                <a:path w="3836" h="1283">
                  <a:moveTo>
                    <a:pt x="3816" y="1035"/>
                  </a:moveTo>
                  <a:cubicBezTo>
                    <a:pt x="3699" y="1035"/>
                    <a:pt x="3699" y="1035"/>
                    <a:pt x="3699" y="1035"/>
                  </a:cubicBezTo>
                  <a:cubicBezTo>
                    <a:pt x="3699" y="1006"/>
                    <a:pt x="3699" y="1006"/>
                    <a:pt x="3699" y="1006"/>
                  </a:cubicBezTo>
                  <a:cubicBezTo>
                    <a:pt x="3720" y="1006"/>
                    <a:pt x="3720" y="1006"/>
                    <a:pt x="3720" y="1006"/>
                  </a:cubicBezTo>
                  <a:cubicBezTo>
                    <a:pt x="3687" y="938"/>
                    <a:pt x="3687" y="938"/>
                    <a:pt x="3687" y="938"/>
                  </a:cubicBezTo>
                  <a:cubicBezTo>
                    <a:pt x="3581" y="938"/>
                    <a:pt x="3581" y="938"/>
                    <a:pt x="3581" y="938"/>
                  </a:cubicBezTo>
                  <a:cubicBezTo>
                    <a:pt x="3557" y="881"/>
                    <a:pt x="3557" y="881"/>
                    <a:pt x="3557" y="881"/>
                  </a:cubicBezTo>
                  <a:cubicBezTo>
                    <a:pt x="3536" y="881"/>
                    <a:pt x="3536" y="881"/>
                    <a:pt x="3536" y="881"/>
                  </a:cubicBezTo>
                  <a:cubicBezTo>
                    <a:pt x="3536" y="864"/>
                    <a:pt x="3536" y="864"/>
                    <a:pt x="3536" y="864"/>
                  </a:cubicBezTo>
                  <a:cubicBezTo>
                    <a:pt x="3543" y="863"/>
                    <a:pt x="3543" y="863"/>
                    <a:pt x="3543" y="863"/>
                  </a:cubicBezTo>
                  <a:cubicBezTo>
                    <a:pt x="3514" y="824"/>
                    <a:pt x="3514" y="824"/>
                    <a:pt x="3514" y="824"/>
                  </a:cubicBezTo>
                  <a:cubicBezTo>
                    <a:pt x="3437" y="824"/>
                    <a:pt x="3437" y="824"/>
                    <a:pt x="3437" y="824"/>
                  </a:cubicBezTo>
                  <a:cubicBezTo>
                    <a:pt x="3437" y="822"/>
                    <a:pt x="3437" y="822"/>
                    <a:pt x="3437" y="822"/>
                  </a:cubicBezTo>
                  <a:cubicBezTo>
                    <a:pt x="3437" y="822"/>
                    <a:pt x="3437" y="822"/>
                    <a:pt x="3437" y="822"/>
                  </a:cubicBezTo>
                  <a:cubicBezTo>
                    <a:pt x="3412" y="802"/>
                    <a:pt x="3412" y="802"/>
                    <a:pt x="3412" y="802"/>
                  </a:cubicBezTo>
                  <a:cubicBezTo>
                    <a:pt x="3389" y="820"/>
                    <a:pt x="3389" y="820"/>
                    <a:pt x="3389" y="820"/>
                  </a:cubicBezTo>
                  <a:cubicBezTo>
                    <a:pt x="3389" y="823"/>
                    <a:pt x="3389" y="823"/>
                    <a:pt x="3389" y="823"/>
                  </a:cubicBezTo>
                  <a:cubicBezTo>
                    <a:pt x="3389" y="824"/>
                    <a:pt x="3389" y="824"/>
                    <a:pt x="3389" y="824"/>
                  </a:cubicBezTo>
                  <a:cubicBezTo>
                    <a:pt x="3310" y="824"/>
                    <a:pt x="3310" y="824"/>
                    <a:pt x="3310" y="824"/>
                  </a:cubicBezTo>
                  <a:cubicBezTo>
                    <a:pt x="3285" y="863"/>
                    <a:pt x="3285" y="863"/>
                    <a:pt x="3285" y="863"/>
                  </a:cubicBezTo>
                  <a:cubicBezTo>
                    <a:pt x="3295" y="863"/>
                    <a:pt x="3295" y="863"/>
                    <a:pt x="3295" y="863"/>
                  </a:cubicBezTo>
                  <a:cubicBezTo>
                    <a:pt x="3295" y="880"/>
                    <a:pt x="3295" y="880"/>
                    <a:pt x="3295" y="880"/>
                  </a:cubicBezTo>
                  <a:cubicBezTo>
                    <a:pt x="3281" y="881"/>
                    <a:pt x="3281" y="881"/>
                    <a:pt x="3281" y="881"/>
                  </a:cubicBezTo>
                  <a:cubicBezTo>
                    <a:pt x="3240" y="956"/>
                    <a:pt x="3240" y="956"/>
                    <a:pt x="3240" y="956"/>
                  </a:cubicBezTo>
                  <a:cubicBezTo>
                    <a:pt x="3168" y="955"/>
                    <a:pt x="3168" y="955"/>
                    <a:pt x="3168" y="955"/>
                  </a:cubicBezTo>
                  <a:cubicBezTo>
                    <a:pt x="3145" y="895"/>
                    <a:pt x="3145" y="895"/>
                    <a:pt x="3145" y="895"/>
                  </a:cubicBezTo>
                  <a:cubicBezTo>
                    <a:pt x="2840" y="895"/>
                    <a:pt x="2840" y="895"/>
                    <a:pt x="2840" y="895"/>
                  </a:cubicBezTo>
                  <a:cubicBezTo>
                    <a:pt x="2810" y="942"/>
                    <a:pt x="2810" y="942"/>
                    <a:pt x="2810" y="942"/>
                  </a:cubicBezTo>
                  <a:cubicBezTo>
                    <a:pt x="2706" y="944"/>
                    <a:pt x="2706" y="944"/>
                    <a:pt x="2706" y="944"/>
                  </a:cubicBezTo>
                  <a:cubicBezTo>
                    <a:pt x="2706" y="850"/>
                    <a:pt x="2706" y="850"/>
                    <a:pt x="2706" y="850"/>
                  </a:cubicBezTo>
                  <a:cubicBezTo>
                    <a:pt x="2734" y="850"/>
                    <a:pt x="2734" y="850"/>
                    <a:pt x="2734" y="850"/>
                  </a:cubicBezTo>
                  <a:cubicBezTo>
                    <a:pt x="2706" y="783"/>
                    <a:pt x="2706" y="783"/>
                    <a:pt x="2706" y="783"/>
                  </a:cubicBezTo>
                  <a:cubicBezTo>
                    <a:pt x="2670" y="782"/>
                    <a:pt x="2670" y="782"/>
                    <a:pt x="2670" y="782"/>
                  </a:cubicBezTo>
                  <a:cubicBezTo>
                    <a:pt x="2670" y="746"/>
                    <a:pt x="2670" y="746"/>
                    <a:pt x="2670" y="746"/>
                  </a:cubicBezTo>
                  <a:cubicBezTo>
                    <a:pt x="2664" y="746"/>
                    <a:pt x="2664" y="746"/>
                    <a:pt x="2664" y="746"/>
                  </a:cubicBezTo>
                  <a:cubicBezTo>
                    <a:pt x="2664" y="781"/>
                    <a:pt x="2664" y="781"/>
                    <a:pt x="2664" y="781"/>
                  </a:cubicBezTo>
                  <a:cubicBezTo>
                    <a:pt x="2578" y="777"/>
                    <a:pt x="2578" y="777"/>
                    <a:pt x="2578" y="777"/>
                  </a:cubicBezTo>
                  <a:cubicBezTo>
                    <a:pt x="2578" y="755"/>
                    <a:pt x="2578" y="755"/>
                    <a:pt x="2578" y="755"/>
                  </a:cubicBezTo>
                  <a:cubicBezTo>
                    <a:pt x="2571" y="755"/>
                    <a:pt x="2571" y="755"/>
                    <a:pt x="2571" y="755"/>
                  </a:cubicBezTo>
                  <a:cubicBezTo>
                    <a:pt x="2571" y="777"/>
                    <a:pt x="2571" y="777"/>
                    <a:pt x="2571" y="777"/>
                  </a:cubicBezTo>
                  <a:cubicBezTo>
                    <a:pt x="2553" y="776"/>
                    <a:pt x="2553" y="776"/>
                    <a:pt x="2553" y="776"/>
                  </a:cubicBezTo>
                  <a:cubicBezTo>
                    <a:pt x="2553" y="742"/>
                    <a:pt x="2553" y="742"/>
                    <a:pt x="2553" y="742"/>
                  </a:cubicBezTo>
                  <a:cubicBezTo>
                    <a:pt x="2547" y="742"/>
                    <a:pt x="2547" y="742"/>
                    <a:pt x="2547" y="742"/>
                  </a:cubicBezTo>
                  <a:cubicBezTo>
                    <a:pt x="2547" y="776"/>
                    <a:pt x="2547" y="776"/>
                    <a:pt x="2547" y="776"/>
                  </a:cubicBezTo>
                  <a:cubicBezTo>
                    <a:pt x="2478" y="773"/>
                    <a:pt x="2478" y="773"/>
                    <a:pt x="2478" y="773"/>
                  </a:cubicBezTo>
                  <a:cubicBezTo>
                    <a:pt x="2438" y="743"/>
                    <a:pt x="2438" y="743"/>
                    <a:pt x="2438" y="743"/>
                  </a:cubicBezTo>
                  <a:cubicBezTo>
                    <a:pt x="2432" y="743"/>
                    <a:pt x="2426" y="743"/>
                    <a:pt x="2420" y="743"/>
                  </a:cubicBezTo>
                  <a:cubicBezTo>
                    <a:pt x="2420" y="456"/>
                    <a:pt x="2420" y="456"/>
                    <a:pt x="2420" y="456"/>
                  </a:cubicBezTo>
                  <a:cubicBezTo>
                    <a:pt x="2395" y="433"/>
                    <a:pt x="2362" y="422"/>
                    <a:pt x="2328" y="422"/>
                  </a:cubicBezTo>
                  <a:cubicBezTo>
                    <a:pt x="2295" y="422"/>
                    <a:pt x="2261" y="433"/>
                    <a:pt x="2237" y="456"/>
                  </a:cubicBezTo>
                  <a:cubicBezTo>
                    <a:pt x="2237" y="777"/>
                    <a:pt x="2237" y="777"/>
                    <a:pt x="2237" y="777"/>
                  </a:cubicBezTo>
                  <a:cubicBezTo>
                    <a:pt x="2194" y="779"/>
                    <a:pt x="2194" y="779"/>
                    <a:pt x="2194" y="779"/>
                  </a:cubicBezTo>
                  <a:cubicBezTo>
                    <a:pt x="2194" y="735"/>
                    <a:pt x="2194" y="735"/>
                    <a:pt x="2194" y="735"/>
                  </a:cubicBezTo>
                  <a:cubicBezTo>
                    <a:pt x="2187" y="735"/>
                    <a:pt x="2187" y="735"/>
                    <a:pt x="2187" y="735"/>
                  </a:cubicBezTo>
                  <a:cubicBezTo>
                    <a:pt x="2187" y="780"/>
                    <a:pt x="2187" y="780"/>
                    <a:pt x="2187" y="780"/>
                  </a:cubicBezTo>
                  <a:cubicBezTo>
                    <a:pt x="2168" y="780"/>
                    <a:pt x="2168" y="780"/>
                    <a:pt x="2168" y="780"/>
                  </a:cubicBezTo>
                  <a:cubicBezTo>
                    <a:pt x="2168" y="754"/>
                    <a:pt x="2168" y="754"/>
                    <a:pt x="2168" y="754"/>
                  </a:cubicBezTo>
                  <a:cubicBezTo>
                    <a:pt x="2162" y="754"/>
                    <a:pt x="2162" y="754"/>
                    <a:pt x="2162" y="754"/>
                  </a:cubicBezTo>
                  <a:cubicBezTo>
                    <a:pt x="2162" y="781"/>
                    <a:pt x="2162" y="781"/>
                    <a:pt x="2162" y="781"/>
                  </a:cubicBezTo>
                  <a:cubicBezTo>
                    <a:pt x="2152" y="781"/>
                    <a:pt x="2152" y="781"/>
                    <a:pt x="2152" y="781"/>
                  </a:cubicBezTo>
                  <a:cubicBezTo>
                    <a:pt x="2152" y="317"/>
                    <a:pt x="2152" y="317"/>
                    <a:pt x="2152" y="317"/>
                  </a:cubicBezTo>
                  <a:cubicBezTo>
                    <a:pt x="2120" y="317"/>
                    <a:pt x="2120" y="317"/>
                    <a:pt x="2120" y="317"/>
                  </a:cubicBezTo>
                  <a:cubicBezTo>
                    <a:pt x="2120" y="290"/>
                    <a:pt x="2120" y="290"/>
                    <a:pt x="2120" y="290"/>
                  </a:cubicBezTo>
                  <a:cubicBezTo>
                    <a:pt x="2129" y="290"/>
                    <a:pt x="2129" y="290"/>
                    <a:pt x="2129" y="290"/>
                  </a:cubicBezTo>
                  <a:cubicBezTo>
                    <a:pt x="2129" y="283"/>
                    <a:pt x="2129" y="283"/>
                    <a:pt x="2129" y="283"/>
                  </a:cubicBezTo>
                  <a:cubicBezTo>
                    <a:pt x="2120" y="283"/>
                    <a:pt x="2120" y="283"/>
                    <a:pt x="2120" y="283"/>
                  </a:cubicBezTo>
                  <a:cubicBezTo>
                    <a:pt x="2120" y="217"/>
                    <a:pt x="2120" y="217"/>
                    <a:pt x="2120" y="217"/>
                  </a:cubicBezTo>
                  <a:cubicBezTo>
                    <a:pt x="2113" y="217"/>
                    <a:pt x="2113" y="217"/>
                    <a:pt x="2113" y="217"/>
                  </a:cubicBezTo>
                  <a:cubicBezTo>
                    <a:pt x="2113" y="283"/>
                    <a:pt x="2113" y="283"/>
                    <a:pt x="2113" y="283"/>
                  </a:cubicBezTo>
                  <a:cubicBezTo>
                    <a:pt x="2104" y="283"/>
                    <a:pt x="2104" y="283"/>
                    <a:pt x="2104" y="283"/>
                  </a:cubicBezTo>
                  <a:cubicBezTo>
                    <a:pt x="2104" y="290"/>
                    <a:pt x="2104" y="290"/>
                    <a:pt x="2104" y="290"/>
                  </a:cubicBezTo>
                  <a:cubicBezTo>
                    <a:pt x="2113" y="290"/>
                    <a:pt x="2113" y="290"/>
                    <a:pt x="2113" y="290"/>
                  </a:cubicBezTo>
                  <a:cubicBezTo>
                    <a:pt x="2113" y="317"/>
                    <a:pt x="2113" y="317"/>
                    <a:pt x="2113" y="317"/>
                  </a:cubicBezTo>
                  <a:cubicBezTo>
                    <a:pt x="2007" y="317"/>
                    <a:pt x="2007" y="317"/>
                    <a:pt x="2007" y="317"/>
                  </a:cubicBezTo>
                  <a:cubicBezTo>
                    <a:pt x="2007" y="287"/>
                    <a:pt x="2007" y="287"/>
                    <a:pt x="2007" y="287"/>
                  </a:cubicBezTo>
                  <a:cubicBezTo>
                    <a:pt x="1962" y="287"/>
                    <a:pt x="1962" y="287"/>
                    <a:pt x="1962" y="287"/>
                  </a:cubicBezTo>
                  <a:cubicBezTo>
                    <a:pt x="1962" y="317"/>
                    <a:pt x="1962" y="317"/>
                    <a:pt x="1962" y="317"/>
                  </a:cubicBezTo>
                  <a:cubicBezTo>
                    <a:pt x="1946" y="317"/>
                    <a:pt x="1946" y="317"/>
                    <a:pt x="1946" y="317"/>
                  </a:cubicBezTo>
                  <a:cubicBezTo>
                    <a:pt x="1946" y="254"/>
                    <a:pt x="1946" y="254"/>
                    <a:pt x="1946" y="254"/>
                  </a:cubicBezTo>
                  <a:cubicBezTo>
                    <a:pt x="1940" y="254"/>
                    <a:pt x="1940" y="254"/>
                    <a:pt x="1940" y="254"/>
                  </a:cubicBezTo>
                  <a:cubicBezTo>
                    <a:pt x="1940" y="317"/>
                    <a:pt x="1940" y="317"/>
                    <a:pt x="1940" y="317"/>
                  </a:cubicBezTo>
                  <a:cubicBezTo>
                    <a:pt x="1919" y="317"/>
                    <a:pt x="1919" y="317"/>
                    <a:pt x="1919" y="317"/>
                  </a:cubicBezTo>
                  <a:cubicBezTo>
                    <a:pt x="1919" y="831"/>
                    <a:pt x="1919" y="831"/>
                    <a:pt x="1919" y="831"/>
                  </a:cubicBezTo>
                  <a:cubicBezTo>
                    <a:pt x="1908" y="817"/>
                    <a:pt x="1908" y="817"/>
                    <a:pt x="1908" y="817"/>
                  </a:cubicBezTo>
                  <a:cubicBezTo>
                    <a:pt x="1872" y="817"/>
                    <a:pt x="1872" y="817"/>
                    <a:pt x="1872" y="817"/>
                  </a:cubicBezTo>
                  <a:cubicBezTo>
                    <a:pt x="1872" y="655"/>
                    <a:pt x="1872" y="655"/>
                    <a:pt x="1872" y="655"/>
                  </a:cubicBezTo>
                  <a:cubicBezTo>
                    <a:pt x="1867" y="654"/>
                    <a:pt x="1861" y="654"/>
                    <a:pt x="1856" y="654"/>
                  </a:cubicBezTo>
                  <a:cubicBezTo>
                    <a:pt x="1856" y="637"/>
                    <a:pt x="1856" y="637"/>
                    <a:pt x="1856" y="637"/>
                  </a:cubicBezTo>
                  <a:cubicBezTo>
                    <a:pt x="1830" y="637"/>
                    <a:pt x="1830" y="637"/>
                    <a:pt x="1830" y="637"/>
                  </a:cubicBezTo>
                  <a:cubicBezTo>
                    <a:pt x="1830" y="653"/>
                    <a:pt x="1830" y="653"/>
                    <a:pt x="1830" y="653"/>
                  </a:cubicBezTo>
                  <a:cubicBezTo>
                    <a:pt x="1810" y="653"/>
                    <a:pt x="1789" y="653"/>
                    <a:pt x="1768" y="653"/>
                  </a:cubicBezTo>
                  <a:cubicBezTo>
                    <a:pt x="1768" y="618"/>
                    <a:pt x="1768" y="618"/>
                    <a:pt x="1768" y="618"/>
                  </a:cubicBezTo>
                  <a:cubicBezTo>
                    <a:pt x="1764" y="618"/>
                    <a:pt x="1764" y="618"/>
                    <a:pt x="1764" y="618"/>
                  </a:cubicBezTo>
                  <a:cubicBezTo>
                    <a:pt x="1764" y="653"/>
                    <a:pt x="1764" y="653"/>
                    <a:pt x="1764" y="653"/>
                  </a:cubicBezTo>
                  <a:cubicBezTo>
                    <a:pt x="1767" y="653"/>
                    <a:pt x="1767" y="653"/>
                    <a:pt x="1767" y="653"/>
                  </a:cubicBezTo>
                  <a:cubicBezTo>
                    <a:pt x="1756" y="653"/>
                    <a:pt x="1745" y="653"/>
                    <a:pt x="1734" y="654"/>
                  </a:cubicBezTo>
                  <a:cubicBezTo>
                    <a:pt x="1734" y="637"/>
                    <a:pt x="1734" y="637"/>
                    <a:pt x="1734" y="637"/>
                  </a:cubicBezTo>
                  <a:cubicBezTo>
                    <a:pt x="1726" y="637"/>
                    <a:pt x="1726" y="637"/>
                    <a:pt x="1726" y="637"/>
                  </a:cubicBezTo>
                  <a:cubicBezTo>
                    <a:pt x="1726" y="551"/>
                    <a:pt x="1726" y="551"/>
                    <a:pt x="1726" y="551"/>
                  </a:cubicBezTo>
                  <a:cubicBezTo>
                    <a:pt x="1514" y="618"/>
                    <a:pt x="1514" y="618"/>
                    <a:pt x="1514" y="618"/>
                  </a:cubicBezTo>
                  <a:cubicBezTo>
                    <a:pt x="1514" y="660"/>
                    <a:pt x="1514" y="660"/>
                    <a:pt x="1514" y="660"/>
                  </a:cubicBezTo>
                  <a:cubicBezTo>
                    <a:pt x="1489" y="660"/>
                    <a:pt x="1489" y="660"/>
                    <a:pt x="1489" y="660"/>
                  </a:cubicBezTo>
                  <a:cubicBezTo>
                    <a:pt x="1489" y="91"/>
                    <a:pt x="1489" y="91"/>
                    <a:pt x="1489" y="91"/>
                  </a:cubicBezTo>
                  <a:cubicBezTo>
                    <a:pt x="1452" y="91"/>
                    <a:pt x="1452" y="91"/>
                    <a:pt x="1452" y="91"/>
                  </a:cubicBezTo>
                  <a:cubicBezTo>
                    <a:pt x="1452" y="0"/>
                    <a:pt x="1452" y="0"/>
                    <a:pt x="1452" y="0"/>
                  </a:cubicBezTo>
                  <a:cubicBezTo>
                    <a:pt x="1394" y="0"/>
                    <a:pt x="1331" y="0"/>
                    <a:pt x="1274" y="0"/>
                  </a:cubicBezTo>
                  <a:cubicBezTo>
                    <a:pt x="1274" y="91"/>
                    <a:pt x="1274" y="91"/>
                    <a:pt x="1274" y="91"/>
                  </a:cubicBezTo>
                  <a:cubicBezTo>
                    <a:pt x="1237" y="91"/>
                    <a:pt x="1237" y="91"/>
                    <a:pt x="1237" y="91"/>
                  </a:cubicBezTo>
                  <a:cubicBezTo>
                    <a:pt x="1237" y="660"/>
                    <a:pt x="1237" y="660"/>
                    <a:pt x="1237" y="660"/>
                  </a:cubicBezTo>
                  <a:cubicBezTo>
                    <a:pt x="1130" y="660"/>
                    <a:pt x="1130" y="660"/>
                    <a:pt x="1130" y="660"/>
                  </a:cubicBezTo>
                  <a:cubicBezTo>
                    <a:pt x="1101" y="728"/>
                    <a:pt x="1101" y="728"/>
                    <a:pt x="1101" y="728"/>
                  </a:cubicBezTo>
                  <a:cubicBezTo>
                    <a:pt x="1118" y="727"/>
                    <a:pt x="1118" y="727"/>
                    <a:pt x="1118" y="727"/>
                  </a:cubicBezTo>
                  <a:cubicBezTo>
                    <a:pt x="1118" y="806"/>
                    <a:pt x="1118" y="886"/>
                    <a:pt x="1118" y="965"/>
                  </a:cubicBezTo>
                  <a:cubicBezTo>
                    <a:pt x="1097" y="981"/>
                    <a:pt x="1097" y="981"/>
                    <a:pt x="1097" y="981"/>
                  </a:cubicBezTo>
                  <a:cubicBezTo>
                    <a:pt x="1096" y="981"/>
                    <a:pt x="1096" y="981"/>
                    <a:pt x="1096" y="981"/>
                  </a:cubicBezTo>
                  <a:cubicBezTo>
                    <a:pt x="1096" y="522"/>
                    <a:pt x="1096" y="522"/>
                    <a:pt x="1096" y="522"/>
                  </a:cubicBezTo>
                  <a:cubicBezTo>
                    <a:pt x="1070" y="522"/>
                    <a:pt x="1070" y="522"/>
                    <a:pt x="1070" y="522"/>
                  </a:cubicBezTo>
                  <a:cubicBezTo>
                    <a:pt x="1070" y="500"/>
                    <a:pt x="1070" y="500"/>
                    <a:pt x="1070" y="500"/>
                  </a:cubicBezTo>
                  <a:cubicBezTo>
                    <a:pt x="1028" y="500"/>
                    <a:pt x="1028" y="500"/>
                    <a:pt x="1028" y="500"/>
                  </a:cubicBezTo>
                  <a:cubicBezTo>
                    <a:pt x="1028" y="522"/>
                    <a:pt x="1028" y="522"/>
                    <a:pt x="1028" y="522"/>
                  </a:cubicBezTo>
                  <a:cubicBezTo>
                    <a:pt x="954" y="522"/>
                    <a:pt x="954" y="522"/>
                    <a:pt x="954" y="522"/>
                  </a:cubicBezTo>
                  <a:cubicBezTo>
                    <a:pt x="954" y="468"/>
                    <a:pt x="954" y="468"/>
                    <a:pt x="954" y="468"/>
                  </a:cubicBezTo>
                  <a:cubicBezTo>
                    <a:pt x="947" y="468"/>
                    <a:pt x="947" y="468"/>
                    <a:pt x="947" y="468"/>
                  </a:cubicBezTo>
                  <a:cubicBezTo>
                    <a:pt x="947" y="522"/>
                    <a:pt x="947" y="522"/>
                    <a:pt x="947" y="522"/>
                  </a:cubicBezTo>
                  <a:cubicBezTo>
                    <a:pt x="918" y="522"/>
                    <a:pt x="918" y="522"/>
                    <a:pt x="918" y="522"/>
                  </a:cubicBezTo>
                  <a:cubicBezTo>
                    <a:pt x="918" y="495"/>
                    <a:pt x="918" y="495"/>
                    <a:pt x="918" y="495"/>
                  </a:cubicBezTo>
                  <a:cubicBezTo>
                    <a:pt x="911" y="495"/>
                    <a:pt x="911" y="495"/>
                    <a:pt x="911" y="495"/>
                  </a:cubicBezTo>
                  <a:cubicBezTo>
                    <a:pt x="911" y="522"/>
                    <a:pt x="911" y="522"/>
                    <a:pt x="911" y="522"/>
                  </a:cubicBezTo>
                  <a:cubicBezTo>
                    <a:pt x="861" y="522"/>
                    <a:pt x="861" y="522"/>
                    <a:pt x="861" y="522"/>
                  </a:cubicBezTo>
                  <a:cubicBezTo>
                    <a:pt x="861" y="926"/>
                    <a:pt x="861" y="926"/>
                    <a:pt x="861" y="926"/>
                  </a:cubicBezTo>
                  <a:cubicBezTo>
                    <a:pt x="763" y="926"/>
                    <a:pt x="763" y="926"/>
                    <a:pt x="763" y="926"/>
                  </a:cubicBezTo>
                  <a:cubicBezTo>
                    <a:pt x="763" y="917"/>
                    <a:pt x="763" y="917"/>
                    <a:pt x="763" y="917"/>
                  </a:cubicBezTo>
                  <a:cubicBezTo>
                    <a:pt x="726" y="917"/>
                    <a:pt x="726" y="917"/>
                    <a:pt x="726" y="917"/>
                  </a:cubicBezTo>
                  <a:cubicBezTo>
                    <a:pt x="726" y="926"/>
                    <a:pt x="726" y="926"/>
                    <a:pt x="726" y="926"/>
                  </a:cubicBezTo>
                  <a:cubicBezTo>
                    <a:pt x="695" y="926"/>
                    <a:pt x="695" y="926"/>
                    <a:pt x="695" y="926"/>
                  </a:cubicBezTo>
                  <a:cubicBezTo>
                    <a:pt x="695" y="883"/>
                    <a:pt x="695" y="883"/>
                    <a:pt x="695" y="883"/>
                  </a:cubicBezTo>
                  <a:cubicBezTo>
                    <a:pt x="690" y="883"/>
                    <a:pt x="690" y="883"/>
                    <a:pt x="690" y="883"/>
                  </a:cubicBezTo>
                  <a:cubicBezTo>
                    <a:pt x="690" y="926"/>
                    <a:pt x="690" y="926"/>
                    <a:pt x="690" y="926"/>
                  </a:cubicBezTo>
                  <a:cubicBezTo>
                    <a:pt x="653" y="926"/>
                    <a:pt x="653" y="926"/>
                    <a:pt x="653" y="926"/>
                  </a:cubicBezTo>
                  <a:cubicBezTo>
                    <a:pt x="653" y="926"/>
                    <a:pt x="653" y="926"/>
                    <a:pt x="653" y="926"/>
                  </a:cubicBezTo>
                  <a:cubicBezTo>
                    <a:pt x="681" y="924"/>
                    <a:pt x="681" y="924"/>
                    <a:pt x="681" y="924"/>
                  </a:cubicBezTo>
                  <a:cubicBezTo>
                    <a:pt x="631" y="831"/>
                    <a:pt x="631" y="831"/>
                    <a:pt x="631" y="831"/>
                  </a:cubicBezTo>
                  <a:cubicBezTo>
                    <a:pt x="616" y="831"/>
                    <a:pt x="616" y="831"/>
                    <a:pt x="616" y="831"/>
                  </a:cubicBezTo>
                  <a:cubicBezTo>
                    <a:pt x="615" y="811"/>
                    <a:pt x="615" y="811"/>
                    <a:pt x="615" y="811"/>
                  </a:cubicBezTo>
                  <a:cubicBezTo>
                    <a:pt x="627" y="811"/>
                    <a:pt x="627" y="811"/>
                    <a:pt x="627" y="811"/>
                  </a:cubicBezTo>
                  <a:cubicBezTo>
                    <a:pt x="599" y="767"/>
                    <a:pt x="599" y="767"/>
                    <a:pt x="599" y="767"/>
                  </a:cubicBezTo>
                  <a:cubicBezTo>
                    <a:pt x="509" y="767"/>
                    <a:pt x="509" y="767"/>
                    <a:pt x="509" y="767"/>
                  </a:cubicBezTo>
                  <a:cubicBezTo>
                    <a:pt x="509" y="766"/>
                    <a:pt x="509" y="766"/>
                    <a:pt x="509" y="766"/>
                  </a:cubicBezTo>
                  <a:cubicBezTo>
                    <a:pt x="509" y="763"/>
                    <a:pt x="509" y="763"/>
                    <a:pt x="509" y="763"/>
                  </a:cubicBezTo>
                  <a:cubicBezTo>
                    <a:pt x="483" y="742"/>
                    <a:pt x="483" y="742"/>
                    <a:pt x="483" y="742"/>
                  </a:cubicBezTo>
                  <a:cubicBezTo>
                    <a:pt x="454" y="765"/>
                    <a:pt x="454" y="765"/>
                    <a:pt x="454" y="765"/>
                  </a:cubicBezTo>
                  <a:cubicBezTo>
                    <a:pt x="454" y="765"/>
                    <a:pt x="454" y="765"/>
                    <a:pt x="454" y="765"/>
                  </a:cubicBezTo>
                  <a:cubicBezTo>
                    <a:pt x="454" y="767"/>
                    <a:pt x="454" y="767"/>
                    <a:pt x="454" y="767"/>
                  </a:cubicBezTo>
                  <a:cubicBezTo>
                    <a:pt x="366" y="767"/>
                    <a:pt x="366" y="767"/>
                    <a:pt x="366" y="767"/>
                  </a:cubicBezTo>
                  <a:cubicBezTo>
                    <a:pt x="334" y="811"/>
                    <a:pt x="334" y="811"/>
                    <a:pt x="334" y="811"/>
                  </a:cubicBezTo>
                  <a:cubicBezTo>
                    <a:pt x="341" y="812"/>
                    <a:pt x="341" y="812"/>
                    <a:pt x="341" y="812"/>
                  </a:cubicBezTo>
                  <a:cubicBezTo>
                    <a:pt x="341" y="832"/>
                    <a:pt x="341" y="832"/>
                    <a:pt x="341" y="832"/>
                  </a:cubicBezTo>
                  <a:cubicBezTo>
                    <a:pt x="317" y="832"/>
                    <a:pt x="317" y="832"/>
                    <a:pt x="317" y="832"/>
                  </a:cubicBezTo>
                  <a:cubicBezTo>
                    <a:pt x="290" y="897"/>
                    <a:pt x="290" y="897"/>
                    <a:pt x="290" y="897"/>
                  </a:cubicBezTo>
                  <a:cubicBezTo>
                    <a:pt x="170" y="897"/>
                    <a:pt x="170" y="897"/>
                    <a:pt x="170" y="897"/>
                  </a:cubicBezTo>
                  <a:cubicBezTo>
                    <a:pt x="132" y="975"/>
                    <a:pt x="132" y="975"/>
                    <a:pt x="132" y="975"/>
                  </a:cubicBezTo>
                  <a:cubicBezTo>
                    <a:pt x="156" y="975"/>
                    <a:pt x="156" y="975"/>
                    <a:pt x="156" y="975"/>
                  </a:cubicBezTo>
                  <a:cubicBezTo>
                    <a:pt x="156" y="1007"/>
                    <a:pt x="156" y="1007"/>
                    <a:pt x="156" y="1007"/>
                  </a:cubicBezTo>
                  <a:cubicBezTo>
                    <a:pt x="24" y="1007"/>
                    <a:pt x="24" y="1007"/>
                    <a:pt x="24" y="1007"/>
                  </a:cubicBezTo>
                  <a:cubicBezTo>
                    <a:pt x="0" y="1037"/>
                    <a:pt x="0" y="1037"/>
                    <a:pt x="0" y="1037"/>
                  </a:cubicBezTo>
                  <a:cubicBezTo>
                    <a:pt x="0" y="1064"/>
                    <a:pt x="0" y="1064"/>
                    <a:pt x="0" y="1064"/>
                  </a:cubicBezTo>
                  <a:cubicBezTo>
                    <a:pt x="0" y="1283"/>
                    <a:pt x="0" y="1283"/>
                    <a:pt x="0" y="1283"/>
                  </a:cubicBezTo>
                  <a:cubicBezTo>
                    <a:pt x="844" y="1283"/>
                    <a:pt x="1680" y="1283"/>
                    <a:pt x="2507" y="1283"/>
                  </a:cubicBezTo>
                  <a:cubicBezTo>
                    <a:pt x="2507" y="1282"/>
                    <a:pt x="2507" y="1280"/>
                    <a:pt x="2507" y="1279"/>
                  </a:cubicBezTo>
                  <a:cubicBezTo>
                    <a:pt x="2514" y="1279"/>
                    <a:pt x="2521" y="1279"/>
                    <a:pt x="2528" y="1279"/>
                  </a:cubicBezTo>
                  <a:cubicBezTo>
                    <a:pt x="2528" y="1280"/>
                    <a:pt x="2528" y="1282"/>
                    <a:pt x="2528" y="1283"/>
                  </a:cubicBezTo>
                  <a:cubicBezTo>
                    <a:pt x="2787" y="1283"/>
                    <a:pt x="3045" y="1283"/>
                    <a:pt x="3302" y="1283"/>
                  </a:cubicBezTo>
                  <a:cubicBezTo>
                    <a:pt x="3302" y="1245"/>
                    <a:pt x="3302" y="1207"/>
                    <a:pt x="3302" y="1170"/>
                  </a:cubicBezTo>
                  <a:cubicBezTo>
                    <a:pt x="3306" y="1170"/>
                    <a:pt x="3311" y="1170"/>
                    <a:pt x="3315" y="1170"/>
                  </a:cubicBezTo>
                  <a:cubicBezTo>
                    <a:pt x="3315" y="1207"/>
                    <a:pt x="3315" y="1245"/>
                    <a:pt x="3315" y="1283"/>
                  </a:cubicBezTo>
                  <a:cubicBezTo>
                    <a:pt x="3489" y="1283"/>
                    <a:pt x="3663" y="1283"/>
                    <a:pt x="3836" y="1283"/>
                  </a:cubicBezTo>
                  <a:cubicBezTo>
                    <a:pt x="3836" y="1221"/>
                    <a:pt x="3836" y="1221"/>
                    <a:pt x="3836" y="1221"/>
                  </a:cubicBezTo>
                  <a:cubicBezTo>
                    <a:pt x="3836" y="1085"/>
                    <a:pt x="3836" y="1085"/>
                    <a:pt x="3836" y="1085"/>
                  </a:cubicBezTo>
                  <a:cubicBezTo>
                    <a:pt x="3836" y="1062"/>
                    <a:pt x="3836" y="1062"/>
                    <a:pt x="3836" y="1062"/>
                  </a:cubicBezTo>
                  <a:lnTo>
                    <a:pt x="3816" y="1035"/>
                  </a:lnTo>
                  <a:close/>
                  <a:moveTo>
                    <a:pt x="25" y="1090"/>
                  </a:moveTo>
                  <a:cubicBezTo>
                    <a:pt x="150" y="1090"/>
                    <a:pt x="150" y="1090"/>
                    <a:pt x="150" y="1090"/>
                  </a:cubicBezTo>
                  <a:cubicBezTo>
                    <a:pt x="150" y="1107"/>
                    <a:pt x="150" y="1107"/>
                    <a:pt x="150" y="1107"/>
                  </a:cubicBezTo>
                  <a:cubicBezTo>
                    <a:pt x="25" y="1107"/>
                    <a:pt x="25" y="1107"/>
                    <a:pt x="25" y="1107"/>
                  </a:cubicBezTo>
                  <a:lnTo>
                    <a:pt x="25" y="1090"/>
                  </a:lnTo>
                  <a:close/>
                  <a:moveTo>
                    <a:pt x="150" y="1178"/>
                  </a:moveTo>
                  <a:cubicBezTo>
                    <a:pt x="132" y="1178"/>
                    <a:pt x="114" y="1178"/>
                    <a:pt x="96" y="1178"/>
                  </a:cubicBezTo>
                  <a:cubicBezTo>
                    <a:pt x="96" y="1173"/>
                    <a:pt x="96" y="1167"/>
                    <a:pt x="96" y="1161"/>
                  </a:cubicBezTo>
                  <a:cubicBezTo>
                    <a:pt x="114" y="1161"/>
                    <a:pt x="132" y="1161"/>
                    <a:pt x="150" y="1161"/>
                  </a:cubicBezTo>
                  <a:cubicBezTo>
                    <a:pt x="150" y="1167"/>
                    <a:pt x="150" y="1173"/>
                    <a:pt x="150" y="1178"/>
                  </a:cubicBezTo>
                  <a:close/>
                  <a:moveTo>
                    <a:pt x="150" y="1143"/>
                  </a:moveTo>
                  <a:cubicBezTo>
                    <a:pt x="117" y="1143"/>
                    <a:pt x="84" y="1143"/>
                    <a:pt x="51" y="1143"/>
                  </a:cubicBezTo>
                  <a:cubicBezTo>
                    <a:pt x="51" y="1137"/>
                    <a:pt x="51" y="1131"/>
                    <a:pt x="51" y="1125"/>
                  </a:cubicBezTo>
                  <a:cubicBezTo>
                    <a:pt x="84" y="1125"/>
                    <a:pt x="117" y="1125"/>
                    <a:pt x="150" y="1125"/>
                  </a:cubicBezTo>
                  <a:cubicBezTo>
                    <a:pt x="150" y="1131"/>
                    <a:pt x="150" y="1137"/>
                    <a:pt x="150" y="1143"/>
                  </a:cubicBezTo>
                  <a:close/>
                  <a:moveTo>
                    <a:pt x="181" y="1007"/>
                  </a:moveTo>
                  <a:cubicBezTo>
                    <a:pt x="228" y="1007"/>
                    <a:pt x="228" y="1007"/>
                    <a:pt x="228" y="1007"/>
                  </a:cubicBezTo>
                  <a:cubicBezTo>
                    <a:pt x="228" y="1041"/>
                    <a:pt x="228" y="1041"/>
                    <a:pt x="228" y="1041"/>
                  </a:cubicBezTo>
                  <a:cubicBezTo>
                    <a:pt x="181" y="1041"/>
                    <a:pt x="181" y="1041"/>
                    <a:pt x="181" y="1041"/>
                  </a:cubicBezTo>
                  <a:lnTo>
                    <a:pt x="181" y="1007"/>
                  </a:lnTo>
                  <a:close/>
                  <a:moveTo>
                    <a:pt x="228" y="1214"/>
                  </a:moveTo>
                  <a:cubicBezTo>
                    <a:pt x="181" y="1214"/>
                    <a:pt x="181" y="1214"/>
                    <a:pt x="181" y="1214"/>
                  </a:cubicBezTo>
                  <a:cubicBezTo>
                    <a:pt x="181" y="1180"/>
                    <a:pt x="181" y="1180"/>
                    <a:pt x="181" y="1180"/>
                  </a:cubicBezTo>
                  <a:cubicBezTo>
                    <a:pt x="228" y="1180"/>
                    <a:pt x="228" y="1180"/>
                    <a:pt x="228" y="1180"/>
                  </a:cubicBezTo>
                  <a:lnTo>
                    <a:pt x="228" y="1214"/>
                  </a:lnTo>
                  <a:close/>
                  <a:moveTo>
                    <a:pt x="228" y="1099"/>
                  </a:moveTo>
                  <a:cubicBezTo>
                    <a:pt x="212" y="1099"/>
                    <a:pt x="197" y="1099"/>
                    <a:pt x="181" y="1099"/>
                  </a:cubicBezTo>
                  <a:cubicBezTo>
                    <a:pt x="181" y="1087"/>
                    <a:pt x="181" y="1076"/>
                    <a:pt x="181" y="1064"/>
                  </a:cubicBezTo>
                  <a:cubicBezTo>
                    <a:pt x="197" y="1064"/>
                    <a:pt x="212" y="1064"/>
                    <a:pt x="228" y="1064"/>
                  </a:cubicBezTo>
                  <a:cubicBezTo>
                    <a:pt x="228" y="1076"/>
                    <a:pt x="228" y="1087"/>
                    <a:pt x="228" y="1099"/>
                  </a:cubicBezTo>
                  <a:close/>
                  <a:moveTo>
                    <a:pt x="290" y="1041"/>
                  </a:moveTo>
                  <a:cubicBezTo>
                    <a:pt x="244" y="1041"/>
                    <a:pt x="244" y="1041"/>
                    <a:pt x="244" y="1041"/>
                  </a:cubicBezTo>
                  <a:cubicBezTo>
                    <a:pt x="244" y="1007"/>
                    <a:pt x="244" y="1007"/>
                    <a:pt x="244" y="1007"/>
                  </a:cubicBezTo>
                  <a:cubicBezTo>
                    <a:pt x="290" y="1007"/>
                    <a:pt x="290" y="1007"/>
                    <a:pt x="290" y="1007"/>
                  </a:cubicBezTo>
                  <a:lnTo>
                    <a:pt x="290" y="1041"/>
                  </a:lnTo>
                  <a:close/>
                  <a:moveTo>
                    <a:pt x="555" y="825"/>
                  </a:moveTo>
                  <a:cubicBezTo>
                    <a:pt x="567" y="825"/>
                    <a:pt x="580" y="825"/>
                    <a:pt x="592" y="825"/>
                  </a:cubicBezTo>
                  <a:cubicBezTo>
                    <a:pt x="592" y="834"/>
                    <a:pt x="592" y="843"/>
                    <a:pt x="592" y="853"/>
                  </a:cubicBezTo>
                  <a:cubicBezTo>
                    <a:pt x="580" y="853"/>
                    <a:pt x="567" y="853"/>
                    <a:pt x="555" y="853"/>
                  </a:cubicBezTo>
                  <a:cubicBezTo>
                    <a:pt x="555" y="843"/>
                    <a:pt x="555" y="834"/>
                    <a:pt x="555" y="825"/>
                  </a:cubicBezTo>
                  <a:close/>
                  <a:moveTo>
                    <a:pt x="468" y="764"/>
                  </a:moveTo>
                  <a:cubicBezTo>
                    <a:pt x="478" y="764"/>
                    <a:pt x="487" y="764"/>
                    <a:pt x="496" y="764"/>
                  </a:cubicBezTo>
                  <a:cubicBezTo>
                    <a:pt x="496" y="771"/>
                    <a:pt x="496" y="777"/>
                    <a:pt x="496" y="784"/>
                  </a:cubicBezTo>
                  <a:cubicBezTo>
                    <a:pt x="487" y="784"/>
                    <a:pt x="478" y="784"/>
                    <a:pt x="468" y="784"/>
                  </a:cubicBezTo>
                  <a:cubicBezTo>
                    <a:pt x="468" y="777"/>
                    <a:pt x="468" y="771"/>
                    <a:pt x="468" y="764"/>
                  </a:cubicBezTo>
                  <a:close/>
                  <a:moveTo>
                    <a:pt x="339" y="965"/>
                  </a:moveTo>
                  <a:cubicBezTo>
                    <a:pt x="364" y="965"/>
                    <a:pt x="389" y="965"/>
                    <a:pt x="414" y="965"/>
                  </a:cubicBezTo>
                  <a:cubicBezTo>
                    <a:pt x="414" y="980"/>
                    <a:pt x="414" y="996"/>
                    <a:pt x="414" y="1011"/>
                  </a:cubicBezTo>
                  <a:cubicBezTo>
                    <a:pt x="389" y="1011"/>
                    <a:pt x="364" y="1011"/>
                    <a:pt x="339" y="1011"/>
                  </a:cubicBezTo>
                  <a:cubicBezTo>
                    <a:pt x="339" y="996"/>
                    <a:pt x="339" y="980"/>
                    <a:pt x="339" y="965"/>
                  </a:cubicBezTo>
                  <a:close/>
                  <a:moveTo>
                    <a:pt x="414" y="1079"/>
                  </a:moveTo>
                  <a:cubicBezTo>
                    <a:pt x="389" y="1079"/>
                    <a:pt x="364" y="1079"/>
                    <a:pt x="339" y="1079"/>
                  </a:cubicBezTo>
                  <a:cubicBezTo>
                    <a:pt x="339" y="1063"/>
                    <a:pt x="339" y="1048"/>
                    <a:pt x="339" y="1032"/>
                  </a:cubicBezTo>
                  <a:cubicBezTo>
                    <a:pt x="364" y="1032"/>
                    <a:pt x="389" y="1032"/>
                    <a:pt x="414" y="1032"/>
                  </a:cubicBezTo>
                  <a:cubicBezTo>
                    <a:pt x="414" y="1048"/>
                    <a:pt x="414" y="1063"/>
                    <a:pt x="414" y="1079"/>
                  </a:cubicBezTo>
                  <a:close/>
                  <a:moveTo>
                    <a:pt x="430" y="825"/>
                  </a:moveTo>
                  <a:cubicBezTo>
                    <a:pt x="442" y="825"/>
                    <a:pt x="455" y="825"/>
                    <a:pt x="467" y="825"/>
                  </a:cubicBezTo>
                  <a:cubicBezTo>
                    <a:pt x="467" y="834"/>
                    <a:pt x="467" y="843"/>
                    <a:pt x="467" y="853"/>
                  </a:cubicBezTo>
                  <a:cubicBezTo>
                    <a:pt x="455" y="853"/>
                    <a:pt x="442" y="853"/>
                    <a:pt x="430" y="853"/>
                  </a:cubicBezTo>
                  <a:cubicBezTo>
                    <a:pt x="430" y="843"/>
                    <a:pt x="430" y="834"/>
                    <a:pt x="430" y="825"/>
                  </a:cubicBezTo>
                  <a:close/>
                  <a:moveTo>
                    <a:pt x="442" y="965"/>
                  </a:moveTo>
                  <a:cubicBezTo>
                    <a:pt x="467" y="965"/>
                    <a:pt x="492" y="965"/>
                    <a:pt x="517" y="965"/>
                  </a:cubicBezTo>
                  <a:cubicBezTo>
                    <a:pt x="517" y="980"/>
                    <a:pt x="517" y="996"/>
                    <a:pt x="517" y="1011"/>
                  </a:cubicBezTo>
                  <a:cubicBezTo>
                    <a:pt x="492" y="1011"/>
                    <a:pt x="467" y="1011"/>
                    <a:pt x="442" y="1011"/>
                  </a:cubicBezTo>
                  <a:cubicBezTo>
                    <a:pt x="442" y="996"/>
                    <a:pt x="442" y="980"/>
                    <a:pt x="442" y="965"/>
                  </a:cubicBezTo>
                  <a:close/>
                  <a:moveTo>
                    <a:pt x="517" y="1146"/>
                  </a:moveTo>
                  <a:cubicBezTo>
                    <a:pt x="492" y="1146"/>
                    <a:pt x="467" y="1146"/>
                    <a:pt x="442" y="1146"/>
                  </a:cubicBezTo>
                  <a:cubicBezTo>
                    <a:pt x="442" y="1131"/>
                    <a:pt x="442" y="1115"/>
                    <a:pt x="442" y="1100"/>
                  </a:cubicBezTo>
                  <a:cubicBezTo>
                    <a:pt x="467" y="1100"/>
                    <a:pt x="492" y="1100"/>
                    <a:pt x="517" y="1100"/>
                  </a:cubicBezTo>
                  <a:cubicBezTo>
                    <a:pt x="517" y="1115"/>
                    <a:pt x="517" y="1131"/>
                    <a:pt x="517" y="1146"/>
                  </a:cubicBezTo>
                  <a:close/>
                  <a:moveTo>
                    <a:pt x="620" y="1214"/>
                  </a:moveTo>
                  <a:cubicBezTo>
                    <a:pt x="595" y="1214"/>
                    <a:pt x="570" y="1214"/>
                    <a:pt x="545" y="1214"/>
                  </a:cubicBezTo>
                  <a:cubicBezTo>
                    <a:pt x="545" y="1198"/>
                    <a:pt x="545" y="1183"/>
                    <a:pt x="545" y="1167"/>
                  </a:cubicBezTo>
                  <a:cubicBezTo>
                    <a:pt x="570" y="1167"/>
                    <a:pt x="595" y="1167"/>
                    <a:pt x="620" y="1167"/>
                  </a:cubicBezTo>
                  <a:cubicBezTo>
                    <a:pt x="620" y="1183"/>
                    <a:pt x="620" y="1198"/>
                    <a:pt x="620" y="1214"/>
                  </a:cubicBezTo>
                  <a:close/>
                  <a:moveTo>
                    <a:pt x="620" y="1079"/>
                  </a:moveTo>
                  <a:cubicBezTo>
                    <a:pt x="595" y="1079"/>
                    <a:pt x="570" y="1079"/>
                    <a:pt x="545" y="1079"/>
                  </a:cubicBezTo>
                  <a:cubicBezTo>
                    <a:pt x="545" y="1063"/>
                    <a:pt x="545" y="1048"/>
                    <a:pt x="545" y="1032"/>
                  </a:cubicBezTo>
                  <a:cubicBezTo>
                    <a:pt x="570" y="1032"/>
                    <a:pt x="595" y="1032"/>
                    <a:pt x="620" y="1032"/>
                  </a:cubicBezTo>
                  <a:cubicBezTo>
                    <a:pt x="620" y="1048"/>
                    <a:pt x="620" y="1063"/>
                    <a:pt x="620" y="1079"/>
                  </a:cubicBezTo>
                  <a:close/>
                  <a:moveTo>
                    <a:pt x="697" y="1009"/>
                  </a:moveTo>
                  <a:cubicBezTo>
                    <a:pt x="684" y="1009"/>
                    <a:pt x="671" y="1009"/>
                    <a:pt x="658" y="1009"/>
                  </a:cubicBezTo>
                  <a:cubicBezTo>
                    <a:pt x="658" y="1001"/>
                    <a:pt x="658" y="994"/>
                    <a:pt x="658" y="986"/>
                  </a:cubicBezTo>
                  <a:cubicBezTo>
                    <a:pt x="671" y="986"/>
                    <a:pt x="684" y="986"/>
                    <a:pt x="697" y="986"/>
                  </a:cubicBezTo>
                  <a:cubicBezTo>
                    <a:pt x="697" y="994"/>
                    <a:pt x="697" y="1001"/>
                    <a:pt x="697" y="1009"/>
                  </a:cubicBezTo>
                  <a:close/>
                  <a:moveTo>
                    <a:pt x="766" y="1109"/>
                  </a:moveTo>
                  <a:cubicBezTo>
                    <a:pt x="753" y="1109"/>
                    <a:pt x="740" y="1109"/>
                    <a:pt x="727" y="1109"/>
                  </a:cubicBezTo>
                  <a:cubicBezTo>
                    <a:pt x="727" y="1101"/>
                    <a:pt x="727" y="1094"/>
                    <a:pt x="727" y="1086"/>
                  </a:cubicBezTo>
                  <a:cubicBezTo>
                    <a:pt x="740" y="1086"/>
                    <a:pt x="753" y="1086"/>
                    <a:pt x="766" y="1086"/>
                  </a:cubicBezTo>
                  <a:cubicBezTo>
                    <a:pt x="766" y="1094"/>
                    <a:pt x="766" y="1101"/>
                    <a:pt x="766" y="1109"/>
                  </a:cubicBezTo>
                  <a:close/>
                  <a:moveTo>
                    <a:pt x="848" y="1159"/>
                  </a:moveTo>
                  <a:cubicBezTo>
                    <a:pt x="835" y="1159"/>
                    <a:pt x="822" y="1159"/>
                    <a:pt x="810" y="1159"/>
                  </a:cubicBezTo>
                  <a:cubicBezTo>
                    <a:pt x="810" y="1151"/>
                    <a:pt x="810" y="1144"/>
                    <a:pt x="810" y="1136"/>
                  </a:cubicBezTo>
                  <a:cubicBezTo>
                    <a:pt x="822" y="1136"/>
                    <a:pt x="835" y="1136"/>
                    <a:pt x="848" y="1136"/>
                  </a:cubicBezTo>
                  <a:cubicBezTo>
                    <a:pt x="848" y="1144"/>
                    <a:pt x="848" y="1151"/>
                    <a:pt x="848" y="1159"/>
                  </a:cubicBezTo>
                  <a:close/>
                  <a:moveTo>
                    <a:pt x="848" y="1059"/>
                  </a:moveTo>
                  <a:cubicBezTo>
                    <a:pt x="835" y="1059"/>
                    <a:pt x="822" y="1059"/>
                    <a:pt x="810" y="1059"/>
                  </a:cubicBezTo>
                  <a:cubicBezTo>
                    <a:pt x="810" y="1051"/>
                    <a:pt x="810" y="1044"/>
                    <a:pt x="810" y="1036"/>
                  </a:cubicBezTo>
                  <a:cubicBezTo>
                    <a:pt x="822" y="1036"/>
                    <a:pt x="835" y="1036"/>
                    <a:pt x="848" y="1036"/>
                  </a:cubicBezTo>
                  <a:cubicBezTo>
                    <a:pt x="848" y="1044"/>
                    <a:pt x="848" y="1051"/>
                    <a:pt x="848" y="1059"/>
                  </a:cubicBezTo>
                  <a:close/>
                  <a:moveTo>
                    <a:pt x="848" y="1009"/>
                  </a:moveTo>
                  <a:cubicBezTo>
                    <a:pt x="810" y="1009"/>
                    <a:pt x="810" y="1009"/>
                    <a:pt x="810" y="1009"/>
                  </a:cubicBezTo>
                  <a:cubicBezTo>
                    <a:pt x="810" y="986"/>
                    <a:pt x="810" y="986"/>
                    <a:pt x="810" y="986"/>
                  </a:cubicBezTo>
                  <a:cubicBezTo>
                    <a:pt x="848" y="986"/>
                    <a:pt x="848" y="986"/>
                    <a:pt x="848" y="986"/>
                  </a:cubicBezTo>
                  <a:lnTo>
                    <a:pt x="848" y="1009"/>
                  </a:lnTo>
                  <a:close/>
                  <a:moveTo>
                    <a:pt x="900" y="582"/>
                  </a:moveTo>
                  <a:cubicBezTo>
                    <a:pt x="1052" y="582"/>
                    <a:pt x="1052" y="582"/>
                    <a:pt x="1052" y="582"/>
                  </a:cubicBezTo>
                  <a:cubicBezTo>
                    <a:pt x="1052" y="597"/>
                    <a:pt x="1052" y="597"/>
                    <a:pt x="1052" y="597"/>
                  </a:cubicBezTo>
                  <a:cubicBezTo>
                    <a:pt x="900" y="597"/>
                    <a:pt x="900" y="597"/>
                    <a:pt x="900" y="597"/>
                  </a:cubicBezTo>
                  <a:lnTo>
                    <a:pt x="900" y="582"/>
                  </a:lnTo>
                  <a:close/>
                  <a:moveTo>
                    <a:pt x="1052" y="1160"/>
                  </a:moveTo>
                  <a:cubicBezTo>
                    <a:pt x="1023" y="1160"/>
                    <a:pt x="1023" y="1160"/>
                    <a:pt x="1023" y="1160"/>
                  </a:cubicBezTo>
                  <a:cubicBezTo>
                    <a:pt x="1023" y="1145"/>
                    <a:pt x="1023" y="1145"/>
                    <a:pt x="1023" y="1145"/>
                  </a:cubicBezTo>
                  <a:cubicBezTo>
                    <a:pt x="1052" y="1145"/>
                    <a:pt x="1052" y="1145"/>
                    <a:pt x="1052" y="1145"/>
                  </a:cubicBezTo>
                  <a:cubicBezTo>
                    <a:pt x="1052" y="1150"/>
                    <a:pt x="1052" y="1155"/>
                    <a:pt x="1052" y="1160"/>
                  </a:cubicBezTo>
                  <a:close/>
                  <a:moveTo>
                    <a:pt x="1052" y="1113"/>
                  </a:moveTo>
                  <a:cubicBezTo>
                    <a:pt x="1023" y="1113"/>
                    <a:pt x="1023" y="1113"/>
                    <a:pt x="1023" y="1113"/>
                  </a:cubicBezTo>
                  <a:cubicBezTo>
                    <a:pt x="1023" y="1098"/>
                    <a:pt x="1023" y="1098"/>
                    <a:pt x="1023" y="1098"/>
                  </a:cubicBezTo>
                  <a:cubicBezTo>
                    <a:pt x="1052" y="1098"/>
                    <a:pt x="1052" y="1098"/>
                    <a:pt x="1052" y="1098"/>
                  </a:cubicBezTo>
                  <a:cubicBezTo>
                    <a:pt x="1052" y="1103"/>
                    <a:pt x="1052" y="1108"/>
                    <a:pt x="1052" y="1113"/>
                  </a:cubicBezTo>
                  <a:close/>
                  <a:moveTo>
                    <a:pt x="1052" y="1066"/>
                  </a:moveTo>
                  <a:cubicBezTo>
                    <a:pt x="1023" y="1066"/>
                    <a:pt x="1023" y="1066"/>
                    <a:pt x="1023" y="1066"/>
                  </a:cubicBezTo>
                  <a:cubicBezTo>
                    <a:pt x="1023" y="1051"/>
                    <a:pt x="1023" y="1051"/>
                    <a:pt x="1023" y="1051"/>
                  </a:cubicBezTo>
                  <a:cubicBezTo>
                    <a:pt x="1052" y="1051"/>
                    <a:pt x="1052" y="1051"/>
                    <a:pt x="1052" y="1051"/>
                  </a:cubicBezTo>
                  <a:cubicBezTo>
                    <a:pt x="1052" y="1056"/>
                    <a:pt x="1052" y="1061"/>
                    <a:pt x="1052" y="1066"/>
                  </a:cubicBezTo>
                  <a:close/>
                  <a:moveTo>
                    <a:pt x="1052" y="1019"/>
                  </a:moveTo>
                  <a:cubicBezTo>
                    <a:pt x="1023" y="1019"/>
                    <a:pt x="1023" y="1019"/>
                    <a:pt x="1023" y="1019"/>
                  </a:cubicBezTo>
                  <a:cubicBezTo>
                    <a:pt x="1023" y="1004"/>
                    <a:pt x="1023" y="1004"/>
                    <a:pt x="1023" y="1004"/>
                  </a:cubicBezTo>
                  <a:cubicBezTo>
                    <a:pt x="1052" y="1004"/>
                    <a:pt x="1052" y="1004"/>
                    <a:pt x="1052" y="1004"/>
                  </a:cubicBezTo>
                  <a:cubicBezTo>
                    <a:pt x="1052" y="1009"/>
                    <a:pt x="1052" y="1014"/>
                    <a:pt x="1052" y="1019"/>
                  </a:cubicBezTo>
                  <a:close/>
                  <a:moveTo>
                    <a:pt x="1052" y="972"/>
                  </a:moveTo>
                  <a:cubicBezTo>
                    <a:pt x="1029" y="972"/>
                    <a:pt x="1006" y="972"/>
                    <a:pt x="983" y="972"/>
                  </a:cubicBezTo>
                  <a:cubicBezTo>
                    <a:pt x="983" y="967"/>
                    <a:pt x="983" y="962"/>
                    <a:pt x="983" y="957"/>
                  </a:cubicBezTo>
                  <a:cubicBezTo>
                    <a:pt x="1006" y="957"/>
                    <a:pt x="1029" y="957"/>
                    <a:pt x="1052" y="957"/>
                  </a:cubicBezTo>
                  <a:cubicBezTo>
                    <a:pt x="1052" y="962"/>
                    <a:pt x="1052" y="967"/>
                    <a:pt x="1052" y="972"/>
                  </a:cubicBezTo>
                  <a:close/>
                  <a:moveTo>
                    <a:pt x="1052" y="925"/>
                  </a:moveTo>
                  <a:cubicBezTo>
                    <a:pt x="1020" y="925"/>
                    <a:pt x="987" y="925"/>
                    <a:pt x="954" y="925"/>
                  </a:cubicBezTo>
                  <a:cubicBezTo>
                    <a:pt x="954" y="920"/>
                    <a:pt x="954" y="915"/>
                    <a:pt x="954" y="910"/>
                  </a:cubicBezTo>
                  <a:cubicBezTo>
                    <a:pt x="987" y="910"/>
                    <a:pt x="1020" y="910"/>
                    <a:pt x="1052" y="910"/>
                  </a:cubicBezTo>
                  <a:cubicBezTo>
                    <a:pt x="1052" y="915"/>
                    <a:pt x="1052" y="920"/>
                    <a:pt x="1052" y="925"/>
                  </a:cubicBezTo>
                  <a:close/>
                  <a:moveTo>
                    <a:pt x="1052" y="878"/>
                  </a:moveTo>
                  <a:cubicBezTo>
                    <a:pt x="1009" y="878"/>
                    <a:pt x="966" y="878"/>
                    <a:pt x="923" y="878"/>
                  </a:cubicBezTo>
                  <a:cubicBezTo>
                    <a:pt x="923" y="873"/>
                    <a:pt x="923" y="868"/>
                    <a:pt x="923" y="863"/>
                  </a:cubicBezTo>
                  <a:cubicBezTo>
                    <a:pt x="966" y="863"/>
                    <a:pt x="1009" y="863"/>
                    <a:pt x="1052" y="863"/>
                  </a:cubicBezTo>
                  <a:cubicBezTo>
                    <a:pt x="1052" y="868"/>
                    <a:pt x="1052" y="873"/>
                    <a:pt x="1052" y="878"/>
                  </a:cubicBezTo>
                  <a:close/>
                  <a:moveTo>
                    <a:pt x="1052" y="832"/>
                  </a:moveTo>
                  <a:cubicBezTo>
                    <a:pt x="1002" y="832"/>
                    <a:pt x="951" y="832"/>
                    <a:pt x="900" y="832"/>
                  </a:cubicBezTo>
                  <a:cubicBezTo>
                    <a:pt x="900" y="827"/>
                    <a:pt x="900" y="822"/>
                    <a:pt x="900" y="816"/>
                  </a:cubicBezTo>
                  <a:cubicBezTo>
                    <a:pt x="951" y="816"/>
                    <a:pt x="1002" y="816"/>
                    <a:pt x="1052" y="816"/>
                  </a:cubicBezTo>
                  <a:cubicBezTo>
                    <a:pt x="1052" y="822"/>
                    <a:pt x="1052" y="827"/>
                    <a:pt x="1052" y="832"/>
                  </a:cubicBezTo>
                  <a:close/>
                  <a:moveTo>
                    <a:pt x="1052" y="785"/>
                  </a:moveTo>
                  <a:cubicBezTo>
                    <a:pt x="1002" y="785"/>
                    <a:pt x="951" y="785"/>
                    <a:pt x="900" y="785"/>
                  </a:cubicBezTo>
                  <a:cubicBezTo>
                    <a:pt x="900" y="780"/>
                    <a:pt x="900" y="775"/>
                    <a:pt x="900" y="770"/>
                  </a:cubicBezTo>
                  <a:cubicBezTo>
                    <a:pt x="951" y="770"/>
                    <a:pt x="1002" y="770"/>
                    <a:pt x="1052" y="770"/>
                  </a:cubicBezTo>
                  <a:cubicBezTo>
                    <a:pt x="1052" y="775"/>
                    <a:pt x="1052" y="780"/>
                    <a:pt x="1052" y="785"/>
                  </a:cubicBezTo>
                  <a:close/>
                  <a:moveTo>
                    <a:pt x="1052" y="738"/>
                  </a:moveTo>
                  <a:cubicBezTo>
                    <a:pt x="1002" y="738"/>
                    <a:pt x="951" y="738"/>
                    <a:pt x="900" y="738"/>
                  </a:cubicBezTo>
                  <a:cubicBezTo>
                    <a:pt x="900" y="733"/>
                    <a:pt x="900" y="728"/>
                    <a:pt x="900" y="723"/>
                  </a:cubicBezTo>
                  <a:cubicBezTo>
                    <a:pt x="951" y="723"/>
                    <a:pt x="1002" y="723"/>
                    <a:pt x="1052" y="723"/>
                  </a:cubicBezTo>
                  <a:cubicBezTo>
                    <a:pt x="1052" y="728"/>
                    <a:pt x="1052" y="733"/>
                    <a:pt x="1052" y="738"/>
                  </a:cubicBezTo>
                  <a:close/>
                  <a:moveTo>
                    <a:pt x="1052" y="691"/>
                  </a:moveTo>
                  <a:cubicBezTo>
                    <a:pt x="1002" y="691"/>
                    <a:pt x="951" y="691"/>
                    <a:pt x="900" y="691"/>
                  </a:cubicBezTo>
                  <a:cubicBezTo>
                    <a:pt x="900" y="686"/>
                    <a:pt x="900" y="681"/>
                    <a:pt x="900" y="676"/>
                  </a:cubicBezTo>
                  <a:cubicBezTo>
                    <a:pt x="951" y="676"/>
                    <a:pt x="1002" y="676"/>
                    <a:pt x="1052" y="676"/>
                  </a:cubicBezTo>
                  <a:cubicBezTo>
                    <a:pt x="1052" y="681"/>
                    <a:pt x="1052" y="686"/>
                    <a:pt x="1052" y="691"/>
                  </a:cubicBezTo>
                  <a:close/>
                  <a:moveTo>
                    <a:pt x="1052" y="644"/>
                  </a:moveTo>
                  <a:cubicBezTo>
                    <a:pt x="1002" y="644"/>
                    <a:pt x="951" y="644"/>
                    <a:pt x="900" y="644"/>
                  </a:cubicBezTo>
                  <a:cubicBezTo>
                    <a:pt x="900" y="639"/>
                    <a:pt x="900" y="634"/>
                    <a:pt x="900" y="629"/>
                  </a:cubicBezTo>
                  <a:cubicBezTo>
                    <a:pt x="951" y="629"/>
                    <a:pt x="1002" y="629"/>
                    <a:pt x="1052" y="629"/>
                  </a:cubicBezTo>
                  <a:cubicBezTo>
                    <a:pt x="1052" y="634"/>
                    <a:pt x="1052" y="639"/>
                    <a:pt x="1052" y="644"/>
                  </a:cubicBezTo>
                  <a:close/>
                  <a:moveTo>
                    <a:pt x="1151" y="1135"/>
                  </a:moveTo>
                  <a:cubicBezTo>
                    <a:pt x="1105" y="1135"/>
                    <a:pt x="1105" y="1135"/>
                    <a:pt x="1105" y="1135"/>
                  </a:cubicBezTo>
                  <a:cubicBezTo>
                    <a:pt x="1105" y="1071"/>
                    <a:pt x="1105" y="1071"/>
                    <a:pt x="1105" y="1071"/>
                  </a:cubicBezTo>
                  <a:cubicBezTo>
                    <a:pt x="1151" y="1071"/>
                    <a:pt x="1151" y="1071"/>
                    <a:pt x="1151" y="1071"/>
                  </a:cubicBezTo>
                  <a:lnTo>
                    <a:pt x="1151" y="1135"/>
                  </a:lnTo>
                  <a:close/>
                  <a:moveTo>
                    <a:pt x="1230" y="811"/>
                  </a:moveTo>
                  <a:cubicBezTo>
                    <a:pt x="1206" y="811"/>
                    <a:pt x="1182" y="811"/>
                    <a:pt x="1158" y="811"/>
                  </a:cubicBezTo>
                  <a:cubicBezTo>
                    <a:pt x="1158" y="805"/>
                    <a:pt x="1158" y="800"/>
                    <a:pt x="1158" y="794"/>
                  </a:cubicBezTo>
                  <a:cubicBezTo>
                    <a:pt x="1182" y="794"/>
                    <a:pt x="1206" y="794"/>
                    <a:pt x="1230" y="794"/>
                  </a:cubicBezTo>
                  <a:cubicBezTo>
                    <a:pt x="1230" y="800"/>
                    <a:pt x="1230" y="805"/>
                    <a:pt x="1230" y="811"/>
                  </a:cubicBezTo>
                  <a:close/>
                  <a:moveTo>
                    <a:pt x="1230" y="775"/>
                  </a:moveTo>
                  <a:cubicBezTo>
                    <a:pt x="1158" y="775"/>
                    <a:pt x="1158" y="775"/>
                    <a:pt x="1158" y="775"/>
                  </a:cubicBezTo>
                  <a:cubicBezTo>
                    <a:pt x="1158" y="758"/>
                    <a:pt x="1158" y="758"/>
                    <a:pt x="1158" y="758"/>
                  </a:cubicBezTo>
                  <a:cubicBezTo>
                    <a:pt x="1230" y="758"/>
                    <a:pt x="1230" y="758"/>
                    <a:pt x="1230" y="758"/>
                  </a:cubicBezTo>
                  <a:lnTo>
                    <a:pt x="1230" y="775"/>
                  </a:lnTo>
                  <a:close/>
                  <a:moveTo>
                    <a:pt x="1355" y="155"/>
                  </a:moveTo>
                  <a:cubicBezTo>
                    <a:pt x="1360" y="155"/>
                    <a:pt x="1366" y="155"/>
                    <a:pt x="1372" y="155"/>
                  </a:cubicBezTo>
                  <a:cubicBezTo>
                    <a:pt x="1372" y="345"/>
                    <a:pt x="1372" y="536"/>
                    <a:pt x="1372" y="726"/>
                  </a:cubicBezTo>
                  <a:cubicBezTo>
                    <a:pt x="1366" y="726"/>
                    <a:pt x="1360" y="726"/>
                    <a:pt x="1355" y="726"/>
                  </a:cubicBezTo>
                  <a:cubicBezTo>
                    <a:pt x="1355" y="536"/>
                    <a:pt x="1355" y="345"/>
                    <a:pt x="1355" y="155"/>
                  </a:cubicBezTo>
                  <a:close/>
                  <a:moveTo>
                    <a:pt x="1316" y="155"/>
                  </a:moveTo>
                  <a:cubicBezTo>
                    <a:pt x="1322" y="155"/>
                    <a:pt x="1328" y="155"/>
                    <a:pt x="1334" y="155"/>
                  </a:cubicBezTo>
                  <a:cubicBezTo>
                    <a:pt x="1334" y="307"/>
                    <a:pt x="1334" y="458"/>
                    <a:pt x="1334" y="610"/>
                  </a:cubicBezTo>
                  <a:cubicBezTo>
                    <a:pt x="1328" y="610"/>
                    <a:pt x="1322" y="610"/>
                    <a:pt x="1316" y="610"/>
                  </a:cubicBezTo>
                  <a:cubicBezTo>
                    <a:pt x="1316" y="458"/>
                    <a:pt x="1316" y="307"/>
                    <a:pt x="1316" y="155"/>
                  </a:cubicBezTo>
                  <a:close/>
                  <a:moveTo>
                    <a:pt x="1278" y="155"/>
                  </a:moveTo>
                  <a:cubicBezTo>
                    <a:pt x="1296" y="155"/>
                    <a:pt x="1296" y="155"/>
                    <a:pt x="1296" y="155"/>
                  </a:cubicBezTo>
                  <a:cubicBezTo>
                    <a:pt x="1296" y="510"/>
                    <a:pt x="1296" y="510"/>
                    <a:pt x="1296" y="510"/>
                  </a:cubicBezTo>
                  <a:cubicBezTo>
                    <a:pt x="1278" y="510"/>
                    <a:pt x="1278" y="510"/>
                    <a:pt x="1278" y="510"/>
                  </a:cubicBezTo>
                  <a:lnTo>
                    <a:pt x="1278" y="155"/>
                  </a:lnTo>
                  <a:close/>
                  <a:moveTo>
                    <a:pt x="1294" y="1136"/>
                  </a:moveTo>
                  <a:cubicBezTo>
                    <a:pt x="1267" y="1136"/>
                    <a:pt x="1267" y="1136"/>
                    <a:pt x="1267" y="1136"/>
                  </a:cubicBezTo>
                  <a:cubicBezTo>
                    <a:pt x="1267" y="1045"/>
                    <a:pt x="1267" y="1045"/>
                    <a:pt x="1267" y="1045"/>
                  </a:cubicBezTo>
                  <a:cubicBezTo>
                    <a:pt x="1294" y="1045"/>
                    <a:pt x="1294" y="1045"/>
                    <a:pt x="1294" y="1045"/>
                  </a:cubicBezTo>
                  <a:lnTo>
                    <a:pt x="1294" y="1136"/>
                  </a:lnTo>
                  <a:close/>
                  <a:moveTo>
                    <a:pt x="1337" y="1136"/>
                  </a:moveTo>
                  <a:cubicBezTo>
                    <a:pt x="1328" y="1136"/>
                    <a:pt x="1318" y="1136"/>
                    <a:pt x="1309" y="1136"/>
                  </a:cubicBezTo>
                  <a:cubicBezTo>
                    <a:pt x="1309" y="1105"/>
                    <a:pt x="1309" y="1075"/>
                    <a:pt x="1309" y="1045"/>
                  </a:cubicBezTo>
                  <a:cubicBezTo>
                    <a:pt x="1318" y="1045"/>
                    <a:pt x="1328" y="1045"/>
                    <a:pt x="1337" y="1045"/>
                  </a:cubicBezTo>
                  <a:cubicBezTo>
                    <a:pt x="1337" y="1075"/>
                    <a:pt x="1337" y="1105"/>
                    <a:pt x="1337" y="1136"/>
                  </a:cubicBezTo>
                  <a:close/>
                  <a:moveTo>
                    <a:pt x="1267" y="1021"/>
                  </a:moveTo>
                  <a:cubicBezTo>
                    <a:pt x="1267" y="990"/>
                    <a:pt x="1292" y="965"/>
                    <a:pt x="1323" y="965"/>
                  </a:cubicBezTo>
                  <a:cubicBezTo>
                    <a:pt x="1354" y="965"/>
                    <a:pt x="1379" y="990"/>
                    <a:pt x="1379" y="1021"/>
                  </a:cubicBezTo>
                  <a:lnTo>
                    <a:pt x="1267" y="1021"/>
                  </a:lnTo>
                  <a:close/>
                  <a:moveTo>
                    <a:pt x="1410" y="866"/>
                  </a:moveTo>
                  <a:cubicBezTo>
                    <a:pt x="1405" y="866"/>
                    <a:pt x="1399" y="866"/>
                    <a:pt x="1393" y="866"/>
                  </a:cubicBezTo>
                  <a:cubicBezTo>
                    <a:pt x="1393" y="629"/>
                    <a:pt x="1393" y="392"/>
                    <a:pt x="1393" y="155"/>
                  </a:cubicBezTo>
                  <a:cubicBezTo>
                    <a:pt x="1399" y="155"/>
                    <a:pt x="1405" y="155"/>
                    <a:pt x="1410" y="155"/>
                  </a:cubicBezTo>
                  <a:cubicBezTo>
                    <a:pt x="1410" y="392"/>
                    <a:pt x="1410" y="629"/>
                    <a:pt x="1410" y="866"/>
                  </a:cubicBezTo>
                  <a:close/>
                  <a:moveTo>
                    <a:pt x="1431" y="155"/>
                  </a:moveTo>
                  <a:cubicBezTo>
                    <a:pt x="1449" y="155"/>
                    <a:pt x="1449" y="155"/>
                    <a:pt x="1449" y="155"/>
                  </a:cubicBezTo>
                  <a:cubicBezTo>
                    <a:pt x="1449" y="866"/>
                    <a:pt x="1449" y="866"/>
                    <a:pt x="1449" y="866"/>
                  </a:cubicBezTo>
                  <a:cubicBezTo>
                    <a:pt x="1431" y="866"/>
                    <a:pt x="1431" y="866"/>
                    <a:pt x="1431" y="866"/>
                  </a:cubicBezTo>
                  <a:lnTo>
                    <a:pt x="1431" y="155"/>
                  </a:lnTo>
                  <a:close/>
                  <a:moveTo>
                    <a:pt x="1478" y="1218"/>
                  </a:moveTo>
                  <a:cubicBezTo>
                    <a:pt x="1433" y="1218"/>
                    <a:pt x="1433" y="1218"/>
                    <a:pt x="1433" y="1218"/>
                  </a:cubicBezTo>
                  <a:cubicBezTo>
                    <a:pt x="1433" y="1153"/>
                    <a:pt x="1433" y="1153"/>
                    <a:pt x="1433" y="1153"/>
                  </a:cubicBezTo>
                  <a:cubicBezTo>
                    <a:pt x="1478" y="1153"/>
                    <a:pt x="1478" y="1153"/>
                    <a:pt x="1478" y="1153"/>
                  </a:cubicBezTo>
                  <a:lnTo>
                    <a:pt x="1478" y="1218"/>
                  </a:lnTo>
                  <a:close/>
                  <a:moveTo>
                    <a:pt x="1478" y="1135"/>
                  </a:moveTo>
                  <a:cubicBezTo>
                    <a:pt x="1433" y="1135"/>
                    <a:pt x="1433" y="1135"/>
                    <a:pt x="1433" y="1135"/>
                  </a:cubicBezTo>
                  <a:cubicBezTo>
                    <a:pt x="1433" y="1071"/>
                    <a:pt x="1433" y="1071"/>
                    <a:pt x="1433" y="1071"/>
                  </a:cubicBezTo>
                  <a:cubicBezTo>
                    <a:pt x="1478" y="1071"/>
                    <a:pt x="1478" y="1071"/>
                    <a:pt x="1478" y="1071"/>
                  </a:cubicBezTo>
                  <a:lnTo>
                    <a:pt x="1478" y="1135"/>
                  </a:lnTo>
                  <a:close/>
                  <a:moveTo>
                    <a:pt x="1546" y="737"/>
                  </a:moveTo>
                  <a:cubicBezTo>
                    <a:pt x="1546" y="730"/>
                    <a:pt x="1546" y="723"/>
                    <a:pt x="1546" y="715"/>
                  </a:cubicBezTo>
                  <a:cubicBezTo>
                    <a:pt x="1595" y="715"/>
                    <a:pt x="1645" y="715"/>
                    <a:pt x="1694" y="715"/>
                  </a:cubicBezTo>
                  <a:cubicBezTo>
                    <a:pt x="1694" y="723"/>
                    <a:pt x="1694" y="730"/>
                    <a:pt x="1694" y="737"/>
                  </a:cubicBezTo>
                  <a:cubicBezTo>
                    <a:pt x="1645" y="737"/>
                    <a:pt x="1595" y="737"/>
                    <a:pt x="1546" y="737"/>
                  </a:cubicBezTo>
                  <a:close/>
                  <a:moveTo>
                    <a:pt x="1694" y="773"/>
                  </a:moveTo>
                  <a:cubicBezTo>
                    <a:pt x="1694" y="780"/>
                    <a:pt x="1694" y="788"/>
                    <a:pt x="1694" y="795"/>
                  </a:cubicBezTo>
                  <a:cubicBezTo>
                    <a:pt x="1645" y="795"/>
                    <a:pt x="1595" y="795"/>
                    <a:pt x="1546" y="795"/>
                  </a:cubicBezTo>
                  <a:cubicBezTo>
                    <a:pt x="1546" y="788"/>
                    <a:pt x="1546" y="780"/>
                    <a:pt x="1546" y="773"/>
                  </a:cubicBezTo>
                  <a:cubicBezTo>
                    <a:pt x="1595" y="773"/>
                    <a:pt x="1645" y="773"/>
                    <a:pt x="1694" y="773"/>
                  </a:cubicBezTo>
                  <a:close/>
                  <a:moveTo>
                    <a:pt x="1546" y="658"/>
                  </a:moveTo>
                  <a:cubicBezTo>
                    <a:pt x="1694" y="658"/>
                    <a:pt x="1694" y="658"/>
                    <a:pt x="1694" y="658"/>
                  </a:cubicBezTo>
                  <a:cubicBezTo>
                    <a:pt x="1694" y="680"/>
                    <a:pt x="1694" y="680"/>
                    <a:pt x="1694" y="680"/>
                  </a:cubicBezTo>
                  <a:cubicBezTo>
                    <a:pt x="1546" y="680"/>
                    <a:pt x="1546" y="680"/>
                    <a:pt x="1546" y="680"/>
                  </a:cubicBezTo>
                  <a:lnTo>
                    <a:pt x="1546" y="658"/>
                  </a:lnTo>
                  <a:close/>
                  <a:moveTo>
                    <a:pt x="1554" y="1255"/>
                  </a:moveTo>
                  <a:cubicBezTo>
                    <a:pt x="1541" y="1255"/>
                    <a:pt x="1541" y="1255"/>
                    <a:pt x="1541" y="1255"/>
                  </a:cubicBezTo>
                  <a:cubicBezTo>
                    <a:pt x="1541" y="1135"/>
                    <a:pt x="1541" y="1135"/>
                    <a:pt x="1541" y="1135"/>
                  </a:cubicBezTo>
                  <a:cubicBezTo>
                    <a:pt x="1496" y="1135"/>
                    <a:pt x="1496" y="1135"/>
                    <a:pt x="1496" y="1135"/>
                  </a:cubicBezTo>
                  <a:cubicBezTo>
                    <a:pt x="1496" y="1071"/>
                    <a:pt x="1496" y="1071"/>
                    <a:pt x="1496" y="1071"/>
                  </a:cubicBezTo>
                  <a:cubicBezTo>
                    <a:pt x="1541" y="1071"/>
                    <a:pt x="1541" y="1071"/>
                    <a:pt x="1541" y="1071"/>
                  </a:cubicBezTo>
                  <a:cubicBezTo>
                    <a:pt x="1541" y="1113"/>
                    <a:pt x="1541" y="1113"/>
                    <a:pt x="1541" y="1113"/>
                  </a:cubicBezTo>
                  <a:cubicBezTo>
                    <a:pt x="1554" y="1113"/>
                    <a:pt x="1554" y="1113"/>
                    <a:pt x="1554" y="1113"/>
                  </a:cubicBezTo>
                  <a:lnTo>
                    <a:pt x="1554" y="1255"/>
                  </a:lnTo>
                  <a:close/>
                  <a:moveTo>
                    <a:pt x="1597" y="831"/>
                  </a:moveTo>
                  <a:cubicBezTo>
                    <a:pt x="1629" y="831"/>
                    <a:pt x="1661" y="831"/>
                    <a:pt x="1694" y="831"/>
                  </a:cubicBezTo>
                  <a:cubicBezTo>
                    <a:pt x="1694" y="839"/>
                    <a:pt x="1694" y="846"/>
                    <a:pt x="1694" y="854"/>
                  </a:cubicBezTo>
                  <a:cubicBezTo>
                    <a:pt x="1661" y="854"/>
                    <a:pt x="1629" y="854"/>
                    <a:pt x="1597" y="854"/>
                  </a:cubicBezTo>
                  <a:cubicBezTo>
                    <a:pt x="1597" y="846"/>
                    <a:pt x="1597" y="839"/>
                    <a:pt x="1597" y="831"/>
                  </a:cubicBezTo>
                  <a:close/>
                  <a:moveTo>
                    <a:pt x="1645" y="890"/>
                  </a:moveTo>
                  <a:cubicBezTo>
                    <a:pt x="1661" y="890"/>
                    <a:pt x="1678" y="890"/>
                    <a:pt x="1694" y="890"/>
                  </a:cubicBezTo>
                  <a:cubicBezTo>
                    <a:pt x="1694" y="898"/>
                    <a:pt x="1694" y="905"/>
                    <a:pt x="1694" y="912"/>
                  </a:cubicBezTo>
                  <a:cubicBezTo>
                    <a:pt x="1678" y="912"/>
                    <a:pt x="1661" y="912"/>
                    <a:pt x="1645" y="912"/>
                  </a:cubicBezTo>
                  <a:cubicBezTo>
                    <a:pt x="1645" y="905"/>
                    <a:pt x="1645" y="898"/>
                    <a:pt x="1645" y="890"/>
                  </a:cubicBezTo>
                  <a:close/>
                  <a:moveTo>
                    <a:pt x="1721" y="1250"/>
                  </a:moveTo>
                  <a:cubicBezTo>
                    <a:pt x="1686" y="1250"/>
                    <a:pt x="1686" y="1250"/>
                    <a:pt x="1686" y="1250"/>
                  </a:cubicBezTo>
                  <a:cubicBezTo>
                    <a:pt x="1686" y="1226"/>
                    <a:pt x="1686" y="1226"/>
                    <a:pt x="1686" y="1226"/>
                  </a:cubicBezTo>
                  <a:cubicBezTo>
                    <a:pt x="1721" y="1226"/>
                    <a:pt x="1721" y="1226"/>
                    <a:pt x="1721" y="1226"/>
                  </a:cubicBezTo>
                  <a:lnTo>
                    <a:pt x="1721" y="1250"/>
                  </a:lnTo>
                  <a:close/>
                  <a:moveTo>
                    <a:pt x="1782" y="1250"/>
                  </a:moveTo>
                  <a:cubicBezTo>
                    <a:pt x="1771" y="1250"/>
                    <a:pt x="1759" y="1250"/>
                    <a:pt x="1748" y="1250"/>
                  </a:cubicBezTo>
                  <a:cubicBezTo>
                    <a:pt x="1748" y="1242"/>
                    <a:pt x="1748" y="1234"/>
                    <a:pt x="1748" y="1226"/>
                  </a:cubicBezTo>
                  <a:cubicBezTo>
                    <a:pt x="1759" y="1226"/>
                    <a:pt x="1771" y="1226"/>
                    <a:pt x="1782" y="1226"/>
                  </a:cubicBezTo>
                  <a:cubicBezTo>
                    <a:pt x="1782" y="1234"/>
                    <a:pt x="1782" y="1242"/>
                    <a:pt x="1782" y="1250"/>
                  </a:cubicBezTo>
                  <a:close/>
                  <a:moveTo>
                    <a:pt x="1785" y="982"/>
                  </a:moveTo>
                  <a:cubicBezTo>
                    <a:pt x="1758" y="982"/>
                    <a:pt x="1758" y="982"/>
                    <a:pt x="1758" y="982"/>
                  </a:cubicBezTo>
                  <a:cubicBezTo>
                    <a:pt x="1758" y="901"/>
                    <a:pt x="1758" y="901"/>
                    <a:pt x="1758" y="901"/>
                  </a:cubicBezTo>
                  <a:cubicBezTo>
                    <a:pt x="1785" y="901"/>
                    <a:pt x="1785" y="901"/>
                    <a:pt x="1785" y="901"/>
                  </a:cubicBezTo>
                  <a:lnTo>
                    <a:pt x="1785" y="982"/>
                  </a:lnTo>
                  <a:close/>
                  <a:moveTo>
                    <a:pt x="1800" y="708"/>
                  </a:moveTo>
                  <a:cubicBezTo>
                    <a:pt x="1789" y="708"/>
                    <a:pt x="1777" y="708"/>
                    <a:pt x="1765" y="708"/>
                  </a:cubicBezTo>
                  <a:cubicBezTo>
                    <a:pt x="1765" y="700"/>
                    <a:pt x="1765" y="693"/>
                    <a:pt x="1765" y="685"/>
                  </a:cubicBezTo>
                  <a:cubicBezTo>
                    <a:pt x="1777" y="685"/>
                    <a:pt x="1789" y="685"/>
                    <a:pt x="1800" y="685"/>
                  </a:cubicBezTo>
                  <a:cubicBezTo>
                    <a:pt x="1800" y="693"/>
                    <a:pt x="1800" y="700"/>
                    <a:pt x="1800" y="708"/>
                  </a:cubicBezTo>
                  <a:close/>
                  <a:moveTo>
                    <a:pt x="1843" y="1094"/>
                  </a:moveTo>
                  <a:cubicBezTo>
                    <a:pt x="1834" y="1094"/>
                    <a:pt x="1825" y="1094"/>
                    <a:pt x="1815" y="1094"/>
                  </a:cubicBezTo>
                  <a:cubicBezTo>
                    <a:pt x="1815" y="1067"/>
                    <a:pt x="1815" y="1040"/>
                    <a:pt x="1815" y="1013"/>
                  </a:cubicBezTo>
                  <a:cubicBezTo>
                    <a:pt x="1825" y="1013"/>
                    <a:pt x="1834" y="1013"/>
                    <a:pt x="1843" y="1013"/>
                  </a:cubicBezTo>
                  <a:cubicBezTo>
                    <a:pt x="1843" y="1040"/>
                    <a:pt x="1843" y="1067"/>
                    <a:pt x="1843" y="1094"/>
                  </a:cubicBezTo>
                  <a:close/>
                  <a:moveTo>
                    <a:pt x="1851" y="753"/>
                  </a:moveTo>
                  <a:cubicBezTo>
                    <a:pt x="1839" y="753"/>
                    <a:pt x="1827" y="753"/>
                    <a:pt x="1816" y="753"/>
                  </a:cubicBezTo>
                  <a:cubicBezTo>
                    <a:pt x="1816" y="745"/>
                    <a:pt x="1816" y="737"/>
                    <a:pt x="1816" y="729"/>
                  </a:cubicBezTo>
                  <a:cubicBezTo>
                    <a:pt x="1827" y="729"/>
                    <a:pt x="1839" y="729"/>
                    <a:pt x="1851" y="729"/>
                  </a:cubicBezTo>
                  <a:cubicBezTo>
                    <a:pt x="1851" y="737"/>
                    <a:pt x="1851" y="745"/>
                    <a:pt x="1851" y="753"/>
                  </a:cubicBezTo>
                  <a:close/>
                  <a:moveTo>
                    <a:pt x="1851" y="708"/>
                  </a:moveTo>
                  <a:cubicBezTo>
                    <a:pt x="1816" y="708"/>
                    <a:pt x="1816" y="708"/>
                    <a:pt x="1816" y="708"/>
                  </a:cubicBezTo>
                  <a:cubicBezTo>
                    <a:pt x="1816" y="685"/>
                    <a:pt x="1816" y="685"/>
                    <a:pt x="1816" y="685"/>
                  </a:cubicBezTo>
                  <a:cubicBezTo>
                    <a:pt x="1851" y="685"/>
                    <a:pt x="1851" y="685"/>
                    <a:pt x="1851" y="685"/>
                  </a:cubicBezTo>
                  <a:lnTo>
                    <a:pt x="1851" y="708"/>
                  </a:lnTo>
                  <a:close/>
                  <a:moveTo>
                    <a:pt x="1901" y="1207"/>
                  </a:moveTo>
                  <a:cubicBezTo>
                    <a:pt x="1874" y="1207"/>
                    <a:pt x="1874" y="1207"/>
                    <a:pt x="1874" y="1207"/>
                  </a:cubicBezTo>
                  <a:cubicBezTo>
                    <a:pt x="1874" y="1126"/>
                    <a:pt x="1874" y="1126"/>
                    <a:pt x="1874" y="1126"/>
                  </a:cubicBezTo>
                  <a:cubicBezTo>
                    <a:pt x="1901" y="1126"/>
                    <a:pt x="1901" y="1126"/>
                    <a:pt x="1901" y="1126"/>
                  </a:cubicBezTo>
                  <a:lnTo>
                    <a:pt x="1901" y="1207"/>
                  </a:lnTo>
                  <a:close/>
                  <a:moveTo>
                    <a:pt x="1901" y="982"/>
                  </a:moveTo>
                  <a:cubicBezTo>
                    <a:pt x="1874" y="982"/>
                    <a:pt x="1874" y="982"/>
                    <a:pt x="1874" y="982"/>
                  </a:cubicBezTo>
                  <a:cubicBezTo>
                    <a:pt x="1874" y="901"/>
                    <a:pt x="1874" y="901"/>
                    <a:pt x="1874" y="901"/>
                  </a:cubicBezTo>
                  <a:cubicBezTo>
                    <a:pt x="1901" y="901"/>
                    <a:pt x="1901" y="901"/>
                    <a:pt x="1901" y="901"/>
                  </a:cubicBezTo>
                  <a:lnTo>
                    <a:pt x="1901" y="982"/>
                  </a:lnTo>
                  <a:close/>
                  <a:moveTo>
                    <a:pt x="1970" y="591"/>
                  </a:moveTo>
                  <a:cubicBezTo>
                    <a:pt x="1952" y="591"/>
                    <a:pt x="1952" y="591"/>
                    <a:pt x="1952" y="591"/>
                  </a:cubicBezTo>
                  <a:cubicBezTo>
                    <a:pt x="1952" y="368"/>
                    <a:pt x="1952" y="368"/>
                    <a:pt x="1952" y="368"/>
                  </a:cubicBezTo>
                  <a:cubicBezTo>
                    <a:pt x="1970" y="368"/>
                    <a:pt x="1970" y="368"/>
                    <a:pt x="1970" y="368"/>
                  </a:cubicBezTo>
                  <a:lnTo>
                    <a:pt x="1970" y="591"/>
                  </a:lnTo>
                  <a:close/>
                  <a:moveTo>
                    <a:pt x="2007" y="743"/>
                  </a:moveTo>
                  <a:cubicBezTo>
                    <a:pt x="2001" y="743"/>
                    <a:pt x="1995" y="743"/>
                    <a:pt x="1990" y="743"/>
                  </a:cubicBezTo>
                  <a:cubicBezTo>
                    <a:pt x="1990" y="618"/>
                    <a:pt x="1990" y="493"/>
                    <a:pt x="1990" y="368"/>
                  </a:cubicBezTo>
                  <a:cubicBezTo>
                    <a:pt x="1995" y="368"/>
                    <a:pt x="2001" y="368"/>
                    <a:pt x="2007" y="368"/>
                  </a:cubicBezTo>
                  <a:cubicBezTo>
                    <a:pt x="2007" y="493"/>
                    <a:pt x="2007" y="618"/>
                    <a:pt x="2007" y="743"/>
                  </a:cubicBezTo>
                  <a:close/>
                  <a:moveTo>
                    <a:pt x="2270" y="497"/>
                  </a:moveTo>
                  <a:cubicBezTo>
                    <a:pt x="2387" y="497"/>
                    <a:pt x="2387" y="497"/>
                    <a:pt x="2387" y="497"/>
                  </a:cubicBezTo>
                  <a:cubicBezTo>
                    <a:pt x="2387" y="511"/>
                    <a:pt x="2387" y="511"/>
                    <a:pt x="2387" y="511"/>
                  </a:cubicBezTo>
                  <a:cubicBezTo>
                    <a:pt x="2270" y="511"/>
                    <a:pt x="2270" y="511"/>
                    <a:pt x="2270" y="511"/>
                  </a:cubicBezTo>
                  <a:lnTo>
                    <a:pt x="2270" y="497"/>
                  </a:lnTo>
                  <a:close/>
                  <a:moveTo>
                    <a:pt x="2270" y="544"/>
                  </a:moveTo>
                  <a:cubicBezTo>
                    <a:pt x="2309" y="544"/>
                    <a:pt x="2348" y="544"/>
                    <a:pt x="2387" y="544"/>
                  </a:cubicBezTo>
                  <a:cubicBezTo>
                    <a:pt x="2387" y="549"/>
                    <a:pt x="2387" y="554"/>
                    <a:pt x="2387" y="559"/>
                  </a:cubicBezTo>
                  <a:cubicBezTo>
                    <a:pt x="2348" y="559"/>
                    <a:pt x="2309" y="559"/>
                    <a:pt x="2270" y="559"/>
                  </a:cubicBezTo>
                  <a:cubicBezTo>
                    <a:pt x="2270" y="554"/>
                    <a:pt x="2270" y="549"/>
                    <a:pt x="2270" y="544"/>
                  </a:cubicBezTo>
                  <a:close/>
                  <a:moveTo>
                    <a:pt x="2270" y="591"/>
                  </a:moveTo>
                  <a:cubicBezTo>
                    <a:pt x="2309" y="591"/>
                    <a:pt x="2348" y="591"/>
                    <a:pt x="2387" y="591"/>
                  </a:cubicBezTo>
                  <a:cubicBezTo>
                    <a:pt x="2387" y="596"/>
                    <a:pt x="2387" y="601"/>
                    <a:pt x="2387" y="606"/>
                  </a:cubicBezTo>
                  <a:cubicBezTo>
                    <a:pt x="2348" y="606"/>
                    <a:pt x="2309" y="606"/>
                    <a:pt x="2270" y="606"/>
                  </a:cubicBezTo>
                  <a:cubicBezTo>
                    <a:pt x="2270" y="601"/>
                    <a:pt x="2270" y="596"/>
                    <a:pt x="2270" y="591"/>
                  </a:cubicBezTo>
                  <a:close/>
                  <a:moveTo>
                    <a:pt x="2270" y="639"/>
                  </a:moveTo>
                  <a:cubicBezTo>
                    <a:pt x="2309" y="639"/>
                    <a:pt x="2348" y="639"/>
                    <a:pt x="2387" y="639"/>
                  </a:cubicBezTo>
                  <a:cubicBezTo>
                    <a:pt x="2387" y="643"/>
                    <a:pt x="2387" y="648"/>
                    <a:pt x="2387" y="653"/>
                  </a:cubicBezTo>
                  <a:cubicBezTo>
                    <a:pt x="2348" y="653"/>
                    <a:pt x="2309" y="653"/>
                    <a:pt x="2270" y="653"/>
                  </a:cubicBezTo>
                  <a:cubicBezTo>
                    <a:pt x="2270" y="648"/>
                    <a:pt x="2270" y="643"/>
                    <a:pt x="2270" y="639"/>
                  </a:cubicBezTo>
                  <a:close/>
                  <a:moveTo>
                    <a:pt x="2270" y="686"/>
                  </a:moveTo>
                  <a:cubicBezTo>
                    <a:pt x="2309" y="686"/>
                    <a:pt x="2348" y="686"/>
                    <a:pt x="2387" y="686"/>
                  </a:cubicBezTo>
                  <a:cubicBezTo>
                    <a:pt x="2387" y="691"/>
                    <a:pt x="2387" y="696"/>
                    <a:pt x="2387" y="700"/>
                  </a:cubicBezTo>
                  <a:cubicBezTo>
                    <a:pt x="2348" y="700"/>
                    <a:pt x="2309" y="700"/>
                    <a:pt x="2270" y="700"/>
                  </a:cubicBezTo>
                  <a:cubicBezTo>
                    <a:pt x="2270" y="696"/>
                    <a:pt x="2270" y="691"/>
                    <a:pt x="2270" y="686"/>
                  </a:cubicBezTo>
                  <a:close/>
                  <a:moveTo>
                    <a:pt x="2144" y="1170"/>
                  </a:moveTo>
                  <a:cubicBezTo>
                    <a:pt x="2191" y="1170"/>
                    <a:pt x="2191" y="1170"/>
                    <a:pt x="2191" y="1170"/>
                  </a:cubicBezTo>
                  <a:cubicBezTo>
                    <a:pt x="2191" y="1205"/>
                    <a:pt x="2191" y="1205"/>
                    <a:pt x="2191" y="1205"/>
                  </a:cubicBezTo>
                  <a:cubicBezTo>
                    <a:pt x="2144" y="1205"/>
                    <a:pt x="2144" y="1205"/>
                    <a:pt x="2144" y="1205"/>
                  </a:cubicBezTo>
                  <a:lnTo>
                    <a:pt x="2144" y="1170"/>
                  </a:lnTo>
                  <a:close/>
                  <a:moveTo>
                    <a:pt x="2044" y="895"/>
                  </a:moveTo>
                  <a:cubicBezTo>
                    <a:pt x="2039" y="895"/>
                    <a:pt x="2033" y="895"/>
                    <a:pt x="2027" y="895"/>
                  </a:cubicBezTo>
                  <a:cubicBezTo>
                    <a:pt x="2027" y="720"/>
                    <a:pt x="2027" y="544"/>
                    <a:pt x="2027" y="368"/>
                  </a:cubicBezTo>
                  <a:cubicBezTo>
                    <a:pt x="2033" y="368"/>
                    <a:pt x="2039" y="368"/>
                    <a:pt x="2044" y="368"/>
                  </a:cubicBezTo>
                  <a:cubicBezTo>
                    <a:pt x="2044" y="544"/>
                    <a:pt x="2044" y="720"/>
                    <a:pt x="2044" y="895"/>
                  </a:cubicBezTo>
                  <a:close/>
                  <a:moveTo>
                    <a:pt x="2064" y="368"/>
                  </a:moveTo>
                  <a:cubicBezTo>
                    <a:pt x="2070" y="368"/>
                    <a:pt x="2076" y="368"/>
                    <a:pt x="2082" y="368"/>
                  </a:cubicBezTo>
                  <a:cubicBezTo>
                    <a:pt x="2082" y="595"/>
                    <a:pt x="2082" y="821"/>
                    <a:pt x="2082" y="1048"/>
                  </a:cubicBezTo>
                  <a:cubicBezTo>
                    <a:pt x="2076" y="1048"/>
                    <a:pt x="2070" y="1048"/>
                    <a:pt x="2064" y="1048"/>
                  </a:cubicBezTo>
                  <a:cubicBezTo>
                    <a:pt x="2064" y="821"/>
                    <a:pt x="2064" y="595"/>
                    <a:pt x="2064" y="368"/>
                  </a:cubicBezTo>
                  <a:close/>
                  <a:moveTo>
                    <a:pt x="2199" y="1275"/>
                  </a:moveTo>
                  <a:cubicBezTo>
                    <a:pt x="2164" y="1275"/>
                    <a:pt x="2129" y="1275"/>
                    <a:pt x="2093" y="1275"/>
                  </a:cubicBezTo>
                  <a:cubicBezTo>
                    <a:pt x="2093" y="1272"/>
                    <a:pt x="2093" y="1269"/>
                    <a:pt x="2093" y="1265"/>
                  </a:cubicBezTo>
                  <a:cubicBezTo>
                    <a:pt x="2129" y="1265"/>
                    <a:pt x="2164" y="1265"/>
                    <a:pt x="2199" y="1265"/>
                  </a:cubicBezTo>
                  <a:cubicBezTo>
                    <a:pt x="2199" y="1269"/>
                    <a:pt x="2199" y="1272"/>
                    <a:pt x="2199" y="1275"/>
                  </a:cubicBezTo>
                  <a:close/>
                  <a:moveTo>
                    <a:pt x="2199" y="1240"/>
                  </a:moveTo>
                  <a:cubicBezTo>
                    <a:pt x="2081" y="1240"/>
                    <a:pt x="2081" y="1240"/>
                    <a:pt x="2081" y="1240"/>
                  </a:cubicBezTo>
                  <a:cubicBezTo>
                    <a:pt x="2081" y="1230"/>
                    <a:pt x="2081" y="1230"/>
                    <a:pt x="2081" y="1230"/>
                  </a:cubicBezTo>
                  <a:cubicBezTo>
                    <a:pt x="2199" y="1230"/>
                    <a:pt x="2199" y="1230"/>
                    <a:pt x="2199" y="1230"/>
                  </a:cubicBezTo>
                  <a:lnTo>
                    <a:pt x="2199" y="1240"/>
                  </a:lnTo>
                  <a:close/>
                  <a:moveTo>
                    <a:pt x="2235" y="811"/>
                  </a:moveTo>
                  <a:cubicBezTo>
                    <a:pt x="2249" y="811"/>
                    <a:pt x="2257" y="825"/>
                    <a:pt x="2257" y="842"/>
                  </a:cubicBezTo>
                  <a:cubicBezTo>
                    <a:pt x="2242" y="842"/>
                    <a:pt x="2228" y="842"/>
                    <a:pt x="2214" y="842"/>
                  </a:cubicBezTo>
                  <a:cubicBezTo>
                    <a:pt x="2214" y="825"/>
                    <a:pt x="2221" y="811"/>
                    <a:pt x="2235" y="811"/>
                  </a:cubicBezTo>
                  <a:close/>
                  <a:moveTo>
                    <a:pt x="2263" y="1088"/>
                  </a:moveTo>
                  <a:cubicBezTo>
                    <a:pt x="2216" y="1088"/>
                    <a:pt x="2216" y="1088"/>
                    <a:pt x="2216" y="1088"/>
                  </a:cubicBezTo>
                  <a:cubicBezTo>
                    <a:pt x="2216" y="1053"/>
                    <a:pt x="2216" y="1053"/>
                    <a:pt x="2216" y="1053"/>
                  </a:cubicBezTo>
                  <a:cubicBezTo>
                    <a:pt x="2263" y="1053"/>
                    <a:pt x="2263" y="1053"/>
                    <a:pt x="2263" y="1053"/>
                  </a:cubicBezTo>
                  <a:lnTo>
                    <a:pt x="2263" y="1088"/>
                  </a:lnTo>
                  <a:close/>
                  <a:moveTo>
                    <a:pt x="2263" y="927"/>
                  </a:moveTo>
                  <a:cubicBezTo>
                    <a:pt x="2216" y="927"/>
                    <a:pt x="2216" y="927"/>
                    <a:pt x="2216" y="927"/>
                  </a:cubicBezTo>
                  <a:cubicBezTo>
                    <a:pt x="2216" y="892"/>
                    <a:pt x="2216" y="892"/>
                    <a:pt x="2216" y="892"/>
                  </a:cubicBezTo>
                  <a:cubicBezTo>
                    <a:pt x="2263" y="892"/>
                    <a:pt x="2263" y="892"/>
                    <a:pt x="2263" y="892"/>
                  </a:cubicBezTo>
                  <a:lnTo>
                    <a:pt x="2263" y="927"/>
                  </a:lnTo>
                  <a:close/>
                  <a:moveTo>
                    <a:pt x="2270" y="733"/>
                  </a:moveTo>
                  <a:cubicBezTo>
                    <a:pt x="2309" y="733"/>
                    <a:pt x="2348" y="733"/>
                    <a:pt x="2387" y="733"/>
                  </a:cubicBezTo>
                  <a:cubicBezTo>
                    <a:pt x="2387" y="738"/>
                    <a:pt x="2387" y="743"/>
                    <a:pt x="2387" y="748"/>
                  </a:cubicBezTo>
                  <a:cubicBezTo>
                    <a:pt x="2348" y="748"/>
                    <a:pt x="2309" y="748"/>
                    <a:pt x="2270" y="748"/>
                  </a:cubicBezTo>
                  <a:cubicBezTo>
                    <a:pt x="2270" y="743"/>
                    <a:pt x="2270" y="738"/>
                    <a:pt x="2270" y="733"/>
                  </a:cubicBezTo>
                  <a:close/>
                  <a:moveTo>
                    <a:pt x="2355" y="874"/>
                  </a:moveTo>
                  <a:cubicBezTo>
                    <a:pt x="2355" y="910"/>
                    <a:pt x="2355" y="910"/>
                    <a:pt x="2355" y="910"/>
                  </a:cubicBezTo>
                  <a:cubicBezTo>
                    <a:pt x="2307" y="910"/>
                    <a:pt x="2307" y="910"/>
                    <a:pt x="2307" y="910"/>
                  </a:cubicBezTo>
                  <a:cubicBezTo>
                    <a:pt x="2307" y="874"/>
                    <a:pt x="2307" y="874"/>
                    <a:pt x="2307" y="874"/>
                  </a:cubicBezTo>
                  <a:lnTo>
                    <a:pt x="2355" y="874"/>
                  </a:lnTo>
                  <a:close/>
                  <a:moveTo>
                    <a:pt x="2355" y="969"/>
                  </a:moveTo>
                  <a:cubicBezTo>
                    <a:pt x="2339" y="969"/>
                    <a:pt x="2323" y="969"/>
                    <a:pt x="2307" y="969"/>
                  </a:cubicBezTo>
                  <a:cubicBezTo>
                    <a:pt x="2307" y="957"/>
                    <a:pt x="2307" y="946"/>
                    <a:pt x="2307" y="934"/>
                  </a:cubicBezTo>
                  <a:cubicBezTo>
                    <a:pt x="2323" y="934"/>
                    <a:pt x="2339" y="934"/>
                    <a:pt x="2355" y="934"/>
                  </a:cubicBezTo>
                  <a:cubicBezTo>
                    <a:pt x="2355" y="946"/>
                    <a:pt x="2355" y="957"/>
                    <a:pt x="2355" y="969"/>
                  </a:cubicBezTo>
                  <a:close/>
                  <a:moveTo>
                    <a:pt x="2430" y="1028"/>
                  </a:moveTo>
                  <a:cubicBezTo>
                    <a:pt x="2414" y="1028"/>
                    <a:pt x="2398" y="1028"/>
                    <a:pt x="2383" y="1028"/>
                  </a:cubicBezTo>
                  <a:cubicBezTo>
                    <a:pt x="2383" y="1017"/>
                    <a:pt x="2383" y="1005"/>
                    <a:pt x="2383" y="993"/>
                  </a:cubicBezTo>
                  <a:cubicBezTo>
                    <a:pt x="2398" y="993"/>
                    <a:pt x="2414" y="993"/>
                    <a:pt x="2430" y="993"/>
                  </a:cubicBezTo>
                  <a:cubicBezTo>
                    <a:pt x="2430" y="1005"/>
                    <a:pt x="2430" y="1017"/>
                    <a:pt x="2430" y="1028"/>
                  </a:cubicBezTo>
                  <a:close/>
                  <a:moveTo>
                    <a:pt x="2430" y="910"/>
                  </a:moveTo>
                  <a:cubicBezTo>
                    <a:pt x="2414" y="910"/>
                    <a:pt x="2398" y="910"/>
                    <a:pt x="2383" y="910"/>
                  </a:cubicBezTo>
                  <a:cubicBezTo>
                    <a:pt x="2383" y="898"/>
                    <a:pt x="2383" y="886"/>
                    <a:pt x="2383" y="874"/>
                  </a:cubicBezTo>
                  <a:cubicBezTo>
                    <a:pt x="2398" y="874"/>
                    <a:pt x="2414" y="874"/>
                    <a:pt x="2430" y="874"/>
                  </a:cubicBezTo>
                  <a:cubicBezTo>
                    <a:pt x="2430" y="886"/>
                    <a:pt x="2430" y="898"/>
                    <a:pt x="2430" y="910"/>
                  </a:cubicBezTo>
                  <a:close/>
                  <a:moveTo>
                    <a:pt x="2361" y="842"/>
                  </a:moveTo>
                  <a:cubicBezTo>
                    <a:pt x="2361" y="809"/>
                    <a:pt x="2377" y="783"/>
                    <a:pt x="2406" y="783"/>
                  </a:cubicBezTo>
                  <a:cubicBezTo>
                    <a:pt x="2434" y="783"/>
                    <a:pt x="2452" y="809"/>
                    <a:pt x="2452" y="842"/>
                  </a:cubicBezTo>
                  <a:lnTo>
                    <a:pt x="2361" y="842"/>
                  </a:lnTo>
                  <a:close/>
                  <a:moveTo>
                    <a:pt x="2505" y="1088"/>
                  </a:moveTo>
                  <a:cubicBezTo>
                    <a:pt x="2458" y="1088"/>
                    <a:pt x="2458" y="1088"/>
                    <a:pt x="2458" y="1088"/>
                  </a:cubicBezTo>
                  <a:cubicBezTo>
                    <a:pt x="2458" y="1053"/>
                    <a:pt x="2458" y="1053"/>
                    <a:pt x="2458" y="1053"/>
                  </a:cubicBezTo>
                  <a:cubicBezTo>
                    <a:pt x="2505" y="1053"/>
                    <a:pt x="2505" y="1053"/>
                    <a:pt x="2505" y="1053"/>
                  </a:cubicBezTo>
                  <a:lnTo>
                    <a:pt x="2505" y="1088"/>
                  </a:lnTo>
                  <a:close/>
                  <a:moveTo>
                    <a:pt x="2505" y="969"/>
                  </a:moveTo>
                  <a:cubicBezTo>
                    <a:pt x="2489" y="969"/>
                    <a:pt x="2474" y="969"/>
                    <a:pt x="2458" y="969"/>
                  </a:cubicBezTo>
                  <a:cubicBezTo>
                    <a:pt x="2458" y="957"/>
                    <a:pt x="2458" y="946"/>
                    <a:pt x="2458" y="934"/>
                  </a:cubicBezTo>
                  <a:cubicBezTo>
                    <a:pt x="2474" y="934"/>
                    <a:pt x="2489" y="934"/>
                    <a:pt x="2505" y="934"/>
                  </a:cubicBezTo>
                  <a:cubicBezTo>
                    <a:pt x="2505" y="946"/>
                    <a:pt x="2505" y="957"/>
                    <a:pt x="2505" y="969"/>
                  </a:cubicBezTo>
                  <a:close/>
                  <a:moveTo>
                    <a:pt x="2644" y="811"/>
                  </a:moveTo>
                  <a:cubicBezTo>
                    <a:pt x="2658" y="811"/>
                    <a:pt x="2666" y="825"/>
                    <a:pt x="2666" y="842"/>
                  </a:cubicBezTo>
                  <a:cubicBezTo>
                    <a:pt x="2622" y="842"/>
                    <a:pt x="2622" y="842"/>
                    <a:pt x="2622" y="842"/>
                  </a:cubicBezTo>
                  <a:cubicBezTo>
                    <a:pt x="2622" y="825"/>
                    <a:pt x="2631" y="811"/>
                    <a:pt x="2644" y="811"/>
                  </a:cubicBezTo>
                  <a:close/>
                  <a:moveTo>
                    <a:pt x="2597" y="1146"/>
                  </a:moveTo>
                  <a:cubicBezTo>
                    <a:pt x="2581" y="1146"/>
                    <a:pt x="2565" y="1146"/>
                    <a:pt x="2550" y="1146"/>
                  </a:cubicBezTo>
                  <a:cubicBezTo>
                    <a:pt x="2550" y="1135"/>
                    <a:pt x="2550" y="1123"/>
                    <a:pt x="2550" y="1111"/>
                  </a:cubicBezTo>
                  <a:cubicBezTo>
                    <a:pt x="2565" y="1111"/>
                    <a:pt x="2581" y="1111"/>
                    <a:pt x="2597" y="1111"/>
                  </a:cubicBezTo>
                  <a:cubicBezTo>
                    <a:pt x="2597" y="1123"/>
                    <a:pt x="2597" y="1135"/>
                    <a:pt x="2597" y="1146"/>
                  </a:cubicBezTo>
                  <a:close/>
                  <a:moveTo>
                    <a:pt x="2597" y="988"/>
                  </a:moveTo>
                  <a:cubicBezTo>
                    <a:pt x="2550" y="988"/>
                    <a:pt x="2550" y="988"/>
                    <a:pt x="2550" y="988"/>
                  </a:cubicBezTo>
                  <a:cubicBezTo>
                    <a:pt x="2550" y="953"/>
                    <a:pt x="2550" y="953"/>
                    <a:pt x="2550" y="953"/>
                  </a:cubicBezTo>
                  <a:cubicBezTo>
                    <a:pt x="2597" y="953"/>
                    <a:pt x="2597" y="953"/>
                    <a:pt x="2597" y="953"/>
                  </a:cubicBezTo>
                  <a:lnTo>
                    <a:pt x="2597" y="988"/>
                  </a:lnTo>
                  <a:close/>
                  <a:moveTo>
                    <a:pt x="2556" y="842"/>
                  </a:moveTo>
                  <a:cubicBezTo>
                    <a:pt x="2556" y="825"/>
                    <a:pt x="2564" y="811"/>
                    <a:pt x="2577" y="811"/>
                  </a:cubicBezTo>
                  <a:cubicBezTo>
                    <a:pt x="2591" y="811"/>
                    <a:pt x="2599" y="825"/>
                    <a:pt x="2599" y="842"/>
                  </a:cubicBezTo>
                  <a:cubicBezTo>
                    <a:pt x="2584" y="842"/>
                    <a:pt x="2570" y="842"/>
                    <a:pt x="2556" y="842"/>
                  </a:cubicBezTo>
                  <a:close/>
                  <a:moveTo>
                    <a:pt x="2669" y="1205"/>
                  </a:moveTo>
                  <a:cubicBezTo>
                    <a:pt x="2621" y="1205"/>
                    <a:pt x="2621" y="1205"/>
                    <a:pt x="2621" y="1205"/>
                  </a:cubicBezTo>
                  <a:cubicBezTo>
                    <a:pt x="2621" y="1170"/>
                    <a:pt x="2621" y="1170"/>
                    <a:pt x="2621" y="1170"/>
                  </a:cubicBezTo>
                  <a:cubicBezTo>
                    <a:pt x="2669" y="1170"/>
                    <a:pt x="2669" y="1170"/>
                    <a:pt x="2669" y="1170"/>
                  </a:cubicBezTo>
                  <a:lnTo>
                    <a:pt x="2669" y="1205"/>
                  </a:lnTo>
                  <a:close/>
                  <a:moveTo>
                    <a:pt x="2669" y="1088"/>
                  </a:moveTo>
                  <a:cubicBezTo>
                    <a:pt x="2621" y="1088"/>
                    <a:pt x="2621" y="1088"/>
                    <a:pt x="2621" y="1088"/>
                  </a:cubicBezTo>
                  <a:cubicBezTo>
                    <a:pt x="2621" y="1053"/>
                    <a:pt x="2621" y="1053"/>
                    <a:pt x="2621" y="1053"/>
                  </a:cubicBezTo>
                  <a:cubicBezTo>
                    <a:pt x="2669" y="1053"/>
                    <a:pt x="2669" y="1053"/>
                    <a:pt x="2669" y="1053"/>
                  </a:cubicBezTo>
                  <a:lnTo>
                    <a:pt x="2669" y="1088"/>
                  </a:lnTo>
                  <a:close/>
                  <a:moveTo>
                    <a:pt x="2669" y="927"/>
                  </a:moveTo>
                  <a:cubicBezTo>
                    <a:pt x="2621" y="927"/>
                    <a:pt x="2621" y="927"/>
                    <a:pt x="2621" y="927"/>
                  </a:cubicBezTo>
                  <a:cubicBezTo>
                    <a:pt x="2621" y="892"/>
                    <a:pt x="2621" y="892"/>
                    <a:pt x="2621" y="892"/>
                  </a:cubicBezTo>
                  <a:cubicBezTo>
                    <a:pt x="2669" y="892"/>
                    <a:pt x="2669" y="892"/>
                    <a:pt x="2669" y="892"/>
                  </a:cubicBezTo>
                  <a:lnTo>
                    <a:pt x="2669" y="927"/>
                  </a:lnTo>
                  <a:close/>
                  <a:moveTo>
                    <a:pt x="2785" y="1068"/>
                  </a:moveTo>
                  <a:cubicBezTo>
                    <a:pt x="2732" y="1068"/>
                    <a:pt x="2732" y="1068"/>
                    <a:pt x="2732" y="1068"/>
                  </a:cubicBezTo>
                  <a:cubicBezTo>
                    <a:pt x="2732" y="1034"/>
                    <a:pt x="2732" y="1034"/>
                    <a:pt x="2732" y="1034"/>
                  </a:cubicBezTo>
                  <a:cubicBezTo>
                    <a:pt x="2785" y="1034"/>
                    <a:pt x="2785" y="1034"/>
                    <a:pt x="2785" y="1034"/>
                  </a:cubicBezTo>
                  <a:lnTo>
                    <a:pt x="2785" y="1068"/>
                  </a:lnTo>
                  <a:close/>
                  <a:moveTo>
                    <a:pt x="2942" y="1130"/>
                  </a:moveTo>
                  <a:cubicBezTo>
                    <a:pt x="2916" y="1130"/>
                    <a:pt x="2890" y="1130"/>
                    <a:pt x="2865" y="1130"/>
                  </a:cubicBezTo>
                  <a:cubicBezTo>
                    <a:pt x="2865" y="1114"/>
                    <a:pt x="2865" y="1097"/>
                    <a:pt x="2865" y="1081"/>
                  </a:cubicBezTo>
                  <a:cubicBezTo>
                    <a:pt x="2890" y="1081"/>
                    <a:pt x="2916" y="1081"/>
                    <a:pt x="2942" y="1081"/>
                  </a:cubicBezTo>
                  <a:cubicBezTo>
                    <a:pt x="2942" y="1097"/>
                    <a:pt x="2942" y="1114"/>
                    <a:pt x="2942" y="1130"/>
                  </a:cubicBezTo>
                  <a:close/>
                  <a:moveTo>
                    <a:pt x="2942" y="1052"/>
                  </a:moveTo>
                  <a:cubicBezTo>
                    <a:pt x="2916" y="1052"/>
                    <a:pt x="2890" y="1052"/>
                    <a:pt x="2865" y="1052"/>
                  </a:cubicBezTo>
                  <a:cubicBezTo>
                    <a:pt x="2865" y="1035"/>
                    <a:pt x="2865" y="1019"/>
                    <a:pt x="2865" y="1003"/>
                  </a:cubicBezTo>
                  <a:cubicBezTo>
                    <a:pt x="2890" y="1003"/>
                    <a:pt x="2916" y="1003"/>
                    <a:pt x="2942" y="1003"/>
                  </a:cubicBezTo>
                  <a:cubicBezTo>
                    <a:pt x="2942" y="1019"/>
                    <a:pt x="2942" y="1035"/>
                    <a:pt x="2942" y="1052"/>
                  </a:cubicBezTo>
                  <a:close/>
                  <a:moveTo>
                    <a:pt x="3120" y="1130"/>
                  </a:moveTo>
                  <a:cubicBezTo>
                    <a:pt x="3095" y="1130"/>
                    <a:pt x="3069" y="1130"/>
                    <a:pt x="3043" y="1130"/>
                  </a:cubicBezTo>
                  <a:cubicBezTo>
                    <a:pt x="3043" y="1114"/>
                    <a:pt x="3043" y="1097"/>
                    <a:pt x="3043" y="1081"/>
                  </a:cubicBezTo>
                  <a:cubicBezTo>
                    <a:pt x="3069" y="1081"/>
                    <a:pt x="3095" y="1081"/>
                    <a:pt x="3120" y="1081"/>
                  </a:cubicBezTo>
                  <a:cubicBezTo>
                    <a:pt x="3120" y="1097"/>
                    <a:pt x="3120" y="1114"/>
                    <a:pt x="3120" y="1130"/>
                  </a:cubicBezTo>
                  <a:close/>
                  <a:moveTo>
                    <a:pt x="3240" y="1161"/>
                  </a:moveTo>
                  <a:cubicBezTo>
                    <a:pt x="3222" y="1161"/>
                    <a:pt x="3204" y="1161"/>
                    <a:pt x="3186" y="1161"/>
                  </a:cubicBezTo>
                  <a:cubicBezTo>
                    <a:pt x="3186" y="1149"/>
                    <a:pt x="3186" y="1138"/>
                    <a:pt x="3186" y="1127"/>
                  </a:cubicBezTo>
                  <a:cubicBezTo>
                    <a:pt x="3204" y="1127"/>
                    <a:pt x="3222" y="1127"/>
                    <a:pt x="3240" y="1127"/>
                  </a:cubicBezTo>
                  <a:cubicBezTo>
                    <a:pt x="3240" y="1138"/>
                    <a:pt x="3240" y="1149"/>
                    <a:pt x="3240" y="1161"/>
                  </a:cubicBezTo>
                  <a:close/>
                  <a:moveTo>
                    <a:pt x="3240" y="1058"/>
                  </a:moveTo>
                  <a:cubicBezTo>
                    <a:pt x="3186" y="1058"/>
                    <a:pt x="3186" y="1058"/>
                    <a:pt x="3186" y="1058"/>
                  </a:cubicBezTo>
                  <a:cubicBezTo>
                    <a:pt x="3186" y="1024"/>
                    <a:pt x="3186" y="1024"/>
                    <a:pt x="3186" y="1024"/>
                  </a:cubicBezTo>
                  <a:cubicBezTo>
                    <a:pt x="3240" y="1024"/>
                    <a:pt x="3240" y="1024"/>
                    <a:pt x="3240" y="1024"/>
                  </a:cubicBezTo>
                  <a:lnTo>
                    <a:pt x="3240" y="1058"/>
                  </a:lnTo>
                  <a:close/>
                  <a:moveTo>
                    <a:pt x="3481" y="875"/>
                  </a:moveTo>
                  <a:cubicBezTo>
                    <a:pt x="3492" y="875"/>
                    <a:pt x="3503" y="875"/>
                    <a:pt x="3514" y="875"/>
                  </a:cubicBezTo>
                  <a:cubicBezTo>
                    <a:pt x="3514" y="883"/>
                    <a:pt x="3514" y="891"/>
                    <a:pt x="3514" y="899"/>
                  </a:cubicBezTo>
                  <a:cubicBezTo>
                    <a:pt x="3503" y="899"/>
                    <a:pt x="3492" y="899"/>
                    <a:pt x="3481" y="899"/>
                  </a:cubicBezTo>
                  <a:cubicBezTo>
                    <a:pt x="3481" y="891"/>
                    <a:pt x="3481" y="883"/>
                    <a:pt x="3481" y="875"/>
                  </a:cubicBezTo>
                  <a:close/>
                  <a:moveTo>
                    <a:pt x="3400" y="821"/>
                  </a:moveTo>
                  <a:cubicBezTo>
                    <a:pt x="3408" y="821"/>
                    <a:pt x="3416" y="821"/>
                    <a:pt x="3424" y="821"/>
                  </a:cubicBezTo>
                  <a:cubicBezTo>
                    <a:pt x="3424" y="827"/>
                    <a:pt x="3424" y="833"/>
                    <a:pt x="3424" y="839"/>
                  </a:cubicBezTo>
                  <a:cubicBezTo>
                    <a:pt x="3416" y="839"/>
                    <a:pt x="3408" y="839"/>
                    <a:pt x="3400" y="839"/>
                  </a:cubicBezTo>
                  <a:cubicBezTo>
                    <a:pt x="3400" y="833"/>
                    <a:pt x="3400" y="827"/>
                    <a:pt x="3400" y="821"/>
                  </a:cubicBezTo>
                  <a:close/>
                  <a:moveTo>
                    <a:pt x="3448" y="1057"/>
                  </a:moveTo>
                  <a:cubicBezTo>
                    <a:pt x="3448" y="1071"/>
                    <a:pt x="3448" y="1084"/>
                    <a:pt x="3448" y="1098"/>
                  </a:cubicBezTo>
                  <a:cubicBezTo>
                    <a:pt x="3426" y="1098"/>
                    <a:pt x="3404" y="1098"/>
                    <a:pt x="3381" y="1098"/>
                  </a:cubicBezTo>
                  <a:cubicBezTo>
                    <a:pt x="3381" y="1084"/>
                    <a:pt x="3381" y="1071"/>
                    <a:pt x="3381" y="1057"/>
                  </a:cubicBezTo>
                  <a:cubicBezTo>
                    <a:pt x="3404" y="1057"/>
                    <a:pt x="3426" y="1057"/>
                    <a:pt x="3448" y="1057"/>
                  </a:cubicBezTo>
                  <a:close/>
                  <a:moveTo>
                    <a:pt x="3370" y="875"/>
                  </a:moveTo>
                  <a:cubicBezTo>
                    <a:pt x="3381" y="875"/>
                    <a:pt x="3392" y="875"/>
                    <a:pt x="3403" y="875"/>
                  </a:cubicBezTo>
                  <a:cubicBezTo>
                    <a:pt x="3403" y="883"/>
                    <a:pt x="3403" y="891"/>
                    <a:pt x="3403" y="899"/>
                  </a:cubicBezTo>
                  <a:cubicBezTo>
                    <a:pt x="3392" y="899"/>
                    <a:pt x="3381" y="899"/>
                    <a:pt x="3370" y="899"/>
                  </a:cubicBezTo>
                  <a:cubicBezTo>
                    <a:pt x="3370" y="891"/>
                    <a:pt x="3370" y="883"/>
                    <a:pt x="3370" y="875"/>
                  </a:cubicBezTo>
                  <a:close/>
                  <a:moveTo>
                    <a:pt x="3315" y="875"/>
                  </a:moveTo>
                  <a:cubicBezTo>
                    <a:pt x="3326" y="875"/>
                    <a:pt x="3337" y="875"/>
                    <a:pt x="3348" y="875"/>
                  </a:cubicBezTo>
                  <a:cubicBezTo>
                    <a:pt x="3348" y="883"/>
                    <a:pt x="3348" y="891"/>
                    <a:pt x="3348" y="899"/>
                  </a:cubicBezTo>
                  <a:cubicBezTo>
                    <a:pt x="3337" y="899"/>
                    <a:pt x="3326" y="899"/>
                    <a:pt x="3315" y="899"/>
                  </a:cubicBezTo>
                  <a:cubicBezTo>
                    <a:pt x="3315" y="891"/>
                    <a:pt x="3315" y="883"/>
                    <a:pt x="3315" y="875"/>
                  </a:cubicBezTo>
                  <a:close/>
                  <a:moveTo>
                    <a:pt x="3291" y="998"/>
                  </a:moveTo>
                  <a:cubicBezTo>
                    <a:pt x="3313" y="998"/>
                    <a:pt x="3335" y="998"/>
                    <a:pt x="3357" y="998"/>
                  </a:cubicBezTo>
                  <a:cubicBezTo>
                    <a:pt x="3357" y="1011"/>
                    <a:pt x="3357" y="1025"/>
                    <a:pt x="3357" y="1039"/>
                  </a:cubicBezTo>
                  <a:cubicBezTo>
                    <a:pt x="3335" y="1039"/>
                    <a:pt x="3313" y="1039"/>
                    <a:pt x="3291" y="1039"/>
                  </a:cubicBezTo>
                  <a:cubicBezTo>
                    <a:pt x="3291" y="1025"/>
                    <a:pt x="3291" y="1011"/>
                    <a:pt x="3291" y="998"/>
                  </a:cubicBezTo>
                  <a:close/>
                  <a:moveTo>
                    <a:pt x="3290" y="1251"/>
                  </a:moveTo>
                  <a:cubicBezTo>
                    <a:pt x="3277" y="1251"/>
                    <a:pt x="3277" y="1251"/>
                    <a:pt x="3277" y="1251"/>
                  </a:cubicBezTo>
                  <a:cubicBezTo>
                    <a:pt x="3277" y="1170"/>
                    <a:pt x="3277" y="1170"/>
                    <a:pt x="3277" y="1170"/>
                  </a:cubicBezTo>
                  <a:cubicBezTo>
                    <a:pt x="3290" y="1170"/>
                    <a:pt x="3290" y="1170"/>
                    <a:pt x="3290" y="1170"/>
                  </a:cubicBezTo>
                  <a:lnTo>
                    <a:pt x="3290" y="1251"/>
                  </a:lnTo>
                  <a:close/>
                  <a:moveTo>
                    <a:pt x="3291" y="1157"/>
                  </a:moveTo>
                  <a:cubicBezTo>
                    <a:pt x="3291" y="1157"/>
                    <a:pt x="3291" y="1157"/>
                    <a:pt x="3291" y="1157"/>
                  </a:cubicBezTo>
                  <a:cubicBezTo>
                    <a:pt x="3272" y="1157"/>
                    <a:pt x="3272" y="1157"/>
                    <a:pt x="3272" y="1157"/>
                  </a:cubicBezTo>
                  <a:cubicBezTo>
                    <a:pt x="3272" y="1149"/>
                    <a:pt x="3272" y="1149"/>
                    <a:pt x="3272" y="1149"/>
                  </a:cubicBezTo>
                  <a:cubicBezTo>
                    <a:pt x="3291" y="1149"/>
                    <a:pt x="3291" y="1149"/>
                    <a:pt x="3291" y="1149"/>
                  </a:cubicBezTo>
                  <a:cubicBezTo>
                    <a:pt x="3291" y="1146"/>
                    <a:pt x="3291" y="1144"/>
                    <a:pt x="3291" y="1142"/>
                  </a:cubicBezTo>
                  <a:cubicBezTo>
                    <a:pt x="3272" y="1142"/>
                    <a:pt x="3272" y="1142"/>
                    <a:pt x="3272" y="1142"/>
                  </a:cubicBezTo>
                  <a:cubicBezTo>
                    <a:pt x="3272" y="1133"/>
                    <a:pt x="3272" y="1133"/>
                    <a:pt x="3272" y="1133"/>
                  </a:cubicBezTo>
                  <a:cubicBezTo>
                    <a:pt x="3291" y="1133"/>
                    <a:pt x="3291" y="1133"/>
                    <a:pt x="3291" y="1133"/>
                  </a:cubicBezTo>
                  <a:cubicBezTo>
                    <a:pt x="3291" y="1128"/>
                    <a:pt x="3291" y="1122"/>
                    <a:pt x="3291" y="1117"/>
                  </a:cubicBezTo>
                  <a:cubicBezTo>
                    <a:pt x="3313" y="1117"/>
                    <a:pt x="3335" y="1117"/>
                    <a:pt x="3357" y="1117"/>
                  </a:cubicBezTo>
                  <a:cubicBezTo>
                    <a:pt x="3357" y="1122"/>
                    <a:pt x="3357" y="1128"/>
                    <a:pt x="3357" y="1133"/>
                  </a:cubicBezTo>
                  <a:cubicBezTo>
                    <a:pt x="3395" y="1133"/>
                    <a:pt x="3395" y="1133"/>
                    <a:pt x="3395" y="1133"/>
                  </a:cubicBezTo>
                  <a:cubicBezTo>
                    <a:pt x="3395" y="1142"/>
                    <a:pt x="3395" y="1142"/>
                    <a:pt x="3395" y="1142"/>
                  </a:cubicBezTo>
                  <a:cubicBezTo>
                    <a:pt x="3357" y="1142"/>
                    <a:pt x="3357" y="1142"/>
                    <a:pt x="3357" y="1142"/>
                  </a:cubicBezTo>
                  <a:cubicBezTo>
                    <a:pt x="3357" y="1144"/>
                    <a:pt x="3357" y="1146"/>
                    <a:pt x="3357" y="1149"/>
                  </a:cubicBezTo>
                  <a:cubicBezTo>
                    <a:pt x="3395" y="1149"/>
                    <a:pt x="3395" y="1149"/>
                    <a:pt x="3395" y="1149"/>
                  </a:cubicBezTo>
                  <a:cubicBezTo>
                    <a:pt x="3395" y="1157"/>
                    <a:pt x="3395" y="1157"/>
                    <a:pt x="3395" y="1157"/>
                  </a:cubicBezTo>
                  <a:cubicBezTo>
                    <a:pt x="3357" y="1157"/>
                    <a:pt x="3357" y="1157"/>
                    <a:pt x="3357" y="1157"/>
                  </a:cubicBezTo>
                  <a:cubicBezTo>
                    <a:pt x="3357" y="1157"/>
                    <a:pt x="3357" y="1157"/>
                    <a:pt x="3357" y="1157"/>
                  </a:cubicBezTo>
                  <a:cubicBezTo>
                    <a:pt x="3335" y="1157"/>
                    <a:pt x="3313" y="1157"/>
                    <a:pt x="3291" y="1157"/>
                  </a:cubicBezTo>
                  <a:close/>
                  <a:moveTo>
                    <a:pt x="3448" y="1217"/>
                  </a:moveTo>
                  <a:cubicBezTo>
                    <a:pt x="3426" y="1217"/>
                    <a:pt x="3404" y="1217"/>
                    <a:pt x="3381" y="1217"/>
                  </a:cubicBezTo>
                  <a:cubicBezTo>
                    <a:pt x="3381" y="1203"/>
                    <a:pt x="3381" y="1190"/>
                    <a:pt x="3381" y="1176"/>
                  </a:cubicBezTo>
                  <a:cubicBezTo>
                    <a:pt x="3404" y="1176"/>
                    <a:pt x="3426" y="1176"/>
                    <a:pt x="3448" y="1176"/>
                  </a:cubicBezTo>
                  <a:cubicBezTo>
                    <a:pt x="3448" y="1190"/>
                    <a:pt x="3448" y="1203"/>
                    <a:pt x="3448" y="1217"/>
                  </a:cubicBezTo>
                  <a:close/>
                  <a:moveTo>
                    <a:pt x="3458" y="899"/>
                  </a:moveTo>
                  <a:cubicBezTo>
                    <a:pt x="3447" y="899"/>
                    <a:pt x="3436" y="899"/>
                    <a:pt x="3425" y="899"/>
                  </a:cubicBezTo>
                  <a:cubicBezTo>
                    <a:pt x="3425" y="891"/>
                    <a:pt x="3425" y="883"/>
                    <a:pt x="3425" y="875"/>
                  </a:cubicBezTo>
                  <a:cubicBezTo>
                    <a:pt x="3436" y="875"/>
                    <a:pt x="3447" y="875"/>
                    <a:pt x="3458" y="875"/>
                  </a:cubicBezTo>
                  <a:cubicBezTo>
                    <a:pt x="3458" y="883"/>
                    <a:pt x="3458" y="891"/>
                    <a:pt x="3458" y="899"/>
                  </a:cubicBezTo>
                  <a:close/>
                  <a:moveTo>
                    <a:pt x="3538" y="1039"/>
                  </a:moveTo>
                  <a:cubicBezTo>
                    <a:pt x="3516" y="1039"/>
                    <a:pt x="3494" y="1039"/>
                    <a:pt x="3472" y="1039"/>
                  </a:cubicBezTo>
                  <a:cubicBezTo>
                    <a:pt x="3472" y="1025"/>
                    <a:pt x="3472" y="1011"/>
                    <a:pt x="3472" y="998"/>
                  </a:cubicBezTo>
                  <a:cubicBezTo>
                    <a:pt x="3494" y="998"/>
                    <a:pt x="3516" y="998"/>
                    <a:pt x="3538" y="998"/>
                  </a:cubicBezTo>
                  <a:cubicBezTo>
                    <a:pt x="3538" y="1011"/>
                    <a:pt x="3538" y="1025"/>
                    <a:pt x="3538" y="1039"/>
                  </a:cubicBezTo>
                  <a:close/>
                  <a:moveTo>
                    <a:pt x="3621" y="1115"/>
                  </a:moveTo>
                  <a:cubicBezTo>
                    <a:pt x="3608" y="1115"/>
                    <a:pt x="3594" y="1115"/>
                    <a:pt x="3581" y="1115"/>
                  </a:cubicBezTo>
                  <a:cubicBezTo>
                    <a:pt x="3581" y="1105"/>
                    <a:pt x="3581" y="1095"/>
                    <a:pt x="3581" y="1085"/>
                  </a:cubicBezTo>
                  <a:cubicBezTo>
                    <a:pt x="3594" y="1085"/>
                    <a:pt x="3608" y="1085"/>
                    <a:pt x="3621" y="1085"/>
                  </a:cubicBezTo>
                  <a:cubicBezTo>
                    <a:pt x="3621" y="1095"/>
                    <a:pt x="3621" y="1105"/>
                    <a:pt x="3621" y="1115"/>
                  </a:cubicBezTo>
                  <a:close/>
                  <a:moveTo>
                    <a:pt x="3677" y="1217"/>
                  </a:moveTo>
                  <a:cubicBezTo>
                    <a:pt x="3636" y="1217"/>
                    <a:pt x="3636" y="1217"/>
                    <a:pt x="3636" y="1217"/>
                  </a:cubicBezTo>
                  <a:cubicBezTo>
                    <a:pt x="3636" y="1187"/>
                    <a:pt x="3636" y="1187"/>
                    <a:pt x="3636" y="1187"/>
                  </a:cubicBezTo>
                  <a:cubicBezTo>
                    <a:pt x="3677" y="1187"/>
                    <a:pt x="3677" y="1187"/>
                    <a:pt x="3677" y="1187"/>
                  </a:cubicBezTo>
                  <a:lnTo>
                    <a:pt x="3677" y="1217"/>
                  </a:lnTo>
                  <a:close/>
                  <a:moveTo>
                    <a:pt x="3677" y="1065"/>
                  </a:moveTo>
                  <a:cubicBezTo>
                    <a:pt x="3636" y="1065"/>
                    <a:pt x="3636" y="1065"/>
                    <a:pt x="3636" y="1065"/>
                  </a:cubicBezTo>
                  <a:cubicBezTo>
                    <a:pt x="3636" y="1035"/>
                    <a:pt x="3636" y="1035"/>
                    <a:pt x="3636" y="1035"/>
                  </a:cubicBezTo>
                  <a:cubicBezTo>
                    <a:pt x="3677" y="1035"/>
                    <a:pt x="3677" y="1035"/>
                    <a:pt x="3677" y="1035"/>
                  </a:cubicBezTo>
                  <a:lnTo>
                    <a:pt x="3677" y="1065"/>
                  </a:lnTo>
                  <a:close/>
                  <a:moveTo>
                    <a:pt x="3814" y="1154"/>
                  </a:moveTo>
                  <a:cubicBezTo>
                    <a:pt x="3793" y="1154"/>
                    <a:pt x="3772" y="1154"/>
                    <a:pt x="3750" y="1154"/>
                  </a:cubicBezTo>
                  <a:cubicBezTo>
                    <a:pt x="3750" y="1149"/>
                    <a:pt x="3750" y="1144"/>
                    <a:pt x="3750" y="1139"/>
                  </a:cubicBezTo>
                  <a:cubicBezTo>
                    <a:pt x="3772" y="1139"/>
                    <a:pt x="3793" y="1139"/>
                    <a:pt x="3814" y="1139"/>
                  </a:cubicBezTo>
                  <a:cubicBezTo>
                    <a:pt x="3814" y="1144"/>
                    <a:pt x="3814" y="1149"/>
                    <a:pt x="3814" y="1154"/>
                  </a:cubicBezTo>
                  <a:close/>
                  <a:moveTo>
                    <a:pt x="3814" y="1123"/>
                  </a:moveTo>
                  <a:cubicBezTo>
                    <a:pt x="3705" y="1123"/>
                    <a:pt x="3705" y="1123"/>
                    <a:pt x="3705" y="1123"/>
                  </a:cubicBezTo>
                  <a:cubicBezTo>
                    <a:pt x="3705" y="1108"/>
                    <a:pt x="3705" y="1108"/>
                    <a:pt x="3705" y="1108"/>
                  </a:cubicBezTo>
                  <a:cubicBezTo>
                    <a:pt x="3814" y="1108"/>
                    <a:pt x="3814" y="1108"/>
                    <a:pt x="3814" y="1108"/>
                  </a:cubicBezTo>
                  <a:lnTo>
                    <a:pt x="3814" y="11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latin typeface="+mj-lt"/>
              </a:endParaRPr>
            </a:p>
          </p:txBody>
        </p:sp>
      </p:grpSp>
      <p:sp>
        <p:nvSpPr>
          <p:cNvPr id="20" name="Freeform 6">
            <a:extLst>
              <a:ext uri="{FF2B5EF4-FFF2-40B4-BE49-F238E27FC236}">
                <a16:creationId xmlns:a16="http://schemas.microsoft.com/office/drawing/2014/main" id="{9E1546A1-112D-4E39-858D-4D8BF0FCA902}"/>
              </a:ext>
            </a:extLst>
          </p:cNvPr>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786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White">
    <p:bg>
      <p:bgPr>
        <a:solidFill>
          <a:srgbClr val="FFFFFF"/>
        </a:solid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1601451" y="254001"/>
            <a:ext cx="457200" cy="148083"/>
          </a:xfrm>
          <a:prstGeom prst="rect">
            <a:avLst/>
          </a:prstGeom>
        </p:spPr>
        <p:txBody>
          <a:bodyPr wrap="square" lIns="0" tIns="0" rIns="0" bIns="0"/>
          <a:lstStyle>
            <a:lvl1pPr marR="95242" defTabSz="410724">
              <a:lnSpc>
                <a:spcPts val="1000"/>
              </a:lnSpc>
              <a:defRPr sz="1000" cap="all">
                <a:solidFill>
                  <a:srgbClr val="554D5C"/>
                </a:solidFill>
                <a:latin typeface="Avenir"/>
                <a:ea typeface="Avenir"/>
                <a:cs typeface="Avenir"/>
                <a:sym typeface="Avenir Roman"/>
              </a:defRPr>
            </a:lvl1pPr>
          </a:lstStyle>
          <a:p>
            <a:fld id="{86CB4B4D-7CA3-9044-876B-883B54F8677D}" type="slidenum">
              <a:t>‹#›</a:t>
            </a:fld>
            <a:endParaRPr/>
          </a:p>
        </p:txBody>
      </p:sp>
    </p:spTree>
    <p:extLst>
      <p:ext uri="{BB962C8B-B14F-4D97-AF65-F5344CB8AC3E}">
        <p14:creationId xmlns:p14="http://schemas.microsoft.com/office/powerpoint/2010/main" val="33691778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w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763200"/>
            <a:ext cx="3511549"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763200"/>
            <a:ext cx="3511549"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 name="Text Placeholder 2">
            <a:extLst>
              <a:ext uri="{FF2B5EF4-FFF2-40B4-BE49-F238E27FC236}">
                <a16:creationId xmlns:a16="http://schemas.microsoft.com/office/drawing/2014/main" id="{66A53209-57D8-0C80-F7FB-B1A028923F8E}"/>
              </a:ext>
            </a:extLst>
          </p:cNvPr>
          <p:cNvSpPr>
            <a:spLocks noGrp="1"/>
          </p:cNvSpPr>
          <p:nvPr>
            <p:ph type="body" sz="quarter" idx="15" hasCustomPrompt="1"/>
          </p:nvPr>
        </p:nvSpPr>
        <p:spPr>
          <a:xfrm>
            <a:off x="632125"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 name="Text Placeholder 2">
            <a:extLst>
              <a:ext uri="{FF2B5EF4-FFF2-40B4-BE49-F238E27FC236}">
                <a16:creationId xmlns:a16="http://schemas.microsoft.com/office/drawing/2014/main" id="{87B629FA-854C-9FDB-35AE-257C4F46B331}"/>
              </a:ext>
            </a:extLst>
          </p:cNvPr>
          <p:cNvSpPr>
            <a:spLocks noGrp="1"/>
          </p:cNvSpPr>
          <p:nvPr>
            <p:ph type="body" sz="quarter" idx="29" hasCustomPrompt="1"/>
          </p:nvPr>
        </p:nvSpPr>
        <p:spPr>
          <a:xfrm>
            <a:off x="4350253"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4" name="Text Placeholder 2">
            <a:extLst>
              <a:ext uri="{FF2B5EF4-FFF2-40B4-BE49-F238E27FC236}">
                <a16:creationId xmlns:a16="http://schemas.microsoft.com/office/drawing/2014/main" id="{A86DDF84-07E1-9F30-2A61-508622F128AE}"/>
              </a:ext>
            </a:extLst>
          </p:cNvPr>
          <p:cNvSpPr>
            <a:spLocks noGrp="1"/>
          </p:cNvSpPr>
          <p:nvPr>
            <p:ph type="body" sz="quarter" idx="30" hasCustomPrompt="1"/>
          </p:nvPr>
        </p:nvSpPr>
        <p:spPr>
          <a:xfrm>
            <a:off x="8102968"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5" name="Text Placeholder 6">
            <a:extLst>
              <a:ext uri="{FF2B5EF4-FFF2-40B4-BE49-F238E27FC236}">
                <a16:creationId xmlns:a16="http://schemas.microsoft.com/office/drawing/2014/main" id="{4F16851C-FF16-C8FD-C1A2-97DC62B0B3A0}"/>
              </a:ext>
            </a:extLst>
          </p:cNvPr>
          <p:cNvSpPr>
            <a:spLocks noGrp="1"/>
          </p:cNvSpPr>
          <p:nvPr>
            <p:ph type="body" sz="quarter" idx="31" hasCustomPrompt="1"/>
          </p:nvPr>
        </p:nvSpPr>
        <p:spPr>
          <a:xfrm>
            <a:off x="621759" y="2755766"/>
            <a:ext cx="3493008"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Tree>
    <p:extLst>
      <p:ext uri="{BB962C8B-B14F-4D97-AF65-F5344CB8AC3E}">
        <p14:creationId xmlns:p14="http://schemas.microsoft.com/office/powerpoint/2010/main" val="32281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2"/>
        </a:solidFill>
        <a:effectLst/>
      </p:bgPr>
    </p:bg>
    <p:spTree>
      <p:nvGrpSpPr>
        <p:cNvPr id="1" name=""/>
        <p:cNvGrpSpPr/>
        <p:nvPr/>
      </p:nvGrpSpPr>
      <p:grpSpPr>
        <a:xfrm>
          <a:off x="0" y="0"/>
          <a:ext cx="0" cy="0"/>
          <a:chOff x="0" y="0"/>
          <a:chExt cx="0" cy="0"/>
        </a:xfrm>
      </p:grpSpPr>
      <p:sp>
        <p:nvSpPr>
          <p:cNvPr id="2" name="Section title" descr="Section title">
            <a:extLst>
              <a:ext uri="{FF2B5EF4-FFF2-40B4-BE49-F238E27FC236}">
                <a16:creationId xmlns:a16="http://schemas.microsoft.com/office/drawing/2014/main" id="{EF09DA38-672D-0EE2-950C-353E1B6003C0}"/>
              </a:ext>
            </a:extLst>
          </p:cNvPr>
          <p:cNvSpPr>
            <a:spLocks noGrp="1"/>
          </p:cNvSpPr>
          <p:nvPr>
            <p:ph type="body" sz="quarter" idx="14" hasCustomPrompt="1"/>
          </p:nvPr>
        </p:nvSpPr>
        <p:spPr>
          <a:xfrm>
            <a:off x="0" y="0"/>
            <a:ext cx="9144" cy="9144"/>
          </a:xfrm>
          <a:prstGeom prst="rect">
            <a:avLst/>
          </a:prstGeom>
        </p:spPr>
        <p:txBody>
          <a:bodyPr lIns="45720" tIns="45720" rIns="45720" bIns="45720">
            <a:normAutofit/>
          </a:bodyPr>
          <a:lstStyle>
            <a:lvl1pPr marL="0" indent="0">
              <a:lnSpc>
                <a:spcPct val="100000"/>
              </a:lnSpc>
              <a:spcBef>
                <a:spcPts val="0"/>
              </a:spcBef>
              <a:buFont typeface="Arial" panose="020B0604020202020204" pitchFamily="34" charset="0"/>
              <a:buNone/>
              <a:defRPr sz="100" b="0" i="0" baseline="0">
                <a:no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 </a:t>
            </a:r>
          </a:p>
        </p:txBody>
      </p:sp>
      <p:sp>
        <p:nvSpPr>
          <p:cNvPr id="3" name="Title Placeholder 1">
            <a:extLst>
              <a:ext uri="{FF2B5EF4-FFF2-40B4-BE49-F238E27FC236}">
                <a16:creationId xmlns:a16="http://schemas.microsoft.com/office/drawing/2014/main" id="{48FA65F1-BAFB-6C36-2878-6CF1B8179A70}"/>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245731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w Section Title">
    <p:bg>
      <p:bgPr>
        <a:solidFill>
          <a:schemeClr val="bg2"/>
        </a:solidFill>
        <a:effectLst/>
      </p:bgPr>
    </p:bg>
    <p:spTree>
      <p:nvGrpSpPr>
        <p:cNvPr id="1" name=""/>
        <p:cNvGrpSpPr/>
        <p:nvPr/>
      </p:nvGrpSpPr>
      <p:grpSpPr>
        <a:xfrm>
          <a:off x="0" y="0"/>
          <a:ext cx="0" cy="0"/>
          <a:chOff x="0" y="0"/>
          <a:chExt cx="0" cy="0"/>
        </a:xfrm>
      </p:grpSpPr>
      <p:sp>
        <p:nvSpPr>
          <p:cNvPr id="7" name="Text Placeholder 2" descr="Section title">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392612"/>
            <a:ext cx="5486400" cy="30480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3" name="Title Placeholder 1">
            <a:extLst>
              <a:ext uri="{FF2B5EF4-FFF2-40B4-BE49-F238E27FC236}">
                <a16:creationId xmlns:a16="http://schemas.microsoft.com/office/drawing/2014/main" id="{689D7222-F544-8734-1474-646E4190C25B}"/>
              </a:ext>
            </a:extLst>
          </p:cNvPr>
          <p:cNvSpPr>
            <a:spLocks noGrp="1"/>
          </p:cNvSpPr>
          <p:nvPr>
            <p:ph type="title" hasCustomPrompt="1"/>
          </p:nvPr>
        </p:nvSpPr>
        <p:spPr>
          <a:xfrm>
            <a:off x="609602" y="722735"/>
            <a:ext cx="10972800" cy="685800"/>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35282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w Bullet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A3BF51A-3A82-60DC-93A5-2213ED8791FE}"/>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13" name="Text Placeholder 12">
            <a:extLst>
              <a:ext uri="{FF2B5EF4-FFF2-40B4-BE49-F238E27FC236}">
                <a16:creationId xmlns:a16="http://schemas.microsoft.com/office/drawing/2014/main" id="{575B45E7-43EA-8FCF-779D-B7F08D02F592}"/>
              </a:ext>
            </a:extLst>
          </p:cNvPr>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9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w 2 Bullets">
    <p:spTree>
      <p:nvGrpSpPr>
        <p:cNvPr id="1" name=""/>
        <p:cNvGrpSpPr/>
        <p:nvPr/>
      </p:nvGrpSpPr>
      <p:grpSpPr>
        <a:xfrm>
          <a:off x="0" y="0"/>
          <a:ext cx="0" cy="0"/>
          <a:chOff x="0" y="0"/>
          <a:chExt cx="0" cy="0"/>
        </a:xfrm>
      </p:grpSpPr>
      <p:sp>
        <p:nvSpPr>
          <p:cNvPr id="8" name="Text Placeholder 2" descr="Section title">
            <a:extLst>
              <a:ext uri="{FF2B5EF4-FFF2-40B4-BE49-F238E27FC236}">
                <a16:creationId xmlns:a16="http://schemas.microsoft.com/office/drawing/2014/main" id="{20BBFC84-0D1A-41D8-BAF7-77889FB4926E}"/>
              </a:ext>
            </a:extLst>
          </p:cNvPr>
          <p:cNvSpPr>
            <a:spLocks noGrp="1"/>
          </p:cNvSpPr>
          <p:nvPr>
            <p:ph type="body" sz="quarter" idx="14" hasCustomPrompt="1"/>
          </p:nvPr>
        </p:nvSpPr>
        <p:spPr>
          <a:xfrm>
            <a:off x="625928" y="392612"/>
            <a:ext cx="5486400" cy="30480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1" name="Title Placeholder 1">
            <a:extLst>
              <a:ext uri="{FF2B5EF4-FFF2-40B4-BE49-F238E27FC236}">
                <a16:creationId xmlns:a16="http://schemas.microsoft.com/office/drawing/2014/main" id="{EB3BF19B-575A-779B-73CC-537ABB67E7D3}"/>
              </a:ext>
            </a:extLst>
          </p:cNvPr>
          <p:cNvSpPr>
            <a:spLocks noGrp="1"/>
          </p:cNvSpPr>
          <p:nvPr>
            <p:ph type="title" hasCustomPrompt="1"/>
          </p:nvPr>
        </p:nvSpPr>
        <p:spPr>
          <a:xfrm>
            <a:off x="609602" y="722735"/>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12" name="Text Placeholder 8">
            <a:extLst>
              <a:ext uri="{FF2B5EF4-FFF2-40B4-BE49-F238E27FC236}">
                <a16:creationId xmlns:a16="http://schemas.microsoft.com/office/drawing/2014/main" id="{A2705B8E-4073-4179-061E-6BB2F2D366C9}"/>
              </a:ext>
            </a:extLst>
          </p:cNvPr>
          <p:cNvSpPr>
            <a:spLocks noGrp="1"/>
          </p:cNvSpPr>
          <p:nvPr>
            <p:ph type="body" sz="quarter" idx="16"/>
          </p:nvPr>
        </p:nvSpPr>
        <p:spPr>
          <a:xfrm>
            <a:off x="609600" y="1619250"/>
            <a:ext cx="5211763" cy="4514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0020ADB6-8EC0-CC3A-6343-8EB97EAED4A5}"/>
              </a:ext>
            </a:extLst>
          </p:cNvPr>
          <p:cNvSpPr>
            <a:spLocks noGrp="1"/>
          </p:cNvSpPr>
          <p:nvPr>
            <p:ph type="body" sz="quarter" idx="17"/>
          </p:nvPr>
        </p:nvSpPr>
        <p:spPr>
          <a:xfrm>
            <a:off x="6371699" y="1619250"/>
            <a:ext cx="5211763" cy="4514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73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3" name="Text Placeholder 2">
            <a:extLst>
              <a:ext uri="{FF2B5EF4-FFF2-40B4-BE49-F238E27FC236}">
                <a16:creationId xmlns:a16="http://schemas.microsoft.com/office/drawing/2014/main" id="{DD493A0E-205E-98C2-0661-3E250B8F3BDC}"/>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4" name="Rectangle 3">
            <a:extLst>
              <a:ext uri="{FF2B5EF4-FFF2-40B4-BE49-F238E27FC236}">
                <a16:creationId xmlns:a16="http://schemas.microsoft.com/office/drawing/2014/main" id="{2A93EC81-A266-1756-37B4-B83297C32E10}"/>
              </a:ext>
            </a:extLst>
          </p:cNvPr>
          <p:cNvSpPr/>
          <p:nvPr userDrawn="1"/>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1344FDFA-4E0E-FB13-FB45-5AECC129F575}"/>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28047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Page Sky 1">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6" name="Text Placeholder 2">
            <a:extLst>
              <a:ext uri="{FF2B5EF4-FFF2-40B4-BE49-F238E27FC236}">
                <a16:creationId xmlns:a16="http://schemas.microsoft.com/office/drawing/2014/main" id="{24EE68BB-B0C9-B5EC-846B-9A437BE66887}"/>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10" name="Text Placeholder 2">
            <a:extLst>
              <a:ext uri="{FF2B5EF4-FFF2-40B4-BE49-F238E27FC236}">
                <a16:creationId xmlns:a16="http://schemas.microsoft.com/office/drawing/2014/main" id="{F80CA85F-96FC-6CA6-B62F-6AD3B87CEE67}"/>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3" name="Title Placeholder 1">
            <a:extLst>
              <a:ext uri="{FF2B5EF4-FFF2-40B4-BE49-F238E27FC236}">
                <a16:creationId xmlns:a16="http://schemas.microsoft.com/office/drawing/2014/main" id="{1D697ECA-1DF4-14D1-3EFA-CC34EEA2F637}"/>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30138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Midnight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2" name="Rectangle 1">
            <a:extLst>
              <a:ext uri="{FF2B5EF4-FFF2-40B4-BE49-F238E27FC236}">
                <a16:creationId xmlns:a16="http://schemas.microsoft.com/office/drawing/2014/main" id="{298433B5-A3AF-015C-FF50-9B6EFD4ED59C}"/>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5" name="Picture 7">
            <a:extLst>
              <a:ext uri="{FF2B5EF4-FFF2-40B4-BE49-F238E27FC236}">
                <a16:creationId xmlns:a16="http://schemas.microsoft.com/office/drawing/2014/main" id="{D4B0C0A3-33C1-48B7-2BE2-945A09E04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6" name="Text Placeholder 2">
            <a:extLst>
              <a:ext uri="{FF2B5EF4-FFF2-40B4-BE49-F238E27FC236}">
                <a16:creationId xmlns:a16="http://schemas.microsoft.com/office/drawing/2014/main" id="{128A24FB-C90E-8608-90DD-14467743B562}"/>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bg2"/>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3" name="Text Placeholder 2">
            <a:extLst>
              <a:ext uri="{FF2B5EF4-FFF2-40B4-BE49-F238E27FC236}">
                <a16:creationId xmlns:a16="http://schemas.microsoft.com/office/drawing/2014/main" id="{D696A67E-A1D7-9527-29EB-EF2FEEA57DB0}"/>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bg2"/>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9" name="Title Placeholder 1">
            <a:extLst>
              <a:ext uri="{FF2B5EF4-FFF2-40B4-BE49-F238E27FC236}">
                <a16:creationId xmlns:a16="http://schemas.microsoft.com/office/drawing/2014/main" id="{958130C6-64C1-4324-51CC-4C096C99291A}"/>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5669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White 1b">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EFE848-FBF2-0C2C-70C7-541164BEA728}"/>
              </a:ext>
            </a:extLst>
          </p:cNvPr>
          <p:cNvSpPr/>
          <p:nvPr userDrawn="1"/>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4" name="Title Placeholder 1">
            <a:extLst>
              <a:ext uri="{FF2B5EF4-FFF2-40B4-BE49-F238E27FC236}">
                <a16:creationId xmlns:a16="http://schemas.microsoft.com/office/drawing/2014/main" id="{6A7C0B52-933D-38C7-D314-CCBEB71F7932}"/>
              </a:ext>
            </a:extLst>
          </p:cNvPr>
          <p:cNvSpPr>
            <a:spLocks noGrp="1"/>
          </p:cNvSpPr>
          <p:nvPr>
            <p:ph type="title" hasCustomPrompt="1"/>
          </p:nvPr>
        </p:nvSpPr>
        <p:spPr>
          <a:xfrm>
            <a:off x="609602" y="2939635"/>
            <a:ext cx="4594524" cy="978729"/>
          </a:xfrm>
          <a:prstGeom prst="rect">
            <a:avLst/>
          </a:prstGeom>
        </p:spPr>
        <p:txBody>
          <a:bodyPr vert="horz" lIns="45720" tIns="45720" rIns="45720" bIns="45720" rtlCol="0" anchor="ctr">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4826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eft Midnigh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accent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accent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bg2"/>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solidFill>
                  <a:schemeClr val="bg2"/>
                </a:solidFill>
                <a:latin typeface="+mn-lt"/>
              </a:defRPr>
            </a:lvl1pPr>
          </a:lstStyle>
          <a:p>
            <a:r>
              <a:rPr lang="en-GB"/>
              <a:t>Date</a:t>
            </a:r>
          </a:p>
        </p:txBody>
      </p:sp>
    </p:spTree>
    <p:extLst>
      <p:ext uri="{BB962C8B-B14F-4D97-AF65-F5344CB8AC3E}">
        <p14:creationId xmlns:p14="http://schemas.microsoft.com/office/powerpoint/2010/main" val="11075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age Sky 1b">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6085211" y="0"/>
            <a:ext cx="610678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2" name="Title Placeholder 1">
            <a:extLst>
              <a:ext uri="{FF2B5EF4-FFF2-40B4-BE49-F238E27FC236}">
                <a16:creationId xmlns:a16="http://schemas.microsoft.com/office/drawing/2014/main" id="{0FD046DA-7F8D-D93E-4767-7220FA5FC771}"/>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54287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Midnight 1b">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85211" y="0"/>
            <a:ext cx="610678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5" name="Rectangle 4">
            <a:extLst>
              <a:ext uri="{FF2B5EF4-FFF2-40B4-BE49-F238E27FC236}">
                <a16:creationId xmlns:a16="http://schemas.microsoft.com/office/drawing/2014/main" id="{BC2B0B16-6FD5-BE2F-C1B8-70937A5FE1F5}"/>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FD8D3F5B-9B87-E1E6-0BC7-F47655028A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Title Placeholder 1">
            <a:extLst>
              <a:ext uri="{FF2B5EF4-FFF2-40B4-BE49-F238E27FC236}">
                <a16:creationId xmlns:a16="http://schemas.microsoft.com/office/drawing/2014/main" id="{5CF32D2A-AF9C-9AB4-07AC-81C3BE77627E}"/>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4040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White 2">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B198-906C-DED8-39CD-143C051E0AB8}"/>
              </a:ext>
            </a:extLst>
          </p:cNvPr>
          <p:cNvSpPr/>
          <p:nvPr userDrawn="1"/>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4" name="Text Placeholder 2">
            <a:extLst>
              <a:ext uri="{FF2B5EF4-FFF2-40B4-BE49-F238E27FC236}">
                <a16:creationId xmlns:a16="http://schemas.microsoft.com/office/drawing/2014/main" id="{46340164-DEFF-0BA4-370E-859A0468D0FC}"/>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8" name="Title Placeholder 1">
            <a:extLst>
              <a:ext uri="{FF2B5EF4-FFF2-40B4-BE49-F238E27FC236}">
                <a16:creationId xmlns:a16="http://schemas.microsoft.com/office/drawing/2014/main" id="{C99E3E55-8166-7139-C253-102273D3657C}"/>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37431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Sky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8" name="Title Placeholder 1">
            <a:extLst>
              <a:ext uri="{FF2B5EF4-FFF2-40B4-BE49-F238E27FC236}">
                <a16:creationId xmlns:a16="http://schemas.microsoft.com/office/drawing/2014/main" id="{1678C93B-D86B-F551-9504-47EEC4B636AB}"/>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4581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Page Midnight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2B0B16-6FD5-BE2F-C1B8-70937A5FE1F5}"/>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FD8D3F5B-9B87-E1E6-0BC7-F47655028A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Rectangle 1">
            <a:extLst>
              <a:ext uri="{FF2B5EF4-FFF2-40B4-BE49-F238E27FC236}">
                <a16:creationId xmlns:a16="http://schemas.microsoft.com/office/drawing/2014/main" id="{9F336399-B83B-D450-D7E9-D04E0D0AE3D1}"/>
              </a:ext>
            </a:extLst>
          </p:cNvPr>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3" name="Text Placeholder 2">
            <a:extLst>
              <a:ext uri="{FF2B5EF4-FFF2-40B4-BE49-F238E27FC236}">
                <a16:creationId xmlns:a16="http://schemas.microsoft.com/office/drawing/2014/main" id="{27C7D05B-CC63-FBAA-768B-D092C4B24200}"/>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11" name="Title Placeholder 1">
            <a:extLst>
              <a:ext uri="{FF2B5EF4-FFF2-40B4-BE49-F238E27FC236}">
                <a16:creationId xmlns:a16="http://schemas.microsoft.com/office/drawing/2014/main" id="{B356B89E-D2D7-929C-273F-CBC73FF73B68}"/>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424947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age Whit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D61106-D3DD-0F37-EFE8-57DD295D000B}"/>
              </a:ext>
            </a:extLst>
          </p:cNvPr>
          <p:cNvSpPr/>
          <p:nvPr userDrawn="1"/>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 name="Text Placeholder 2">
            <a:extLst>
              <a:ext uri="{FF2B5EF4-FFF2-40B4-BE49-F238E27FC236}">
                <a16:creationId xmlns:a16="http://schemas.microsoft.com/office/drawing/2014/main" id="{D97C18FD-8F1B-2986-B145-F4D51FBC379A}"/>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9" name="Title Placeholder 1">
            <a:extLst>
              <a:ext uri="{FF2B5EF4-FFF2-40B4-BE49-F238E27FC236}">
                <a16:creationId xmlns:a16="http://schemas.microsoft.com/office/drawing/2014/main" id="{88961B96-5529-2E18-4428-44E2322295AB}"/>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309665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Page Sky 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A5D03-02A4-EA4A-094B-A8B636BEEA62}"/>
              </a:ext>
            </a:extLst>
          </p:cNvPr>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BAE8E5E8-2C0F-35E1-4BBC-22A54E53D007}"/>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7" name="Text Placeholder 2">
            <a:extLst>
              <a:ext uri="{FF2B5EF4-FFF2-40B4-BE49-F238E27FC236}">
                <a16:creationId xmlns:a16="http://schemas.microsoft.com/office/drawing/2014/main" id="{B8CA8218-1F96-926F-0917-A1DA9EC3D62E}"/>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ext Placeholder 2">
            <a:extLst>
              <a:ext uri="{FF2B5EF4-FFF2-40B4-BE49-F238E27FC236}">
                <a16:creationId xmlns:a16="http://schemas.microsoft.com/office/drawing/2014/main" id="{5DA6A0B3-3F42-9922-BAAE-F792CABE6A62}"/>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9" name="Text Placeholder 2">
            <a:extLst>
              <a:ext uri="{FF2B5EF4-FFF2-40B4-BE49-F238E27FC236}">
                <a16:creationId xmlns:a16="http://schemas.microsoft.com/office/drawing/2014/main" id="{A0A54D0A-2CB9-C133-9718-79E64013583A}"/>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0" name="Text Placeholder 2">
            <a:extLst>
              <a:ext uri="{FF2B5EF4-FFF2-40B4-BE49-F238E27FC236}">
                <a16:creationId xmlns:a16="http://schemas.microsoft.com/office/drawing/2014/main" id="{FE7857C7-CFC6-7ADB-633F-1D3BDB556DC3}"/>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3956A5C8-C1EE-D5F1-1FDE-C826F9C25E53}"/>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596C5BB2-EAA0-1030-EEEE-5D28A08C67B0}"/>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itle Placeholder 1">
            <a:extLst>
              <a:ext uri="{FF2B5EF4-FFF2-40B4-BE49-F238E27FC236}">
                <a16:creationId xmlns:a16="http://schemas.microsoft.com/office/drawing/2014/main" id="{09AC8211-966A-8BD9-DA4C-39DC7380ADE0}"/>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723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age Midnight 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41C29C-6FEC-2B4F-8596-2BF88EE08B54}"/>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3" name="Picture 7">
            <a:extLst>
              <a:ext uri="{FF2B5EF4-FFF2-40B4-BE49-F238E27FC236}">
                <a16:creationId xmlns:a16="http://schemas.microsoft.com/office/drawing/2014/main" id="{293D168C-8A00-4D1A-279C-0D2E586D4D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5" name="Rectangle 4">
            <a:extLst>
              <a:ext uri="{FF2B5EF4-FFF2-40B4-BE49-F238E27FC236}">
                <a16:creationId xmlns:a16="http://schemas.microsoft.com/office/drawing/2014/main" id="{C185D6C4-923D-0A37-5765-F4FFA48FC1C2}"/>
              </a:ext>
            </a:extLst>
          </p:cNvPr>
          <p:cNvSpPr/>
          <p:nvPr userDrawn="1"/>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15B3E190-93EE-235A-0F6B-07C04E09A1D3}"/>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9" name="Text Placeholder 2">
            <a:extLst>
              <a:ext uri="{FF2B5EF4-FFF2-40B4-BE49-F238E27FC236}">
                <a16:creationId xmlns:a16="http://schemas.microsoft.com/office/drawing/2014/main" id="{618BC08B-D219-8756-C142-C4584D727A25}"/>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04803960-9A60-1EDC-E465-98985D436CDA}"/>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FF220C6C-65CC-3070-48A3-52BC6CD2323F}"/>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2" name="Text Placeholder 2">
            <a:extLst>
              <a:ext uri="{FF2B5EF4-FFF2-40B4-BE49-F238E27FC236}">
                <a16:creationId xmlns:a16="http://schemas.microsoft.com/office/drawing/2014/main" id="{995A9DA7-0C91-35C3-D416-9F0304263448}"/>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E6DF162A-E518-4D2F-E1D4-46E7A06FEE65}"/>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74DE6FCA-9477-3080-6D9A-BF19D9088219}"/>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bg2"/>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6" name="Title Placeholder 1">
            <a:extLst>
              <a:ext uri="{FF2B5EF4-FFF2-40B4-BE49-F238E27FC236}">
                <a16:creationId xmlns:a16="http://schemas.microsoft.com/office/drawing/2014/main" id="{3EA95E83-5C21-97F4-1503-23FF4926ADCF}"/>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73092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userDrawn="1">
          <p15:clr>
            <a:srgbClr val="FBAE40"/>
          </p15:clr>
        </p15:guide>
        <p15:guide id="2"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age Photo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picture</a:t>
            </a:r>
          </a:p>
        </p:txBody>
      </p:sp>
      <p:sp>
        <p:nvSpPr>
          <p:cNvPr id="9" name="Text Placeholder 8"/>
          <p:cNvSpPr>
            <a:spLocks noGrp="1"/>
          </p:cNvSpPr>
          <p:nvPr>
            <p:ph type="body" sz="quarter" idx="11" hasCustomPrompt="1"/>
          </p:nvPr>
        </p:nvSpPr>
        <p:spPr>
          <a:xfrm>
            <a:off x="6786035" y="5893686"/>
            <a:ext cx="4745567" cy="365760"/>
          </a:xfrm>
          <a:prstGeom prst="rect">
            <a:avLst/>
          </a:prstGeom>
        </p:spPr>
        <p:txBody>
          <a:bodyPr lIns="45720" tIns="45720" rIns="45720" bIns="45720"/>
          <a:lstStyle>
            <a:lvl1pPr marL="0" indent="0">
              <a:buNone/>
              <a:defRPr sz="1600">
                <a:solidFill>
                  <a:schemeClr val="tx1"/>
                </a:solidFill>
              </a:defRPr>
            </a:lvl1pPr>
          </a:lstStyle>
          <a:p>
            <a:pPr lvl="0"/>
            <a:r>
              <a:rPr lang="en-US"/>
              <a:t>Photo caption</a:t>
            </a:r>
          </a:p>
        </p:txBody>
      </p:sp>
      <p:sp>
        <p:nvSpPr>
          <p:cNvPr id="2" name="Text Placeholder 2">
            <a:extLst>
              <a:ext uri="{FF2B5EF4-FFF2-40B4-BE49-F238E27FC236}">
                <a16:creationId xmlns:a16="http://schemas.microsoft.com/office/drawing/2014/main" id="{35D4FA6F-8B16-848A-2676-892437DBB5FF}"/>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itle Placeholder 1">
            <a:extLst>
              <a:ext uri="{FF2B5EF4-FFF2-40B4-BE49-F238E27FC236}">
                <a16:creationId xmlns:a16="http://schemas.microsoft.com/office/drawing/2014/main" id="{D7E02133-90CD-7A73-3378-09367C5F77ED}"/>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33394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427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a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picture</a:t>
            </a:r>
          </a:p>
        </p:txBody>
      </p:sp>
      <p:sp>
        <p:nvSpPr>
          <p:cNvPr id="2" name="Text Placeholder 2">
            <a:extLst>
              <a:ext uri="{FF2B5EF4-FFF2-40B4-BE49-F238E27FC236}">
                <a16:creationId xmlns:a16="http://schemas.microsoft.com/office/drawing/2014/main" id="{75226FFA-E401-8D3F-A7A7-AC5403A29F1B}"/>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5" name="Title Placeholder 1">
            <a:extLst>
              <a:ext uri="{FF2B5EF4-FFF2-40B4-BE49-F238E27FC236}">
                <a16:creationId xmlns:a16="http://schemas.microsoft.com/office/drawing/2014/main" id="{0B83CA69-90DB-1977-3B75-3C078FC9706E}"/>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5408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Left Photo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4125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hoto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accent4">
              <a:alpha val="25000"/>
            </a:schemeClr>
          </a:solidFill>
        </p:spPr>
        <p:txBody>
          <a:bodyPr vert="horz" lIns="91420" tIns="45710" rIns="91420" bIns="45710" anchor="ctr"/>
          <a:lstStyle>
            <a:lvl1pPr marL="0" indent="0" algn="ctr">
              <a:buNone/>
              <a:defRPr sz="1800" b="0" i="0" baseline="0">
                <a:solidFill>
                  <a:schemeClr val="tx1"/>
                </a:solidFill>
                <a:latin typeface="+mn-lt"/>
                <a:cs typeface="CiscoSans ExtraLight"/>
              </a:defRPr>
            </a:lvl1pPr>
          </a:lstStyle>
          <a:p>
            <a:pPr lvl="0"/>
            <a:r>
              <a:rPr lang="en-US" noProof="0"/>
              <a:t>Click to add picture</a:t>
            </a:r>
          </a:p>
        </p:txBody>
      </p:sp>
      <p:sp>
        <p:nvSpPr>
          <p:cNvPr id="3" name="Title Placeholder 1">
            <a:extLst>
              <a:ext uri="{FF2B5EF4-FFF2-40B4-BE49-F238E27FC236}">
                <a16:creationId xmlns:a16="http://schemas.microsoft.com/office/drawing/2014/main" id="{4B7F8C95-951F-9098-CC7F-F731FC33A01A}"/>
              </a:ext>
            </a:extLst>
          </p:cNvPr>
          <p:cNvSpPr>
            <a:spLocks noGrp="1"/>
          </p:cNvSpPr>
          <p:nvPr>
            <p:ph type="title" hasCustomPrompt="1"/>
          </p:nvPr>
        </p:nvSpPr>
        <p:spPr>
          <a:xfrm>
            <a:off x="609600" y="4333956"/>
            <a:ext cx="10972800" cy="1828800"/>
          </a:xfrm>
          <a:prstGeom prst="rect">
            <a:avLst/>
          </a:prstGeom>
        </p:spPr>
        <p:txBody>
          <a:bodyPr vert="horz" lIns="45720" tIns="45720" rIns="45720" bIns="45720" rtlCol="0" anchor="ctr">
            <a:no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3155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accent4">
              <a:alpha val="25000"/>
            </a:schemeClr>
          </a:solidFill>
        </p:spPr>
        <p:txBody>
          <a:bodyPr vert="horz" lIns="91420" tIns="45710" rIns="91420" bIns="45710" anchor="ctr"/>
          <a:lstStyle>
            <a:lvl1pPr marL="0" indent="0" algn="ctr">
              <a:buNone/>
              <a:defRPr sz="18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17140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4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5702297"/>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chart</a:t>
            </a:r>
          </a:p>
        </p:txBody>
      </p:sp>
      <p:sp>
        <p:nvSpPr>
          <p:cNvPr id="2" name="Text Placeholder 2">
            <a:extLst>
              <a:ext uri="{FF2B5EF4-FFF2-40B4-BE49-F238E27FC236}">
                <a16:creationId xmlns:a16="http://schemas.microsoft.com/office/drawing/2014/main" id="{5BE4A1D4-402D-E43A-DA8F-9D864914384E}"/>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itle Placeholder 1">
            <a:extLst>
              <a:ext uri="{FF2B5EF4-FFF2-40B4-BE49-F238E27FC236}">
                <a16:creationId xmlns:a16="http://schemas.microsoft.com/office/drawing/2014/main" id="{16A48D0D-58D2-4F34-4F9C-0B145014997C}"/>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30183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w 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409700"/>
            <a:ext cx="10974395" cy="3932321"/>
          </a:xfrm>
          <a:prstGeom prst="rect">
            <a:avLst/>
          </a:prstGeom>
        </p:spPr>
        <p:txBody>
          <a:bodyPr lIns="45720" tIns="45720" rIns="45720" bIns="45720">
            <a:noAutofit/>
          </a:bodyPr>
          <a:lstStyle>
            <a:lvl1pPr marL="0" indent="0" algn="ctr">
              <a:lnSpc>
                <a:spcPct val="100000"/>
              </a:lnSpc>
              <a:spcBef>
                <a:spcPts val="0"/>
              </a:spcBef>
              <a:buNone/>
              <a:defRPr sz="2400"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3"/>
            <a:ext cx="5463875" cy="36576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a:t>
            </a:r>
          </a:p>
        </p:txBody>
      </p:sp>
      <p:sp>
        <p:nvSpPr>
          <p:cNvPr id="3" name="Title Placeholder 1">
            <a:extLst>
              <a:ext uri="{FF2B5EF4-FFF2-40B4-BE49-F238E27FC236}">
                <a16:creationId xmlns:a16="http://schemas.microsoft.com/office/drawing/2014/main" id="{051B1935-8F76-89F3-34A7-104AF19A7D3D}"/>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545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w 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3"/>
            <a:ext cx="5463875" cy="36576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Chart caption</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32125" y="1409701"/>
            <a:ext cx="10960608" cy="3937002"/>
          </a:xfrm>
          <a:prstGeom prst="rect">
            <a:avLst/>
          </a:prstGeom>
        </p:spPr>
        <p:txBody>
          <a:bodyPr vert="horz" lIns="45720" tIns="45720" rIns="45720" bIns="45720">
            <a:noAutofit/>
          </a:bodyPr>
          <a:lstStyle>
            <a:lvl1pPr marL="0" indent="0" algn="ctr">
              <a:lnSpc>
                <a:spcPct val="100000"/>
              </a:lnSpc>
              <a:spcBef>
                <a:spcPts val="0"/>
              </a:spcBef>
              <a:buNone/>
              <a:defRPr sz="2400" b="0" i="0">
                <a:solidFill>
                  <a:schemeClr val="tx1"/>
                </a:solidFill>
                <a:latin typeface="+mn-lt"/>
                <a:cs typeface="CiscoSans ExtraLight"/>
              </a:defRPr>
            </a:lvl1pPr>
          </a:lstStyle>
          <a:p>
            <a:pPr lvl="0"/>
            <a:r>
              <a:rPr lang="en-US" noProof="0"/>
              <a:t>Click icon to add chart</a:t>
            </a:r>
          </a:p>
        </p:txBody>
      </p:sp>
      <p:sp>
        <p:nvSpPr>
          <p:cNvPr id="3" name="Title Placeholder 1">
            <a:extLst>
              <a:ext uri="{FF2B5EF4-FFF2-40B4-BE49-F238E27FC236}">
                <a16:creationId xmlns:a16="http://schemas.microsoft.com/office/drawing/2014/main" id="{34A57B70-3F6E-FA7F-CC44-293D6CF9E212}"/>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99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9187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Sky">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389473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Midnigh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327334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868042" y="431800"/>
            <a:ext cx="714359" cy="375341"/>
          </a:xfrm>
          <a:prstGeom prst="rect">
            <a:avLst/>
          </a:prstGeom>
        </p:spPr>
      </p:pic>
      <p:sp>
        <p:nvSpPr>
          <p:cNvPr id="7" name="Title 1">
            <a:extLst>
              <a:ext uri="{FF2B5EF4-FFF2-40B4-BE49-F238E27FC236}">
                <a16:creationId xmlns:a16="http://schemas.microsoft.com/office/drawing/2014/main" id="{FB1806B9-59E1-8EE1-4B4C-90B4D0E1F8B6}"/>
              </a:ext>
            </a:extLst>
          </p:cNvPr>
          <p:cNvSpPr>
            <a:spLocks noGrp="1"/>
          </p:cNvSpPr>
          <p:nvPr>
            <p:ph type="ctrTitle" hasCustomPrompt="1"/>
          </p:nvPr>
        </p:nvSpPr>
        <p:spPr>
          <a:xfrm>
            <a:off x="609600" y="3200817"/>
            <a:ext cx="10972800" cy="1504200"/>
          </a:xfrm>
          <a:prstGeom prst="rect">
            <a:avLst/>
          </a:prstGeom>
        </p:spPr>
        <p:txBody>
          <a:bodyPr lIns="0" tIns="0" rIns="0" bIns="0" anchor="b" anchorCtr="0"/>
          <a:lstStyle>
            <a:lvl1pPr marL="0" indent="0" algn="r">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1" name="Subtitle">
            <a:extLst>
              <a:ext uri="{FF2B5EF4-FFF2-40B4-BE49-F238E27FC236}">
                <a16:creationId xmlns:a16="http://schemas.microsoft.com/office/drawing/2014/main" id="{0752FE33-C659-2420-3AB6-DE44957C4B0C}"/>
              </a:ext>
            </a:extLst>
          </p:cNvPr>
          <p:cNvSpPr>
            <a:spLocks noGrp="1"/>
          </p:cNvSpPr>
          <p:nvPr>
            <p:ph type="body" sz="quarter" idx="13" hasCustomPrompt="1"/>
          </p:nvPr>
        </p:nvSpPr>
        <p:spPr>
          <a:xfrm>
            <a:off x="609600" y="4807254"/>
            <a:ext cx="10972800" cy="398668"/>
          </a:xfrm>
          <a:prstGeom prst="rect">
            <a:avLst/>
          </a:prstGeom>
        </p:spPr>
        <p:txBody>
          <a:bodyPr lIns="0" tIns="0" rIns="0" bIns="0"/>
          <a:lstStyle>
            <a:lvl1pPr marL="0" indent="0" algn="r">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peaker Name">
            <a:extLst>
              <a:ext uri="{FF2B5EF4-FFF2-40B4-BE49-F238E27FC236}">
                <a16:creationId xmlns:a16="http://schemas.microsoft.com/office/drawing/2014/main" id="{41F71C68-0397-BAD0-2DDC-F934B0E3B241}"/>
              </a:ext>
            </a:extLst>
          </p:cNvPr>
          <p:cNvSpPr>
            <a:spLocks noGrp="1"/>
          </p:cNvSpPr>
          <p:nvPr>
            <p:ph type="subTitle" idx="1" hasCustomPrompt="1"/>
          </p:nvPr>
        </p:nvSpPr>
        <p:spPr>
          <a:xfrm>
            <a:off x="609600" y="5314225"/>
            <a:ext cx="10972800" cy="807177"/>
          </a:xfrm>
          <a:prstGeom prst="rect">
            <a:avLst/>
          </a:prstGeom>
        </p:spPr>
        <p:txBody>
          <a:bodyPr lIns="0" tIns="0" rIns="0" bIns="0" anchor="t" anchorCtr="0">
            <a:noAutofit/>
          </a:bodyPr>
          <a:lstStyle>
            <a:lvl1pPr marL="0" indent="0" algn="r">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spTree>
    <p:extLst>
      <p:ext uri="{BB962C8B-B14F-4D97-AF65-F5344CB8AC3E}">
        <p14:creationId xmlns:p14="http://schemas.microsoft.com/office/powerpoint/2010/main" val="2608344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Left Photo Sky">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280996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379825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Midnight Lef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8B79449B-D8FD-934A-BDBF-CDDC969F0C21}"/>
              </a:ext>
            </a:extLst>
          </p:cNvPr>
          <p:cNvSpPr>
            <a:spLocks noGrp="1"/>
          </p:cNvSpPr>
          <p:nvPr>
            <p:ph type="pic" sz="quarter" idx="10" hasCustomPrompt="1"/>
          </p:nvPr>
        </p:nvSpPr>
        <p:spPr>
          <a:xfrm>
            <a:off x="8186059" y="0"/>
            <a:ext cx="4005943" cy="6858000"/>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
        <p:nvSpPr>
          <p:cNvPr id="16" name="Title 1">
            <a:extLst>
              <a:ext uri="{FF2B5EF4-FFF2-40B4-BE49-F238E27FC236}">
                <a16:creationId xmlns:a16="http://schemas.microsoft.com/office/drawing/2014/main" id="{295FAFAD-F810-39BD-3A75-77D90AC7B4C4}"/>
              </a:ext>
            </a:extLst>
          </p:cNvPr>
          <p:cNvSpPr>
            <a:spLocks noGrp="1"/>
          </p:cNvSpPr>
          <p:nvPr>
            <p:ph type="ctrTitle" hasCustomPrompt="1"/>
          </p:nvPr>
        </p:nvSpPr>
        <p:spPr>
          <a:xfrm>
            <a:off x="628011" y="3200817"/>
            <a:ext cx="10962553" cy="1504200"/>
          </a:xfrm>
          <a:prstGeom prst="rect">
            <a:avLst/>
          </a:prstGeom>
          <a:noFill/>
        </p:spPr>
        <p:txBody>
          <a:bodyPr lIns="0" tIns="0" rIns="0" bIns="0" anchor="b" anchorCtr="0"/>
          <a:lstStyle>
            <a:lvl1pPr marL="0" indent="0" algn="l">
              <a:lnSpc>
                <a:spcPct val="90000"/>
              </a:lnSpc>
              <a:buFont typeface="Arial" panose="020B0604020202020204" pitchFamily="34" charset="0"/>
              <a:buNone/>
              <a:defRPr sz="5400" b="0" i="0" spc="0" baseline="0">
                <a:solidFill>
                  <a:schemeClr val="tx1"/>
                </a:solidFill>
                <a:latin typeface="CiscoSansTT ExtraLight" panose="020B0303020201020303" pitchFamily="34" charset="0"/>
                <a:cs typeface="CiscoSansTT ExtraLight"/>
              </a:defRPr>
            </a:lvl1pPr>
          </a:lstStyle>
          <a:p>
            <a:r>
              <a:rPr lang="en-GB"/>
              <a:t>Presentation title </a:t>
            </a:r>
            <a:br>
              <a:rPr lang="en-GB"/>
            </a:br>
            <a:r>
              <a:rPr lang="en-GB"/>
              <a:t>goes here</a:t>
            </a:r>
            <a:endParaRPr lang="en-US"/>
          </a:p>
        </p:txBody>
      </p:sp>
      <p:sp>
        <p:nvSpPr>
          <p:cNvPr id="17" name="Subtitle">
            <a:extLst>
              <a:ext uri="{FF2B5EF4-FFF2-40B4-BE49-F238E27FC236}">
                <a16:creationId xmlns:a16="http://schemas.microsoft.com/office/drawing/2014/main" id="{8C37E0F8-C5E2-7BED-8AAC-897D792BB038}"/>
              </a:ext>
            </a:extLst>
          </p:cNvPr>
          <p:cNvSpPr>
            <a:spLocks noGrp="1"/>
          </p:cNvSpPr>
          <p:nvPr>
            <p:ph type="body" sz="quarter" idx="13" hasCustomPrompt="1"/>
          </p:nvPr>
        </p:nvSpPr>
        <p:spPr>
          <a:xfrm>
            <a:off x="628011" y="4807254"/>
            <a:ext cx="10962553" cy="398668"/>
          </a:xfrm>
          <a:prstGeom prst="rect">
            <a:avLst/>
          </a:prstGeom>
          <a:noFill/>
        </p:spPr>
        <p:txBody>
          <a:bodyPr lIns="0" tIns="0" rIns="0" bIns="0"/>
          <a:lstStyle>
            <a:lvl1pPr marL="0" indent="0" algn="l">
              <a:buFont typeface="Arial" panose="020B0604020202020204" pitchFamily="34" charset="0"/>
              <a:buNone/>
              <a:defRPr sz="20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 goes here</a:t>
            </a:r>
          </a:p>
        </p:txBody>
      </p:sp>
      <p:sp>
        <p:nvSpPr>
          <p:cNvPr id="18" name="Subtitle 2">
            <a:extLst>
              <a:ext uri="{FF2B5EF4-FFF2-40B4-BE49-F238E27FC236}">
                <a16:creationId xmlns:a16="http://schemas.microsoft.com/office/drawing/2014/main" id="{CD577481-303C-6B3D-080C-D901A9CC28E2}"/>
              </a:ext>
            </a:extLst>
          </p:cNvPr>
          <p:cNvSpPr>
            <a:spLocks noGrp="1"/>
          </p:cNvSpPr>
          <p:nvPr>
            <p:ph type="subTitle" idx="1" hasCustomPrompt="1"/>
          </p:nvPr>
        </p:nvSpPr>
        <p:spPr>
          <a:xfrm>
            <a:off x="628011" y="5314225"/>
            <a:ext cx="10962553" cy="807177"/>
          </a:xfrm>
          <a:prstGeom prst="rect">
            <a:avLst/>
          </a:prstGeom>
          <a:noFill/>
        </p:spPr>
        <p:txBody>
          <a:bodyPr lIns="0" tIns="0" rIns="0" bIns="0" anchor="t" anchorCtr="0">
            <a:noAutofit/>
          </a:bodyPr>
          <a:lstStyle>
            <a:lvl1pPr marL="0" indent="0" algn="l">
              <a:lnSpc>
                <a:spcPct val="100000"/>
              </a:lnSpc>
              <a:spcBef>
                <a:spcPts val="0"/>
              </a:spcBef>
              <a:spcAft>
                <a:spcPts val="1600"/>
              </a:spcAft>
              <a:buNone/>
              <a:defRPr sz="1300" b="0" i="0">
                <a:solidFill>
                  <a:schemeClr val="tx1"/>
                </a:solidFill>
                <a:latin typeface="CiscoSansTT Light" panose="020B0503020201020303" pitchFamily="34" charset="0"/>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a:p>
            <a:r>
              <a:rPr lang="en-GB"/>
              <a:t>Date</a:t>
            </a:r>
            <a:endParaRPr lang="en-US"/>
          </a:p>
        </p:txBody>
      </p:sp>
      <p:pic>
        <p:nvPicPr>
          <p:cNvPr id="10" name="Picture 7">
            <a:extLst>
              <a:ext uri="{FF2B5EF4-FFF2-40B4-BE49-F238E27FC236}">
                <a16:creationId xmlns:a16="http://schemas.microsoft.com/office/drawing/2014/main" id="{EB0D5F86-0DA7-566F-B06B-F0CEE9D6C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Tree>
    <p:extLst>
      <p:ext uri="{BB962C8B-B14F-4D97-AF65-F5344CB8AC3E}">
        <p14:creationId xmlns:p14="http://schemas.microsoft.com/office/powerpoint/2010/main" val="2633888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nsi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609601" y="3101870"/>
            <a:ext cx="10972801" cy="1262529"/>
          </a:xfrm>
          <a:prstGeom prst="rect">
            <a:avLst/>
          </a:prstGeom>
        </p:spPr>
        <p:txBody>
          <a:bodyPr anchor="ctr"/>
          <a:lstStyle>
            <a:lvl1pPr marL="0" indent="0" algn="r">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Transition slide goes here</a:t>
            </a:r>
            <a:endParaRPr lang="en-US"/>
          </a:p>
        </p:txBody>
      </p:sp>
      <p:sp>
        <p:nvSpPr>
          <p:cNvPr id="9" name="Text Placeholder 2">
            <a:extLst>
              <a:ext uri="{FF2B5EF4-FFF2-40B4-BE49-F238E27FC236}">
                <a16:creationId xmlns:a16="http://schemas.microsoft.com/office/drawing/2014/main" id="{DECC8AF0-3BE8-4648-B8CF-BE366F78ABFC}"/>
              </a:ext>
            </a:extLst>
          </p:cNvPr>
          <p:cNvSpPr>
            <a:spLocks noGrp="1"/>
          </p:cNvSpPr>
          <p:nvPr>
            <p:ph type="body" sz="quarter" idx="14" hasCustomPrompt="1"/>
          </p:nvPr>
        </p:nvSpPr>
        <p:spPr>
          <a:xfrm>
            <a:off x="609603" y="431802"/>
            <a:ext cx="10972800" cy="398668"/>
          </a:xfrm>
          <a:prstGeom prst="rect">
            <a:avLst/>
          </a:prstGeom>
        </p:spPr>
        <p:txBody>
          <a:bodyPr lIns="0" tIns="0" rIns="0" bIns="0"/>
          <a:lstStyle>
            <a:lvl1pPr marL="0" indent="0" algn="r">
              <a:buFont typeface="Arial" panose="020B0604020202020204" pitchFamily="34" charset="0"/>
              <a:buNone/>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3" name="TextBox 12">
            <a:extLst>
              <a:ext uri="{FF2B5EF4-FFF2-40B4-BE49-F238E27FC236}">
                <a16:creationId xmlns:a16="http://schemas.microsoft.com/office/drawing/2014/main" id="{C4D79563-9547-9B5C-F7F4-A016B119A7E7}"/>
              </a:ext>
            </a:extLst>
          </p:cNvPr>
          <p:cNvSpPr txBox="1"/>
          <p:nvPr userDrawn="1"/>
        </p:nvSpPr>
        <p:spPr>
          <a:xfrm>
            <a:off x="4358642" y="-548640"/>
            <a:ext cx="184731" cy="369332"/>
          </a:xfrm>
          <a:prstGeom prst="rect">
            <a:avLst/>
          </a:prstGeom>
          <a:noFill/>
        </p:spPr>
        <p:txBody>
          <a:bodyPr wrap="none" rtlCol="0">
            <a:spAutoFit/>
          </a:bodyPr>
          <a:lstStyle/>
          <a:p>
            <a:endParaRPr lang="en-US">
              <a:latin typeface="+mn-lt"/>
            </a:endParaRPr>
          </a:p>
        </p:txBody>
      </p:sp>
    </p:spTree>
    <p:extLst>
      <p:ext uri="{BB962C8B-B14F-4D97-AF65-F5344CB8AC3E}">
        <p14:creationId xmlns:p14="http://schemas.microsoft.com/office/powerpoint/2010/main" val="1628684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91420" tIns="45710" rIns="91420" bIns="45710" anchor="t" anchorCtr="0">
            <a:noAutofit/>
          </a:bodyPr>
          <a:lstStyle>
            <a:lvl1pPr marL="0" indent="0" algn="ctr">
              <a:lnSpc>
                <a:spcPct val="150000"/>
              </a:lnSpc>
              <a:spcBef>
                <a:spcPts val="0"/>
              </a:spcBef>
              <a:spcAft>
                <a:spcPts val="0"/>
              </a:spcAft>
              <a:buNone/>
              <a:defRPr sz="1500" b="0" i="0">
                <a:solidFill>
                  <a:schemeClr val="tx1"/>
                </a:solidFill>
                <a:latin typeface="CiscoSansTT" panose="020B0503020201020303" pitchFamily="34" charset="0"/>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91420" tIns="45710" rIns="91420" bIns="45710"/>
          <a:lstStyle>
            <a:lvl1pPr marL="0" indent="0" algn="ctr">
              <a:buFont typeface="Arial" panose="020B0604020202020204" pitchFamily="34" charset="0"/>
              <a:buNone/>
              <a:defRPr sz="2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userDrawn="1"/>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767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565402"/>
            <a:ext cx="10232589" cy="637377"/>
          </a:xfrm>
          <a:prstGeom prst="rect">
            <a:avLst/>
          </a:prstGeom>
        </p:spPr>
        <p:txBody>
          <a:bodyPr lIns="0" tIns="0" rIns="0" bIns="0" anchor="ctr"/>
          <a:lstStyle>
            <a:lvl1pPr marL="0" indent="0" algn="l">
              <a:lnSpc>
                <a:spcPct val="100000"/>
              </a:lnSpc>
              <a:buFont typeface="Arial" panose="020B0604020202020204" pitchFamily="34" charset="0"/>
              <a:buNone/>
              <a:defRPr sz="4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Segue slide copy goes here</a:t>
            </a:r>
            <a:endParaRPr lang="en-US"/>
          </a:p>
        </p:txBody>
      </p:sp>
    </p:spTree>
    <p:extLst>
      <p:ext uri="{BB962C8B-B14F-4D97-AF65-F5344CB8AC3E}">
        <p14:creationId xmlns:p14="http://schemas.microsoft.com/office/powerpoint/2010/main" val="791367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9" name="Text Placeholder 2">
            <a:extLst>
              <a:ext uri="{FF2B5EF4-FFF2-40B4-BE49-F238E27FC236}">
                <a16:creationId xmlns:a16="http://schemas.microsoft.com/office/drawing/2014/main" id="{355C6030-64DC-1C43-BC53-97F66AC982AB}"/>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1" name="Text Placeholder 2">
            <a:extLst>
              <a:ext uri="{FF2B5EF4-FFF2-40B4-BE49-F238E27FC236}">
                <a16:creationId xmlns:a16="http://schemas.microsoft.com/office/drawing/2014/main" id="{4D01B711-3A91-6FAB-F154-53DD712B5B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414119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Left 2">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D74462BA-6EBC-1140-992B-557518B13645}"/>
              </a:ext>
            </a:extLst>
          </p:cNvPr>
          <p:cNvSpPr>
            <a:spLocks noGrp="1"/>
          </p:cNvSpPr>
          <p:nvPr>
            <p:ph type="body" sz="quarter" idx="20" hasCustomPrompt="1"/>
          </p:nvPr>
        </p:nvSpPr>
        <p:spPr>
          <a:xfrm>
            <a:off x="621965" y="4226952"/>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80F1C889-3D11-B94B-8DC7-F979FE6EE152}"/>
              </a:ext>
            </a:extLst>
          </p:cNvPr>
          <p:cNvSpPr>
            <a:spLocks noGrp="1"/>
          </p:cNvSpPr>
          <p:nvPr>
            <p:ph type="body" sz="quarter" idx="21" hasCustomPrompt="1"/>
          </p:nvPr>
        </p:nvSpPr>
        <p:spPr>
          <a:xfrm>
            <a:off x="621965" y="4630179"/>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2" name="Text Placeholder 2">
            <a:extLst>
              <a:ext uri="{FF2B5EF4-FFF2-40B4-BE49-F238E27FC236}">
                <a16:creationId xmlns:a16="http://schemas.microsoft.com/office/drawing/2014/main" id="{ED42BE5F-6F6F-F37B-C64E-3CA0471064D5}"/>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5" name="Text Placeholder 2">
            <a:extLst>
              <a:ext uri="{FF2B5EF4-FFF2-40B4-BE49-F238E27FC236}">
                <a16:creationId xmlns:a16="http://schemas.microsoft.com/office/drawing/2014/main" id="{07CC7059-5853-40FD-F640-AA28414874BB}"/>
              </a:ext>
            </a:extLst>
          </p:cNvPr>
          <p:cNvSpPr>
            <a:spLocks noGrp="1"/>
          </p:cNvSpPr>
          <p:nvPr>
            <p:ph type="body" sz="quarter" idx="15" hasCustomPrompt="1"/>
          </p:nvPr>
        </p:nvSpPr>
        <p:spPr>
          <a:xfrm>
            <a:off x="6219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6" name="Text Placeholder 2">
            <a:extLst>
              <a:ext uri="{FF2B5EF4-FFF2-40B4-BE49-F238E27FC236}">
                <a16:creationId xmlns:a16="http://schemas.microsoft.com/office/drawing/2014/main" id="{D5C82917-3C59-E329-4092-6FE5AC7EED56}"/>
              </a:ext>
            </a:extLst>
          </p:cNvPr>
          <p:cNvSpPr>
            <a:spLocks noGrp="1"/>
          </p:cNvSpPr>
          <p:nvPr>
            <p:ph type="body" sz="quarter" idx="16" hasCustomPrompt="1"/>
          </p:nvPr>
        </p:nvSpPr>
        <p:spPr>
          <a:xfrm>
            <a:off x="6219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itle 1">
            <a:extLst>
              <a:ext uri="{FF2B5EF4-FFF2-40B4-BE49-F238E27FC236}">
                <a16:creationId xmlns:a16="http://schemas.microsoft.com/office/drawing/2014/main" id="{2D1E7E73-3E89-BA10-DC01-7E300E996439}"/>
              </a:ext>
            </a:extLst>
          </p:cNvPr>
          <p:cNvSpPr>
            <a:spLocks noGrp="1"/>
          </p:cNvSpPr>
          <p:nvPr>
            <p:ph type="ctrTitle" hasCustomPrompt="1"/>
          </p:nvPr>
        </p:nvSpPr>
        <p:spPr>
          <a:xfrm>
            <a:off x="621967"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3939143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E8BD34-9749-B741-B93E-2D7E0CB595D9}"/>
              </a:ext>
            </a:extLst>
          </p:cNvPr>
          <p:cNvSpPr>
            <a:spLocks noGrp="1"/>
          </p:cNvSpPr>
          <p:nvPr>
            <p:ph type="body" sz="quarter" idx="19" hasCustomPrompt="1"/>
          </p:nvPr>
        </p:nvSpPr>
        <p:spPr>
          <a:xfrm>
            <a:off x="6407661" y="1766048"/>
            <a:ext cx="5165819"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65873738-C849-95A4-C52A-CD496785A3AA}"/>
              </a:ext>
            </a:extLst>
          </p:cNvPr>
          <p:cNvSpPr>
            <a:spLocks noGrp="1"/>
          </p:cNvSpPr>
          <p:nvPr>
            <p:ph type="body" sz="quarter" idx="27" hasCustomPrompt="1"/>
          </p:nvPr>
        </p:nvSpPr>
        <p:spPr>
          <a:xfrm>
            <a:off x="6410937"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itle 1">
            <a:extLst>
              <a:ext uri="{FF2B5EF4-FFF2-40B4-BE49-F238E27FC236}">
                <a16:creationId xmlns:a16="http://schemas.microsoft.com/office/drawing/2014/main" id="{96FF2EC3-7B94-61AD-89EE-6563C3D30D5B}"/>
              </a:ext>
            </a:extLst>
          </p:cNvPr>
          <p:cNvSpPr>
            <a:spLocks noGrp="1"/>
          </p:cNvSpPr>
          <p:nvPr>
            <p:ph type="ctrTitle" hasCustomPrompt="1"/>
          </p:nvPr>
        </p:nvSpPr>
        <p:spPr>
          <a:xfrm>
            <a:off x="621966" y="1766048"/>
            <a:ext cx="5169260"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22" name="Text Placeholder 2">
            <a:extLst>
              <a:ext uri="{FF2B5EF4-FFF2-40B4-BE49-F238E27FC236}">
                <a16:creationId xmlns:a16="http://schemas.microsoft.com/office/drawing/2014/main" id="{D19CCA2B-1CE2-77CF-F749-DC772E2A717C}"/>
              </a:ext>
            </a:extLst>
          </p:cNvPr>
          <p:cNvSpPr>
            <a:spLocks noGrp="1"/>
          </p:cNvSpPr>
          <p:nvPr>
            <p:ph type="body" sz="quarter" idx="15" hasCustomPrompt="1"/>
          </p:nvPr>
        </p:nvSpPr>
        <p:spPr>
          <a:xfrm>
            <a:off x="621966" y="2812142"/>
            <a:ext cx="5169260" cy="129218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1"/>
            <a:ext cx="5169260" cy="182881"/>
          </a:xfrm>
          <a:prstGeom prst="rect">
            <a:avLst/>
          </a:prstGeom>
        </p:spPr>
        <p:txBody>
          <a:bodyPr lIns="0" tIns="0" rIns="0" bIns="0"/>
          <a:lstStyle>
            <a:lvl1pPr marL="0" indent="0">
              <a:spcBef>
                <a:spcPts val="0"/>
              </a:spcBef>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492B656F-A7D0-42FB-D9A5-80362B0197F2}"/>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47879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56024974-A0B0-7C6B-9AD0-E630E95DA949}"/>
              </a:ext>
            </a:extLst>
          </p:cNvPr>
          <p:cNvSpPr>
            <a:spLocks noGrp="1"/>
          </p:cNvSpPr>
          <p:nvPr>
            <p:ph type="body" sz="quarter" idx="15" hasCustomPrompt="1"/>
          </p:nvPr>
        </p:nvSpPr>
        <p:spPr>
          <a:xfrm>
            <a:off x="63212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8390454E-C6EF-BF2D-F598-5D31E91A5C5B}"/>
              </a:ext>
            </a:extLst>
          </p:cNvPr>
          <p:cNvSpPr>
            <a:spLocks noGrp="1"/>
          </p:cNvSpPr>
          <p:nvPr>
            <p:ph type="body" sz="quarter" idx="18" hasCustomPrompt="1"/>
          </p:nvPr>
        </p:nvSpPr>
        <p:spPr>
          <a:xfrm>
            <a:off x="809316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9" name="Text Placeholder 2">
            <a:extLst>
              <a:ext uri="{FF2B5EF4-FFF2-40B4-BE49-F238E27FC236}">
                <a16:creationId xmlns:a16="http://schemas.microsoft.com/office/drawing/2014/main" id="{57A872EF-F192-39C4-B234-D15D6561B47C}"/>
              </a:ext>
            </a:extLst>
          </p:cNvPr>
          <p:cNvSpPr>
            <a:spLocks noGrp="1"/>
          </p:cNvSpPr>
          <p:nvPr>
            <p:ph type="body" sz="quarter" idx="20" hasCustomPrompt="1"/>
          </p:nvPr>
        </p:nvSpPr>
        <p:spPr>
          <a:xfrm>
            <a:off x="4362645" y="2812144"/>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59392"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6015" y="1766048"/>
            <a:ext cx="3486912" cy="443754"/>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3" name="Title 1">
            <a:extLst>
              <a:ext uri="{FF2B5EF4-FFF2-40B4-BE49-F238E27FC236}">
                <a16:creationId xmlns:a16="http://schemas.microsoft.com/office/drawing/2014/main" id="{BE2AD77B-1466-B731-C28A-2731D668CCBE}"/>
              </a:ext>
            </a:extLst>
          </p:cNvPr>
          <p:cNvSpPr>
            <a:spLocks noGrp="1"/>
          </p:cNvSpPr>
          <p:nvPr>
            <p:ph type="ctrTitle" hasCustomPrompt="1"/>
          </p:nvPr>
        </p:nvSpPr>
        <p:spPr>
          <a:xfrm>
            <a:off x="621792" y="1766048"/>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a:t>
            </a:r>
            <a:endParaRPr lang="en-US"/>
          </a:p>
        </p:txBody>
      </p:sp>
      <p:sp>
        <p:nvSpPr>
          <p:cNvPr id="14" name="Text Placeholder 2">
            <a:extLst>
              <a:ext uri="{FF2B5EF4-FFF2-40B4-BE49-F238E27FC236}">
                <a16:creationId xmlns:a16="http://schemas.microsoft.com/office/drawing/2014/main" id="{D81B37B4-1168-CDEB-FB62-4B4E3C4E0AD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516495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Two Column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23679"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8" name="Text Placeholder 2">
            <a:extLst>
              <a:ext uri="{FF2B5EF4-FFF2-40B4-BE49-F238E27FC236}">
                <a16:creationId xmlns:a16="http://schemas.microsoft.com/office/drawing/2014/main" id="{2136F578-A3CF-9005-0901-E724D7D5226F}"/>
              </a:ext>
            </a:extLst>
          </p:cNvPr>
          <p:cNvSpPr>
            <a:spLocks noGrp="1"/>
          </p:cNvSpPr>
          <p:nvPr>
            <p:ph type="body" sz="quarter" idx="27" hasCustomPrompt="1"/>
          </p:nvPr>
        </p:nvSpPr>
        <p:spPr>
          <a:xfrm>
            <a:off x="6399977" y="3668310"/>
            <a:ext cx="5178612" cy="1315357"/>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938820"/>
            <a:ext cx="5178611"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0" name="Text Placeholder 2">
            <a:extLst>
              <a:ext uri="{FF2B5EF4-FFF2-40B4-BE49-F238E27FC236}">
                <a16:creationId xmlns:a16="http://schemas.microsoft.com/office/drawing/2014/main" id="{0D0EB105-4FE7-7E30-8C23-A63566AB41F9}"/>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04880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Left Photo Midnigh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accent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accent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bg2"/>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solidFill>
                  <a:schemeClr val="bg2"/>
                </a:solidFill>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bg2"/>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34849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Three Column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19" name="Text Placeholder 6">
            <a:extLst>
              <a:ext uri="{FF2B5EF4-FFF2-40B4-BE49-F238E27FC236}">
                <a16:creationId xmlns:a16="http://schemas.microsoft.com/office/drawing/2014/main" id="{0721738F-FD2D-4146-A62E-4ECD6E8AF6FC}"/>
              </a:ext>
            </a:extLst>
          </p:cNvPr>
          <p:cNvSpPr>
            <a:spLocks noGrp="1"/>
          </p:cNvSpPr>
          <p:nvPr>
            <p:ph type="body" sz="quarter" idx="23" hasCustomPrompt="1"/>
          </p:nvPr>
        </p:nvSpPr>
        <p:spPr>
          <a:xfrm>
            <a:off x="622771" y="2946254"/>
            <a:ext cx="3511549" cy="482748"/>
          </a:xfrm>
          <a:prstGeom prst="rect">
            <a:avLst/>
          </a:prstGeom>
        </p:spPr>
        <p:txBody>
          <a:bodyPr lIns="0" tIns="0" rIns="0" bIns="0" anchor="b"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607671"/>
            <a:ext cx="1024772" cy="957729"/>
          </a:xfrm>
          <a:prstGeom prst="rect">
            <a:avLst/>
          </a:prstGeom>
          <a:no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marketing icon</a:t>
            </a:r>
          </a:p>
        </p:txBody>
      </p:sp>
      <p:sp>
        <p:nvSpPr>
          <p:cNvPr id="16" name="Text Placeholder 2">
            <a:extLst>
              <a:ext uri="{FF2B5EF4-FFF2-40B4-BE49-F238E27FC236}">
                <a16:creationId xmlns:a16="http://schemas.microsoft.com/office/drawing/2014/main" id="{17EBF19C-49E3-D24F-8832-1A12184F6688}"/>
              </a:ext>
            </a:extLst>
          </p:cNvPr>
          <p:cNvSpPr>
            <a:spLocks noGrp="1"/>
          </p:cNvSpPr>
          <p:nvPr>
            <p:ph type="body" sz="quarter" idx="15" hasCustomPrompt="1"/>
          </p:nvPr>
        </p:nvSpPr>
        <p:spPr>
          <a:xfrm>
            <a:off x="632125"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3" name="Text Placeholder 2">
            <a:extLst>
              <a:ext uri="{FF2B5EF4-FFF2-40B4-BE49-F238E27FC236}">
                <a16:creationId xmlns:a16="http://schemas.microsoft.com/office/drawing/2014/main" id="{A1125D49-7617-524D-93FF-568220A243A4}"/>
              </a:ext>
            </a:extLst>
          </p:cNvPr>
          <p:cNvSpPr>
            <a:spLocks noGrp="1"/>
          </p:cNvSpPr>
          <p:nvPr>
            <p:ph type="body" sz="quarter" idx="29" hasCustomPrompt="1"/>
          </p:nvPr>
        </p:nvSpPr>
        <p:spPr>
          <a:xfrm>
            <a:off x="4350253"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24" name="Text Placeholder 2">
            <a:extLst>
              <a:ext uri="{FF2B5EF4-FFF2-40B4-BE49-F238E27FC236}">
                <a16:creationId xmlns:a16="http://schemas.microsoft.com/office/drawing/2014/main" id="{32FC023A-9146-A042-BD74-7CC8EF53A068}"/>
              </a:ext>
            </a:extLst>
          </p:cNvPr>
          <p:cNvSpPr>
            <a:spLocks noGrp="1"/>
          </p:cNvSpPr>
          <p:nvPr>
            <p:ph type="body" sz="quarter" idx="30" hasCustomPrompt="1"/>
          </p:nvPr>
        </p:nvSpPr>
        <p:spPr>
          <a:xfrm>
            <a:off x="8102968" y="3675743"/>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13" name="Text Placeholder 2">
            <a:extLst>
              <a:ext uri="{FF2B5EF4-FFF2-40B4-BE49-F238E27FC236}">
                <a16:creationId xmlns:a16="http://schemas.microsoft.com/office/drawing/2014/main" id="{3B88B2C6-7B71-2E10-C2D7-2073ED166CFF}"/>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151474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 and titl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1878F7B9-C122-B8FB-05FB-508A64772A99}"/>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067100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621792" y="1600200"/>
            <a:ext cx="10960608" cy="4519083"/>
          </a:xfrm>
          <a:prstGeom prst="rect">
            <a:avLst/>
          </a:prstGeom>
        </p:spPr>
        <p:txBody>
          <a:bodyPr lIns="91420" tIns="45710" rIns="91420" bIns="45710">
            <a:noAutofit/>
          </a:bodyPr>
          <a:lstStyle>
            <a:lvl1pPr marL="304798" indent="-228598">
              <a:lnSpc>
                <a:spcPct val="95000"/>
              </a:lnSpc>
              <a:spcBef>
                <a:spcPts val="1480"/>
              </a:spcBef>
              <a:buClr>
                <a:schemeClr val="accent1"/>
              </a:buClr>
              <a:buSzPct val="80000"/>
              <a:buFont typeface="Arial"/>
              <a:buChar char="•"/>
              <a:defRPr sz="2400" b="0" i="0">
                <a:solidFill>
                  <a:schemeClr val="tx1"/>
                </a:solidFill>
                <a:latin typeface="+mn-lt"/>
                <a:ea typeface="CiscoSansTT Thin" charset="0"/>
                <a:cs typeface="CiscoSansTT Thin" charset="0"/>
              </a:defRPr>
            </a:lvl1pPr>
            <a:lvl2pPr marL="609595" indent="-220132">
              <a:lnSpc>
                <a:spcPct val="95000"/>
              </a:lnSpc>
              <a:spcBef>
                <a:spcPts val="600"/>
              </a:spcBef>
              <a:buClr>
                <a:schemeClr val="accent1"/>
              </a:buClr>
              <a:buSzPct val="80000"/>
              <a:buFont typeface="Arial"/>
              <a:buChar char="•"/>
              <a:defRPr sz="1867" b="0" i="0">
                <a:solidFill>
                  <a:schemeClr val="tx1"/>
                </a:solidFill>
                <a:latin typeface="+mn-lt"/>
                <a:ea typeface="CiscoSansTT Thin" charset="0"/>
                <a:cs typeface="CiscoSansTT Thin" charset="0"/>
              </a:defRPr>
            </a:lvl2pPr>
            <a:lvl3pPr marL="914392" indent="-146050">
              <a:buClr>
                <a:schemeClr val="accent1"/>
              </a:buClr>
              <a:buSzPct val="80000"/>
              <a:buFont typeface="Arial"/>
              <a:buChar char="•"/>
              <a:defRPr sz="1600" b="0" i="0">
                <a:solidFill>
                  <a:schemeClr val="tx1"/>
                </a:solidFill>
                <a:latin typeface="CiscoSansTT" panose="020B0503020201020303" pitchFamily="34" charset="0"/>
                <a:ea typeface="CiscoSansTT" panose="020B0503020201020303" pitchFamily="34" charset="0"/>
                <a:cs typeface="CiscoSansTT" panose="020B0503020201020303" pitchFamily="34" charset="0"/>
              </a:defRPr>
            </a:lvl3pPr>
            <a:lvl4pPr marL="1214703" indent="-228552">
              <a:buClr>
                <a:schemeClr val="accent1"/>
              </a:buClr>
              <a:buSzPct val="80000"/>
              <a:buFont typeface="Arial"/>
              <a:buChar char="•"/>
              <a:defRPr sz="1333" b="0" i="0">
                <a:solidFill>
                  <a:schemeClr val="tx1"/>
                </a:solidFill>
                <a:latin typeface="CiscoSansTT Medium" panose="020B0503020201020303" pitchFamily="34" charset="0"/>
                <a:ea typeface="CiscoSansTT Medium" panose="020B0503020201020303" pitchFamily="34" charset="0"/>
                <a:cs typeface="CiscoSansTT Medium" panose="020B0503020201020303" pitchFamily="34" charset="0"/>
              </a:defRPr>
            </a:lvl4pPr>
            <a:lvl5pPr marL="1443255" indent="-224318">
              <a:buClr>
                <a:schemeClr val="bg2"/>
              </a:buClr>
              <a:buSzPct val="80000"/>
              <a:buFont typeface="Arial"/>
              <a:buChar char="•"/>
              <a:defRPr sz="1333" b="0" i="0">
                <a:solidFill>
                  <a:schemeClr val="bg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8" name="Text Placeholder 2">
            <a:extLst>
              <a:ext uri="{FF2B5EF4-FFF2-40B4-BE49-F238E27FC236}">
                <a16:creationId xmlns:a16="http://schemas.microsoft.com/office/drawing/2014/main" id="{59A4C47A-6966-3B09-BD1C-38665845F9B1}"/>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1FCB4DFA-B41D-91DA-5108-E390AFFDD535}"/>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833230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602317"/>
            <a:ext cx="10974395"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7" name="Text Placeholder 2">
            <a:extLst>
              <a:ext uri="{FF2B5EF4-FFF2-40B4-BE49-F238E27FC236}">
                <a16:creationId xmlns:a16="http://schemas.microsoft.com/office/drawing/2014/main" id="{DD6F855F-C6CE-B2F9-57E7-33E8ABD1C6C3}"/>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AABDEAAE-DE1D-CF0D-8281-B39078C1DE9D}"/>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211316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21792" y="1600200"/>
            <a:ext cx="10960608"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9" name="Text Placeholder 2">
            <a:extLst>
              <a:ext uri="{FF2B5EF4-FFF2-40B4-BE49-F238E27FC236}">
                <a16:creationId xmlns:a16="http://schemas.microsoft.com/office/drawing/2014/main" id="{705B1628-7130-AF0C-17E8-DBDAD7001336}"/>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ext Placeholder 6">
            <a:extLst>
              <a:ext uri="{FF2B5EF4-FFF2-40B4-BE49-F238E27FC236}">
                <a16:creationId xmlns:a16="http://schemas.microsoft.com/office/drawing/2014/main" id="{A7267393-CC82-21AE-BF48-82206C9952EE}"/>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525789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ult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E6D804B-991F-15D0-1B5C-852F088F2293}"/>
              </a:ext>
            </a:extLst>
          </p:cNvPr>
          <p:cNvSpPr>
            <a:spLocks noGrp="1"/>
          </p:cNvSpPr>
          <p:nvPr>
            <p:ph type="body" sz="quarter" idx="16" hasCustomPrompt="1"/>
          </p:nvPr>
        </p:nvSpPr>
        <p:spPr>
          <a:xfrm>
            <a:off x="632125" y="5586424"/>
            <a:ext cx="5463875" cy="249933"/>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 goes here</a:t>
            </a:r>
          </a:p>
        </p:txBody>
      </p:sp>
      <p:sp>
        <p:nvSpPr>
          <p:cNvPr id="12" name="Content Placeholder 2">
            <a:extLst>
              <a:ext uri="{FF2B5EF4-FFF2-40B4-BE49-F238E27FC236}">
                <a16:creationId xmlns:a16="http://schemas.microsoft.com/office/drawing/2014/main" id="{5E762CBB-3A34-48C3-DD45-61F4F2FD11D1}"/>
              </a:ext>
            </a:extLst>
          </p:cNvPr>
          <p:cNvSpPr>
            <a:spLocks noGrp="1"/>
          </p:cNvSpPr>
          <p:nvPr>
            <p:ph idx="1"/>
          </p:nvPr>
        </p:nvSpPr>
        <p:spPr>
          <a:xfrm>
            <a:off x="621792" y="1600200"/>
            <a:ext cx="10961511" cy="3739704"/>
          </a:xfrm>
          <a:prstGeom prst="rect">
            <a:avLst/>
          </a:prstGeom>
        </p:spPr>
        <p:txBody>
          <a:bodyPr lIns="91420" tIns="45710" rIns="91420" bIns="45710">
            <a:noAutofit/>
          </a:bodyPr>
          <a:lstStyle>
            <a:lvl1pPr marL="380917" marR="0" indent="-380917" algn="ctr" defTabSz="609469"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7" name="Text Placeholder 2">
            <a:extLst>
              <a:ext uri="{FF2B5EF4-FFF2-40B4-BE49-F238E27FC236}">
                <a16:creationId xmlns:a16="http://schemas.microsoft.com/office/drawing/2014/main" id="{014E7A9D-AA27-1BDE-DF75-A66B1A4E967A}"/>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ext Placeholder 6">
            <a:extLst>
              <a:ext uri="{FF2B5EF4-FFF2-40B4-BE49-F238E27FC236}">
                <a16:creationId xmlns:a16="http://schemas.microsoft.com/office/drawing/2014/main" id="{8DB9C6A2-1768-FE67-38C1-DAE221A3B73A}"/>
              </a:ext>
            </a:extLst>
          </p:cNvPr>
          <p:cNvSpPr>
            <a:spLocks noGrp="1"/>
          </p:cNvSpPr>
          <p:nvPr>
            <p:ph type="body" sz="quarter" idx="23" hasCustomPrompt="1"/>
          </p:nvPr>
        </p:nvSpPr>
        <p:spPr>
          <a:xfrm>
            <a:off x="625928" y="739630"/>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1775491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8A973767-6838-8C37-C9AB-EBCBB78A52A3}"/>
              </a:ext>
            </a:extLst>
          </p:cNvPr>
          <p:cNvSpPr>
            <a:spLocks noGrp="1"/>
          </p:cNvSpPr>
          <p:nvPr>
            <p:ph type="body" sz="quarter" idx="82" hasCustomPrompt="1"/>
          </p:nvPr>
        </p:nvSpPr>
        <p:spPr>
          <a:xfrm>
            <a:off x="625928" y="450012"/>
            <a:ext cx="7460073" cy="482748"/>
          </a:xfrm>
          <a:prstGeom prst="rect">
            <a:avLst/>
          </a:prstGeom>
        </p:spPr>
        <p:txBody>
          <a:bodyPr lIns="0" tIns="0" rIns="0" bIns="0" anchor="t" anchorCtr="0"/>
          <a:lstStyle>
            <a:lvl1pPr marL="0" indent="0">
              <a:lnSpc>
                <a:spcPct val="100000"/>
              </a:lnSpc>
              <a:spcBef>
                <a:spcPts val="0"/>
              </a:spcBef>
              <a:buNone/>
              <a:defRPr sz="3200" b="0" i="0">
                <a:solidFill>
                  <a:schemeClr val="tx1"/>
                </a:solidFill>
                <a:latin typeface="CiscoSansTT ExtraLight" panose="020B0303020201020303" pitchFamily="34" charset="0"/>
                <a:cs typeface="CiscoSansTT ExtraLight" panose="020B0303020201020303" pitchFamily="34" charset="0"/>
              </a:defRPr>
            </a:lvl1pPr>
          </a:lstStyle>
          <a:p>
            <a:r>
              <a:rPr lang="en-GB"/>
              <a:t>Heading goes here</a:t>
            </a:r>
          </a:p>
        </p:txBody>
      </p:sp>
    </p:spTree>
    <p:extLst>
      <p:ext uri="{BB962C8B-B14F-4D97-AF65-F5344CB8AC3E}">
        <p14:creationId xmlns:p14="http://schemas.microsoft.com/office/powerpoint/2010/main" val="325175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Page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22ACBA-6A0D-C74B-AFCB-38D9D94CE143}"/>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59610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idnight Half Pag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0442CC-18E0-97B7-E62C-0397FB025279}"/>
              </a:ext>
            </a:extLst>
          </p:cNvPr>
          <p:cNvSpPr>
            <a:spLocks noGrp="1"/>
          </p:cNvSpPr>
          <p:nvPr>
            <p:ph type="ctrTitle" hasCustomPrompt="1"/>
          </p:nvPr>
        </p:nvSpPr>
        <p:spPr>
          <a:xfrm>
            <a:off x="627425" y="1766047"/>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9" name="Text Placeholder 2">
            <a:extLst>
              <a:ext uri="{FF2B5EF4-FFF2-40B4-BE49-F238E27FC236}">
                <a16:creationId xmlns:a16="http://schemas.microsoft.com/office/drawing/2014/main" id="{5F030301-E75F-E7BE-D423-283E76983DD5}"/>
              </a:ext>
            </a:extLst>
          </p:cNvPr>
          <p:cNvSpPr>
            <a:spLocks noGrp="1"/>
          </p:cNvSpPr>
          <p:nvPr>
            <p:ph type="body" sz="quarter" idx="16" hasCustomPrompt="1"/>
          </p:nvPr>
        </p:nvSpPr>
        <p:spPr>
          <a:xfrm>
            <a:off x="627425" y="2421515"/>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CFD8466-F4CC-C5A0-9C5C-BABB06B9214C}"/>
              </a:ext>
            </a:extLst>
          </p:cNvPr>
          <p:cNvSpPr>
            <a:spLocks noGrp="1"/>
          </p:cNvSpPr>
          <p:nvPr>
            <p:ph type="body" sz="quarter" idx="15" hasCustomPrompt="1"/>
          </p:nvPr>
        </p:nvSpPr>
        <p:spPr>
          <a:xfrm>
            <a:off x="627425" y="2852062"/>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56C75B5F-2754-AB33-5A12-A2F80412EA7C}"/>
              </a:ext>
            </a:extLst>
          </p:cNvPr>
          <p:cNvSpPr>
            <a:spLocks noGrp="1"/>
          </p:cNvSpPr>
          <p:nvPr>
            <p:ph type="body" sz="quarter" idx="14" hasCustomPrompt="1"/>
          </p:nvPr>
        </p:nvSpPr>
        <p:spPr>
          <a:xfrm>
            <a:off x="625928" y="431801"/>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414096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Page Text 2">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bg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pic>
        <p:nvPicPr>
          <p:cNvPr id="21" name="Picture 7">
            <a:extLst>
              <a:ext uri="{FF2B5EF4-FFF2-40B4-BE49-F238E27FC236}">
                <a16:creationId xmlns:a16="http://schemas.microsoft.com/office/drawing/2014/main" id="{C8840F6B-282B-A945-9690-ABC74CE8E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2" name="Rectangle 21">
            <a:extLst>
              <a:ext uri="{FF2B5EF4-FFF2-40B4-BE49-F238E27FC236}">
                <a16:creationId xmlns:a16="http://schemas.microsoft.com/office/drawing/2014/main" id="{2C5D8762-2A1E-3E48-9704-3A8D36FCB834}"/>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a:solidFill>
                  <a:srgbClr val="0D274D"/>
                </a:solidFill>
                <a:latin typeface="CiscoSansTT Light" panose="020B0503020201020303" pitchFamily="34" charset="0"/>
                <a:ea typeface="+mn-ea"/>
                <a:cs typeface="CiscoSansTT Light" panose="020B0503020201020303" pitchFamily="34" charset="0"/>
              </a:rPr>
              <a:t>© 2022  Cisco and/or its affiliates. All rights reserved.   Cisco Confidential</a:t>
            </a:r>
          </a:p>
        </p:txBody>
      </p:sp>
      <p:sp>
        <p:nvSpPr>
          <p:cNvPr id="12" name="Text Placeholder 2">
            <a:extLst>
              <a:ext uri="{FF2B5EF4-FFF2-40B4-BE49-F238E27FC236}">
                <a16:creationId xmlns:a16="http://schemas.microsoft.com/office/drawing/2014/main" id="{D9178804-B96E-BE4F-9C01-F123A4E79750}"/>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8543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Right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r">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r">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r">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lgn="r">
              <a:spcBef>
                <a:spcPts val="0"/>
              </a:spcBef>
              <a:buNone/>
              <a:defRPr sz="1400">
                <a:latin typeface="+mn-lt"/>
              </a:defRPr>
            </a:lvl1pPr>
          </a:lstStyle>
          <a:p>
            <a:r>
              <a:rPr lang="en-GB"/>
              <a:t>Date</a:t>
            </a:r>
          </a:p>
        </p:txBody>
      </p:sp>
    </p:spTree>
    <p:extLst>
      <p:ext uri="{BB962C8B-B14F-4D97-AF65-F5344CB8AC3E}">
        <p14:creationId xmlns:p14="http://schemas.microsoft.com/office/powerpoint/2010/main" val="94324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Page Text 3">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E8268D0-2B6B-14C3-F3A8-834B9EAEC765}"/>
              </a:ext>
            </a:extLst>
          </p:cNvPr>
          <p:cNvSpPr>
            <a:spLocks noGrp="1"/>
          </p:cNvSpPr>
          <p:nvPr>
            <p:ph type="body" sz="quarter" idx="21" hasCustomPrompt="1"/>
          </p:nvPr>
        </p:nvSpPr>
        <p:spPr>
          <a:xfrm>
            <a:off x="7360302" y="75839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4" name="Text Placeholder 2">
            <a:extLst>
              <a:ext uri="{FF2B5EF4-FFF2-40B4-BE49-F238E27FC236}">
                <a16:creationId xmlns:a16="http://schemas.microsoft.com/office/drawing/2014/main" id="{8A14A143-03AF-F347-89FC-0666167C56A7}"/>
              </a:ext>
            </a:extLst>
          </p:cNvPr>
          <p:cNvSpPr>
            <a:spLocks noGrp="1"/>
          </p:cNvSpPr>
          <p:nvPr>
            <p:ph type="body" sz="quarter" idx="24" hasCustomPrompt="1"/>
          </p:nvPr>
        </p:nvSpPr>
        <p:spPr>
          <a:xfrm>
            <a:off x="7360302" y="2689016"/>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5" name="Text Placeholder 2">
            <a:extLst>
              <a:ext uri="{FF2B5EF4-FFF2-40B4-BE49-F238E27FC236}">
                <a16:creationId xmlns:a16="http://schemas.microsoft.com/office/drawing/2014/main" id="{1E323F44-643B-8464-6F8E-6F0C68F4A75A}"/>
              </a:ext>
            </a:extLst>
          </p:cNvPr>
          <p:cNvSpPr>
            <a:spLocks noGrp="1"/>
          </p:cNvSpPr>
          <p:nvPr>
            <p:ph type="body" sz="quarter" idx="26" hasCustomPrompt="1"/>
          </p:nvPr>
        </p:nvSpPr>
        <p:spPr>
          <a:xfrm>
            <a:off x="7360302" y="4610989"/>
            <a:ext cx="3968097"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77D7AA59-52D3-A85E-06D7-7D6C84CBBB83}"/>
              </a:ext>
            </a:extLst>
          </p:cNvPr>
          <p:cNvSpPr>
            <a:spLocks noGrp="1"/>
          </p:cNvSpPr>
          <p:nvPr>
            <p:ph type="body" sz="quarter" idx="15" hasCustomPrompt="1"/>
          </p:nvPr>
        </p:nvSpPr>
        <p:spPr>
          <a:xfrm>
            <a:off x="7360302" y="1190595"/>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6481995A-7D97-808B-623A-0F2B9B54B1FA}"/>
              </a:ext>
            </a:extLst>
          </p:cNvPr>
          <p:cNvSpPr>
            <a:spLocks noGrp="1"/>
          </p:cNvSpPr>
          <p:nvPr>
            <p:ph type="body" sz="quarter" idx="28" hasCustomPrompt="1"/>
          </p:nvPr>
        </p:nvSpPr>
        <p:spPr>
          <a:xfrm>
            <a:off x="7360302" y="3112568"/>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2C22A22-15C4-D3F3-399F-EBDDB222B289}"/>
              </a:ext>
            </a:extLst>
          </p:cNvPr>
          <p:cNvSpPr>
            <a:spLocks noGrp="1"/>
          </p:cNvSpPr>
          <p:nvPr>
            <p:ph type="body" sz="quarter" idx="29" hasCustomPrompt="1"/>
          </p:nvPr>
        </p:nvSpPr>
        <p:spPr>
          <a:xfrm>
            <a:off x="7360302" y="5043187"/>
            <a:ext cx="396809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itle 1">
            <a:extLst>
              <a:ext uri="{FF2B5EF4-FFF2-40B4-BE49-F238E27FC236}">
                <a16:creationId xmlns:a16="http://schemas.microsoft.com/office/drawing/2014/main" id="{3576ECFD-ABB0-1491-EDD7-7F12498F6CCC}"/>
              </a:ext>
            </a:extLst>
          </p:cNvPr>
          <p:cNvSpPr>
            <a:spLocks noGrp="1"/>
          </p:cNvSpPr>
          <p:nvPr>
            <p:ph type="ctrTitle" hasCustomPrompt="1"/>
          </p:nvPr>
        </p:nvSpPr>
        <p:spPr>
          <a:xfrm>
            <a:off x="623904"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24" name="Text Placeholder 2">
            <a:extLst>
              <a:ext uri="{FF2B5EF4-FFF2-40B4-BE49-F238E27FC236}">
                <a16:creationId xmlns:a16="http://schemas.microsoft.com/office/drawing/2014/main" id="{AEDD64BB-96E9-B53B-7D4D-690B8C23D059}"/>
              </a:ext>
            </a:extLst>
          </p:cNvPr>
          <p:cNvSpPr>
            <a:spLocks noGrp="1"/>
          </p:cNvSpPr>
          <p:nvPr>
            <p:ph type="body" sz="quarter" idx="14" hasCustomPrompt="1"/>
          </p:nvPr>
        </p:nvSpPr>
        <p:spPr>
          <a:xfrm>
            <a:off x="632127" y="431801"/>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38270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Page Text 4">
    <p:spTree>
      <p:nvGrpSpPr>
        <p:cNvPr id="1" name=""/>
        <p:cNvGrpSpPr/>
        <p:nvPr/>
      </p:nvGrpSpPr>
      <p:grpSpPr>
        <a:xfrm>
          <a:off x="0" y="0"/>
          <a:ext cx="0" cy="0"/>
          <a:chOff x="0" y="0"/>
          <a:chExt cx="0" cy="0"/>
        </a:xfrm>
      </p:grpSpPr>
      <p:sp>
        <p:nvSpPr>
          <p:cNvPr id="4" name="Rectangle 3"/>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7" name="Title 1">
            <a:extLst>
              <a:ext uri="{FF2B5EF4-FFF2-40B4-BE49-F238E27FC236}">
                <a16:creationId xmlns:a16="http://schemas.microsoft.com/office/drawing/2014/main" id="{500FB767-EEA9-D740-8EE8-2114332F6203}"/>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1" name="Text Placeholder 2">
            <a:extLst>
              <a:ext uri="{FF2B5EF4-FFF2-40B4-BE49-F238E27FC236}">
                <a16:creationId xmlns:a16="http://schemas.microsoft.com/office/drawing/2014/main" id="{89081E8E-66F3-8D24-1304-D061062DF4E8}"/>
              </a:ext>
            </a:extLst>
          </p:cNvPr>
          <p:cNvSpPr>
            <a:spLocks noGrp="1"/>
          </p:cNvSpPr>
          <p:nvPr>
            <p:ph type="body" sz="quarter" idx="21" hasCustomPrompt="1"/>
          </p:nvPr>
        </p:nvSpPr>
        <p:spPr>
          <a:xfrm>
            <a:off x="7360305" y="75839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Text Placeholder 2">
            <a:extLst>
              <a:ext uri="{FF2B5EF4-FFF2-40B4-BE49-F238E27FC236}">
                <a16:creationId xmlns:a16="http://schemas.microsoft.com/office/drawing/2014/main" id="{9BF728C7-DBC7-38D7-00D3-F60D887793E3}"/>
              </a:ext>
            </a:extLst>
          </p:cNvPr>
          <p:cNvSpPr>
            <a:spLocks noGrp="1"/>
          </p:cNvSpPr>
          <p:nvPr>
            <p:ph type="body" sz="quarter" idx="24" hasCustomPrompt="1"/>
          </p:nvPr>
        </p:nvSpPr>
        <p:spPr>
          <a:xfrm>
            <a:off x="7360305" y="2689016"/>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7" name="Text Placeholder 2">
            <a:extLst>
              <a:ext uri="{FF2B5EF4-FFF2-40B4-BE49-F238E27FC236}">
                <a16:creationId xmlns:a16="http://schemas.microsoft.com/office/drawing/2014/main" id="{069357B9-DEB6-9F92-1DE4-7DBA5A5D9BC0}"/>
              </a:ext>
            </a:extLst>
          </p:cNvPr>
          <p:cNvSpPr>
            <a:spLocks noGrp="1"/>
          </p:cNvSpPr>
          <p:nvPr>
            <p:ph type="body" sz="quarter" idx="26" hasCustomPrompt="1"/>
          </p:nvPr>
        </p:nvSpPr>
        <p:spPr>
          <a:xfrm>
            <a:off x="7360305" y="4610989"/>
            <a:ext cx="3980795"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26D36A6F-D633-41AB-6F29-C4A7CBFDE253}"/>
              </a:ext>
            </a:extLst>
          </p:cNvPr>
          <p:cNvSpPr>
            <a:spLocks noGrp="1"/>
          </p:cNvSpPr>
          <p:nvPr>
            <p:ph type="body" sz="quarter" idx="15" hasCustomPrompt="1"/>
          </p:nvPr>
        </p:nvSpPr>
        <p:spPr>
          <a:xfrm>
            <a:off x="7360305" y="1190595"/>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9" name="Text Placeholder 2">
            <a:extLst>
              <a:ext uri="{FF2B5EF4-FFF2-40B4-BE49-F238E27FC236}">
                <a16:creationId xmlns:a16="http://schemas.microsoft.com/office/drawing/2014/main" id="{7A5C30BC-62C3-9AC5-E1F2-050CFEBDF379}"/>
              </a:ext>
            </a:extLst>
          </p:cNvPr>
          <p:cNvSpPr>
            <a:spLocks noGrp="1"/>
          </p:cNvSpPr>
          <p:nvPr>
            <p:ph type="body" sz="quarter" idx="28" hasCustomPrompt="1"/>
          </p:nvPr>
        </p:nvSpPr>
        <p:spPr>
          <a:xfrm>
            <a:off x="7360305" y="3112568"/>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1" name="Text Placeholder 2">
            <a:extLst>
              <a:ext uri="{FF2B5EF4-FFF2-40B4-BE49-F238E27FC236}">
                <a16:creationId xmlns:a16="http://schemas.microsoft.com/office/drawing/2014/main" id="{A406770A-887F-8649-0DFA-7752B949AF17}"/>
              </a:ext>
            </a:extLst>
          </p:cNvPr>
          <p:cNvSpPr>
            <a:spLocks noGrp="1"/>
          </p:cNvSpPr>
          <p:nvPr>
            <p:ph type="body" sz="quarter" idx="29" hasCustomPrompt="1"/>
          </p:nvPr>
        </p:nvSpPr>
        <p:spPr>
          <a:xfrm>
            <a:off x="7360305" y="5043187"/>
            <a:ext cx="398079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6" name="Text Placeholder 2">
            <a:extLst>
              <a:ext uri="{FF2B5EF4-FFF2-40B4-BE49-F238E27FC236}">
                <a16:creationId xmlns:a16="http://schemas.microsoft.com/office/drawing/2014/main" id="{6D48D0B9-5AAE-5EA0-915E-F4A587C78D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287217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page text 5">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37C714-926C-B64D-A4F5-C938E3E4ED20}"/>
              </a:ext>
            </a:extLst>
          </p:cNvPr>
          <p:cNvSpPr/>
          <p:nvPr userDrawn="1"/>
        </p:nvSpPr>
        <p:spPr>
          <a:xfrm>
            <a:off x="610447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ExtraLight" panose="020B0303020201020303" pitchFamily="34" charset="0"/>
            </a:endParaRPr>
          </a:p>
        </p:txBody>
      </p:sp>
      <p:sp>
        <p:nvSpPr>
          <p:cNvPr id="16" name="Text Placeholder 2">
            <a:extLst>
              <a:ext uri="{FF2B5EF4-FFF2-40B4-BE49-F238E27FC236}">
                <a16:creationId xmlns:a16="http://schemas.microsoft.com/office/drawing/2014/main" id="{C2CBB27D-4ECC-7D57-A8D7-9837ACB4C785}"/>
              </a:ext>
            </a:extLst>
          </p:cNvPr>
          <p:cNvSpPr>
            <a:spLocks noGrp="1"/>
          </p:cNvSpPr>
          <p:nvPr>
            <p:ph type="body" sz="quarter" idx="21" hasCustomPrompt="1"/>
          </p:nvPr>
        </p:nvSpPr>
        <p:spPr>
          <a:xfrm>
            <a:off x="7360304" y="75839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4E4DEDCA-B1D8-2700-95AE-F61F2A5A40E4}"/>
              </a:ext>
            </a:extLst>
          </p:cNvPr>
          <p:cNvSpPr>
            <a:spLocks noGrp="1"/>
          </p:cNvSpPr>
          <p:nvPr>
            <p:ph type="body" sz="quarter" idx="24" hasCustomPrompt="1"/>
          </p:nvPr>
        </p:nvSpPr>
        <p:spPr>
          <a:xfrm>
            <a:off x="7360304" y="2689016"/>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DCB8C56B-FD0B-ED99-1F78-93E2F9DB6316}"/>
              </a:ext>
            </a:extLst>
          </p:cNvPr>
          <p:cNvSpPr>
            <a:spLocks noGrp="1"/>
          </p:cNvSpPr>
          <p:nvPr>
            <p:ph type="body" sz="quarter" idx="26" hasCustomPrompt="1"/>
          </p:nvPr>
        </p:nvSpPr>
        <p:spPr>
          <a:xfrm>
            <a:off x="7360304" y="4610989"/>
            <a:ext cx="3985947" cy="182881"/>
          </a:xfrm>
          <a:prstGeom prst="rect">
            <a:avLst/>
          </a:prstGeom>
        </p:spPr>
        <p:txBody>
          <a:bodyPr lIns="0" tIns="0" rIns="0" bIns="0"/>
          <a:lstStyle>
            <a:lvl1pPr marL="0" indent="0">
              <a:buFont typeface="Arial" panose="020B0604020202020204" pitchFamily="34" charset="0"/>
              <a:buNone/>
              <a:defRPr sz="16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FF4178D-EA14-1DB3-76F5-F17A2F680081}"/>
              </a:ext>
            </a:extLst>
          </p:cNvPr>
          <p:cNvSpPr>
            <a:spLocks noGrp="1"/>
          </p:cNvSpPr>
          <p:nvPr>
            <p:ph type="body" sz="quarter" idx="15" hasCustomPrompt="1"/>
          </p:nvPr>
        </p:nvSpPr>
        <p:spPr>
          <a:xfrm>
            <a:off x="7360304" y="1190595"/>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2" name="Text Placeholder 2">
            <a:extLst>
              <a:ext uri="{FF2B5EF4-FFF2-40B4-BE49-F238E27FC236}">
                <a16:creationId xmlns:a16="http://schemas.microsoft.com/office/drawing/2014/main" id="{C50465A6-124F-F258-49BE-3472BBC000E1}"/>
              </a:ext>
            </a:extLst>
          </p:cNvPr>
          <p:cNvSpPr>
            <a:spLocks noGrp="1"/>
          </p:cNvSpPr>
          <p:nvPr>
            <p:ph type="body" sz="quarter" idx="28" hasCustomPrompt="1"/>
          </p:nvPr>
        </p:nvSpPr>
        <p:spPr>
          <a:xfrm>
            <a:off x="7360304" y="3112568"/>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88F04DA7-F805-D415-F2BB-79E89146E2C0}"/>
              </a:ext>
            </a:extLst>
          </p:cNvPr>
          <p:cNvSpPr>
            <a:spLocks noGrp="1"/>
          </p:cNvSpPr>
          <p:nvPr>
            <p:ph type="body" sz="quarter" idx="29" hasCustomPrompt="1"/>
          </p:nvPr>
        </p:nvSpPr>
        <p:spPr>
          <a:xfrm>
            <a:off x="7360304" y="5043187"/>
            <a:ext cx="3985947"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bg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4" name="Title 1">
            <a:extLst>
              <a:ext uri="{FF2B5EF4-FFF2-40B4-BE49-F238E27FC236}">
                <a16:creationId xmlns:a16="http://schemas.microsoft.com/office/drawing/2014/main" id="{63195051-635B-6257-E964-771DABF5DF3B}"/>
              </a:ext>
            </a:extLst>
          </p:cNvPr>
          <p:cNvSpPr>
            <a:spLocks noGrp="1"/>
          </p:cNvSpPr>
          <p:nvPr>
            <p:ph type="ctrTitle" hasCustomPrompt="1"/>
          </p:nvPr>
        </p:nvSpPr>
        <p:spPr>
          <a:xfrm>
            <a:off x="632125" y="1771876"/>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25" name="Text Placeholder 2">
            <a:extLst>
              <a:ext uri="{FF2B5EF4-FFF2-40B4-BE49-F238E27FC236}">
                <a16:creationId xmlns:a16="http://schemas.microsoft.com/office/drawing/2014/main" id="{D0A8471E-2BBA-AE3D-CE56-68CCA2519DA0}"/>
              </a:ext>
            </a:extLst>
          </p:cNvPr>
          <p:cNvSpPr>
            <a:spLocks noGrp="1"/>
          </p:cNvSpPr>
          <p:nvPr>
            <p:ph type="body" sz="quarter" idx="16" hasCustomPrompt="1"/>
          </p:nvPr>
        </p:nvSpPr>
        <p:spPr>
          <a:xfrm>
            <a:off x="632125" y="2382521"/>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6" name="Text Placeholder 2">
            <a:extLst>
              <a:ext uri="{FF2B5EF4-FFF2-40B4-BE49-F238E27FC236}">
                <a16:creationId xmlns:a16="http://schemas.microsoft.com/office/drawing/2014/main" id="{748B7AD2-C316-D1F7-99FE-EF6B9A10F889}"/>
              </a:ext>
            </a:extLst>
          </p:cNvPr>
          <p:cNvSpPr>
            <a:spLocks noGrp="1"/>
          </p:cNvSpPr>
          <p:nvPr>
            <p:ph type="body" sz="quarter" idx="30" hasCustomPrompt="1"/>
          </p:nvPr>
        </p:nvSpPr>
        <p:spPr>
          <a:xfrm>
            <a:off x="632125" y="2813068"/>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8" name="Text Placeholder 2">
            <a:extLst>
              <a:ext uri="{FF2B5EF4-FFF2-40B4-BE49-F238E27FC236}">
                <a16:creationId xmlns:a16="http://schemas.microsoft.com/office/drawing/2014/main" id="{B3D1F05A-245C-2C85-24CE-BAD42CCB0C2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spcBef>
                <a:spcPts val="0"/>
              </a:spcBef>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142616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Larg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B9F0-3EE9-0046-B656-7796BE0520F4}"/>
              </a:ext>
            </a:extLst>
          </p:cNvPr>
          <p:cNvSpPr>
            <a:spLocks noGrp="1"/>
          </p:cNvSpPr>
          <p:nvPr>
            <p:ph type="ctrTitle" hasCustomPrompt="1"/>
          </p:nvPr>
        </p:nvSpPr>
        <p:spPr>
          <a:xfrm>
            <a:off x="979707" y="4324906"/>
            <a:ext cx="10232588" cy="1955628"/>
          </a:xfrm>
          <a:prstGeom prst="rect">
            <a:avLst/>
          </a:prstGeom>
        </p:spPr>
        <p:txBody>
          <a:bodyPr anchor="ctr"/>
          <a:lstStyle>
            <a:lvl1pPr marL="0" indent="0" algn="ctr">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goes here</a:t>
            </a:r>
            <a:endParaRPr lang="en-US"/>
          </a:p>
        </p:txBody>
      </p:sp>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1660945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bg2">
              <a:alpha val="13000"/>
            </a:schemeClr>
          </a:solidFill>
        </p:spPr>
        <p:txBody>
          <a:bodyPr vert="horz" lIns="91420" tIns="45710" rIns="91420" bIns="45710" anchor="ctr"/>
          <a:lstStyle>
            <a:lvl1pPr marL="0" indent="0" algn="ctr">
              <a:buNone/>
              <a:defRPr sz="1333" b="0" i="0" baseline="0">
                <a:solidFill>
                  <a:schemeClr val="tx1"/>
                </a:solidFill>
                <a:latin typeface="CiscoSansTT ExtraLight" panose="020B0303020201020303" pitchFamily="34" charset="0"/>
                <a:cs typeface="CiscoSans ExtraLight"/>
              </a:defRPr>
            </a:lvl1pPr>
          </a:lstStyle>
          <a:p>
            <a:pPr lvl="0"/>
            <a:r>
              <a:rPr lang="en-US" noProof="0"/>
              <a:t>Click to add picture</a:t>
            </a:r>
          </a:p>
        </p:txBody>
      </p:sp>
    </p:spTree>
    <p:extLst>
      <p:ext uri="{BB962C8B-B14F-4D97-AF65-F5344CB8AC3E}">
        <p14:creationId xmlns:p14="http://schemas.microsoft.com/office/powerpoint/2010/main" val="2951158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page imag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p:spPr>
        <p:txBody>
          <a:bodyPr anchor="ctr" anchorCtr="0"/>
          <a:lstStyle>
            <a:lvl1pPr marL="0" indent="0" algn="ctr">
              <a:buNone/>
              <a:defRPr>
                <a:solidFill>
                  <a:schemeClr val="tx1"/>
                </a:solidFill>
              </a:defRPr>
            </a:lvl1pPr>
          </a:lstStyle>
          <a:p>
            <a:endParaRPr lang="en-US"/>
          </a:p>
        </p:txBody>
      </p:sp>
      <p:sp>
        <p:nvSpPr>
          <p:cNvPr id="9" name="Text Placeholder 8"/>
          <p:cNvSpPr>
            <a:spLocks noGrp="1"/>
          </p:cNvSpPr>
          <p:nvPr>
            <p:ph type="body" sz="quarter" idx="11"/>
          </p:nvPr>
        </p:nvSpPr>
        <p:spPr>
          <a:xfrm>
            <a:off x="6786035" y="5893686"/>
            <a:ext cx="4745567" cy="227716"/>
          </a:xfrm>
          <a:prstGeom prst="rect">
            <a:avLst/>
          </a:prstGeom>
        </p:spPr>
        <p:txBody>
          <a:bodyPr lIns="0" tIns="0" rIns="0" bIns="0"/>
          <a:lstStyle>
            <a:lvl1pPr marL="0" indent="0">
              <a:buNone/>
              <a:defRPr sz="1600">
                <a:solidFill>
                  <a:schemeClr val="bg2"/>
                </a:solidFill>
              </a:defRPr>
            </a:lvl1pPr>
          </a:lstStyle>
          <a:p>
            <a:pPr lvl="0"/>
            <a:r>
              <a:rPr lang="en-US"/>
              <a:t>Click to edit Master text styles</a:t>
            </a:r>
          </a:p>
        </p:txBody>
      </p:sp>
      <p:sp>
        <p:nvSpPr>
          <p:cNvPr id="13" name="Title 1">
            <a:extLst>
              <a:ext uri="{FF2B5EF4-FFF2-40B4-BE49-F238E27FC236}">
                <a16:creationId xmlns:a16="http://schemas.microsoft.com/office/drawing/2014/main" id="{ED0CF905-953D-514D-A5C8-5787B32C1E08}"/>
              </a:ext>
            </a:extLst>
          </p:cNvPr>
          <p:cNvSpPr>
            <a:spLocks noGrp="1"/>
          </p:cNvSpPr>
          <p:nvPr>
            <p:ph type="ctrTitle" hasCustomPrompt="1"/>
          </p:nvPr>
        </p:nvSpPr>
        <p:spPr>
          <a:xfrm>
            <a:off x="626048"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6" name="Text Placeholder 2">
            <a:extLst>
              <a:ext uri="{FF2B5EF4-FFF2-40B4-BE49-F238E27FC236}">
                <a16:creationId xmlns:a16="http://schemas.microsoft.com/office/drawing/2014/main" id="{1590B87F-2616-792A-8A7A-058FE3E9E64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3050531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4A223E-4FAB-424A-BE75-6FA1B39C4DB5}"/>
              </a:ext>
            </a:extLst>
          </p:cNvPr>
          <p:cNvSpPr>
            <a:spLocks noGrp="1"/>
          </p:cNvSpPr>
          <p:nvPr>
            <p:ph type="ctrTitle" hasCustomPrompt="1"/>
          </p:nvPr>
        </p:nvSpPr>
        <p:spPr>
          <a:xfrm>
            <a:off x="626050" y="2209802"/>
            <a:ext cx="5025988"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6" name="Text Placeholder 2">
            <a:extLst>
              <a:ext uri="{FF2B5EF4-FFF2-40B4-BE49-F238E27FC236}">
                <a16:creationId xmlns:a16="http://schemas.microsoft.com/office/drawing/2014/main" id="{9160C303-0E0A-0956-D717-7DF1839453EA}"/>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171016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page image tex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87535" y="431800"/>
            <a:ext cx="6104467" cy="6045200"/>
          </a:xfrm>
          <a:prstGeom prst="rect">
            <a:avLst/>
          </a:prstGeom>
        </p:spPr>
        <p:txBody>
          <a:bodyPr anchor="ctr" anchorCtr="0"/>
          <a:lstStyle>
            <a:lvl1pPr marL="0" indent="0" algn="ctr">
              <a:buNone/>
              <a:defRPr>
                <a:solidFill>
                  <a:schemeClr val="tx1"/>
                </a:solidFill>
              </a:defRPr>
            </a:lvl1pPr>
          </a:lstStyle>
          <a:p>
            <a:endParaRPr lang="en-US"/>
          </a:p>
        </p:txBody>
      </p:sp>
      <p:sp>
        <p:nvSpPr>
          <p:cNvPr id="11" name="Title 1">
            <a:extLst>
              <a:ext uri="{FF2B5EF4-FFF2-40B4-BE49-F238E27FC236}">
                <a16:creationId xmlns:a16="http://schemas.microsoft.com/office/drawing/2014/main" id="{421E50EE-B08A-1619-635E-A2F7D64943D1}"/>
              </a:ext>
            </a:extLst>
          </p:cNvPr>
          <p:cNvSpPr>
            <a:spLocks noGrp="1"/>
          </p:cNvSpPr>
          <p:nvPr>
            <p:ph type="ctrTitle" hasCustomPrompt="1"/>
          </p:nvPr>
        </p:nvSpPr>
        <p:spPr>
          <a:xfrm>
            <a:off x="632125" y="1760885"/>
            <a:ext cx="3489235" cy="443753"/>
          </a:xfrm>
          <a:prstGeom prst="rect">
            <a:avLst/>
          </a:prstGeom>
        </p:spPr>
        <p:txBody>
          <a:bodyPr lIns="0" tIns="0" rIns="0" bIns="0" anchor="b"/>
          <a:lstStyle>
            <a:lvl1pPr marL="0" indent="0" algn="l">
              <a:lnSpc>
                <a:spcPct val="100000"/>
              </a:lnSpc>
              <a:buFont typeface="Arial" panose="020B0604020202020204" pitchFamily="34" charset="0"/>
              <a:buNone/>
              <a:defRPr sz="3200"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Heading </a:t>
            </a:r>
            <a:endParaRPr lang="en-US"/>
          </a:p>
        </p:txBody>
      </p:sp>
      <p:sp>
        <p:nvSpPr>
          <p:cNvPr id="12" name="Text Placeholder 2">
            <a:extLst>
              <a:ext uri="{FF2B5EF4-FFF2-40B4-BE49-F238E27FC236}">
                <a16:creationId xmlns:a16="http://schemas.microsoft.com/office/drawing/2014/main" id="{A9C9E047-3B79-01FB-2668-552BA3E030C5}"/>
              </a:ext>
            </a:extLst>
          </p:cNvPr>
          <p:cNvSpPr>
            <a:spLocks noGrp="1"/>
          </p:cNvSpPr>
          <p:nvPr>
            <p:ph type="body" sz="quarter" idx="16" hasCustomPrompt="1"/>
          </p:nvPr>
        </p:nvSpPr>
        <p:spPr>
          <a:xfrm>
            <a:off x="632125" y="2372473"/>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59B16207-AF3E-950B-D412-7CB2B8BB687D}"/>
              </a:ext>
            </a:extLst>
          </p:cNvPr>
          <p:cNvSpPr>
            <a:spLocks noGrp="1"/>
          </p:cNvSpPr>
          <p:nvPr>
            <p:ph type="body" sz="quarter" idx="30" hasCustomPrompt="1"/>
          </p:nvPr>
        </p:nvSpPr>
        <p:spPr>
          <a:xfrm>
            <a:off x="632125" y="2803020"/>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4" name="Text Placeholder 2">
            <a:extLst>
              <a:ext uri="{FF2B5EF4-FFF2-40B4-BE49-F238E27FC236}">
                <a16:creationId xmlns:a16="http://schemas.microsoft.com/office/drawing/2014/main" id="{39E0DAAB-B12B-D73A-BFD5-E3645B1EFF04}"/>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21" name="Text Placeholder 2">
            <a:extLst>
              <a:ext uri="{FF2B5EF4-FFF2-40B4-BE49-F238E27FC236}">
                <a16:creationId xmlns:a16="http://schemas.microsoft.com/office/drawing/2014/main" id="{D575CD87-CAFE-A05B-6B97-0E87969006E4}"/>
              </a:ext>
            </a:extLst>
          </p:cNvPr>
          <p:cNvSpPr>
            <a:spLocks noGrp="1"/>
          </p:cNvSpPr>
          <p:nvPr>
            <p:ph type="body" sz="quarter" idx="33" hasCustomPrompt="1"/>
          </p:nvPr>
        </p:nvSpPr>
        <p:spPr>
          <a:xfrm>
            <a:off x="632125" y="4216904"/>
            <a:ext cx="3489235" cy="182881"/>
          </a:xfrm>
          <a:prstGeom prst="rect">
            <a:avLst/>
          </a:prstGeom>
        </p:spPr>
        <p:txBody>
          <a:bodyPr lIns="0" tIns="0" rIns="0" bIns="0"/>
          <a:lstStyle>
            <a:lvl1pPr marL="0" indent="0">
              <a:buFont typeface="Arial" panose="020B0604020202020204" pitchFamily="34" charset="0"/>
              <a:buNone/>
              <a:defRPr sz="16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2" name="Text Placeholder 2">
            <a:extLst>
              <a:ext uri="{FF2B5EF4-FFF2-40B4-BE49-F238E27FC236}">
                <a16:creationId xmlns:a16="http://schemas.microsoft.com/office/drawing/2014/main" id="{A9674B6B-6A39-1F78-81F7-17B4220675D4}"/>
              </a:ext>
            </a:extLst>
          </p:cNvPr>
          <p:cNvSpPr>
            <a:spLocks noGrp="1"/>
          </p:cNvSpPr>
          <p:nvPr>
            <p:ph type="body" sz="quarter" idx="34" hasCustomPrompt="1"/>
          </p:nvPr>
        </p:nvSpPr>
        <p:spPr>
          <a:xfrm>
            <a:off x="632125" y="4647451"/>
            <a:ext cx="3489235" cy="1078213"/>
          </a:xfrm>
          <a:prstGeom prst="rect">
            <a:avLst/>
          </a:prstGeom>
        </p:spPr>
        <p:txBody>
          <a:bodyPr lIns="0" tIns="0" rIns="0" bIns="0"/>
          <a:lstStyle>
            <a:lvl1pPr marL="0" marR="0" indent="0" algn="l" defTabSz="912276" rtl="0" eaLnBrk="1" fontAlgn="base" latinLnBrk="0" hangingPunct="1">
              <a:lnSpc>
                <a:spcPts val="1733"/>
              </a:lnSpc>
              <a:spcBef>
                <a:spcPts val="0"/>
              </a:spcBef>
              <a:spcAft>
                <a:spcPts val="800"/>
              </a:spcAft>
              <a:buClr>
                <a:schemeClr val="tx2"/>
              </a:buClr>
              <a:buSzPct val="90000"/>
              <a:buFont typeface="Arial" panose="020B0604020202020204" pitchFamily="34" charset="0"/>
              <a:buNone/>
              <a:tabLst/>
              <a:defRPr sz="1333"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1476519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6045199"/>
          </a:xfrm>
          <a:prstGeom prst="rect">
            <a:avLst/>
          </a:prstGeom>
        </p:spPr>
        <p:txBody>
          <a:bodyPr anchor="ctr" anchorCtr="0"/>
          <a:lstStyle>
            <a:lvl1pPr marL="0" indent="0" algn="ctr">
              <a:buNone/>
              <a:defRPr>
                <a:solidFill>
                  <a:schemeClr val="tx1"/>
                </a:solidFill>
              </a:defRPr>
            </a:lvl1pPr>
          </a:lstStyle>
          <a:p>
            <a:endParaRPr lang="en-US"/>
          </a:p>
        </p:txBody>
      </p:sp>
      <p:sp>
        <p:nvSpPr>
          <p:cNvPr id="4" name="Title 1">
            <a:extLst>
              <a:ext uri="{FF2B5EF4-FFF2-40B4-BE49-F238E27FC236}">
                <a16:creationId xmlns:a16="http://schemas.microsoft.com/office/drawing/2014/main" id="{7C0FB4A9-9785-254F-982E-7E82B77BF549}"/>
              </a:ext>
            </a:extLst>
          </p:cNvPr>
          <p:cNvSpPr>
            <a:spLocks noGrp="1"/>
          </p:cNvSpPr>
          <p:nvPr>
            <p:ph type="ctrTitle" hasCustomPrompt="1"/>
          </p:nvPr>
        </p:nvSpPr>
        <p:spPr>
          <a:xfrm>
            <a:off x="636096" y="2209802"/>
            <a:ext cx="5451437" cy="1955628"/>
          </a:xfrm>
          <a:prstGeom prst="rect">
            <a:avLst/>
          </a:prstGeom>
        </p:spPr>
        <p:txBody>
          <a:bodyPr lIns="0" tIns="0" rIns="0" bIns="0" anchor="ctr" anchorCtr="0"/>
          <a:lstStyle>
            <a:lvl1pPr marL="0" indent="0" algn="l">
              <a:lnSpc>
                <a:spcPct val="100000"/>
              </a:lnSpc>
              <a:buFont typeface="Arial" panose="020B0604020202020204" pitchFamily="34" charset="0"/>
              <a:buNone/>
              <a:defRPr sz="4267" b="0" i="0" spc="0" baseline="0">
                <a:solidFill>
                  <a:schemeClr val="tx1"/>
                </a:solidFill>
                <a:latin typeface="CiscoSansTT ExtraLight" panose="020B0303020201020303" pitchFamily="34" charset="0"/>
                <a:cs typeface="CiscoSansTT ExtraLight" panose="020B0303020201020303" pitchFamily="34" charset="0"/>
              </a:defRPr>
            </a:lvl1pPr>
          </a:lstStyle>
          <a:p>
            <a:r>
              <a:rPr lang="en-GB"/>
              <a:t>Slide copy should</a:t>
            </a:r>
            <a:br>
              <a:rPr lang="en-GB"/>
            </a:br>
            <a:r>
              <a:rPr lang="en-GB"/>
              <a:t>go here</a:t>
            </a:r>
            <a:endParaRPr lang="en-US"/>
          </a:p>
        </p:txBody>
      </p:sp>
      <p:sp>
        <p:nvSpPr>
          <p:cNvPr id="7" name="Text Placeholder 2">
            <a:extLst>
              <a:ext uri="{FF2B5EF4-FFF2-40B4-BE49-F238E27FC236}">
                <a16:creationId xmlns:a16="http://schemas.microsoft.com/office/drawing/2014/main" id="{25F9E7A7-281F-24AD-2948-98640334E329}"/>
              </a:ext>
            </a:extLst>
          </p:cNvPr>
          <p:cNvSpPr>
            <a:spLocks noGrp="1"/>
          </p:cNvSpPr>
          <p:nvPr>
            <p:ph type="body" sz="quarter" idx="14" hasCustomPrompt="1"/>
          </p:nvPr>
        </p:nvSpPr>
        <p:spPr>
          <a:xfrm>
            <a:off x="632127" y="431800"/>
            <a:ext cx="3489235" cy="304800"/>
          </a:xfrm>
          <a:prstGeom prst="rect">
            <a:avLst/>
          </a:prstGeom>
        </p:spPr>
        <p:txBody>
          <a:bodyPr lIns="0" tIns="0" rIns="0" bIns="0"/>
          <a:lstStyle>
            <a:lvl1pPr marL="0" indent="0">
              <a:buFont typeface="Arial" panose="020B0604020202020204" pitchFamily="34" charset="0"/>
              <a:buNone/>
              <a:defRPr sz="13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Tree>
    <p:extLst>
      <p:ext uri="{BB962C8B-B14F-4D97-AF65-F5344CB8AC3E}">
        <p14:creationId xmlns:p14="http://schemas.microsoft.com/office/powerpoint/2010/main" val="2400266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212859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39631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93600" y="256032"/>
            <a:ext cx="11009376"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600">
                <a:solidFill>
                  <a:schemeClr val="tx1"/>
                </a:solidFill>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80450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6" name="Title 1"/>
          <p:cNvSpPr>
            <a:spLocks noGrp="1"/>
          </p:cNvSpPr>
          <p:nvPr>
            <p:ph type="title"/>
          </p:nvPr>
        </p:nvSpPr>
        <p:spPr>
          <a:xfrm>
            <a:off x="591996" y="256032"/>
            <a:ext cx="11009376" cy="975360"/>
          </a:xfrm>
        </p:spPr>
        <p:txBody>
          <a:bodyPr anchor="b" anchorCtr="0"/>
          <a:lstStyle>
            <a:lvl1pPr>
              <a:defRPr lang="en-US" sz="3733" b="0" i="0" u="none" kern="1200" dirty="0">
                <a:solidFill>
                  <a:schemeClr val="bg1"/>
                </a:solidFill>
                <a:latin typeface="+mj-lt"/>
                <a:ea typeface="CiscoSansTT Light" panose="020B0503020201020303" pitchFamily="34" charset="0"/>
                <a:cs typeface="CiscoSansTT Light" panose="020B0503020201020303" pitchFamily="34" charset="0"/>
              </a:defRPr>
            </a:lvl1pPr>
          </a:lstStyle>
          <a:p>
            <a:r>
              <a:rPr lang="en-US"/>
              <a:t>Click to edit Master title style</a:t>
            </a:r>
          </a:p>
        </p:txBody>
      </p:sp>
      <p:sp>
        <p:nvSpPr>
          <p:cNvPr id="9" name="Content Placeholder 4"/>
          <p:cNvSpPr>
            <a:spLocks noGrp="1"/>
          </p:cNvSpPr>
          <p:nvPr>
            <p:ph sz="quarter" idx="11" hasCustomPrompt="1"/>
          </p:nvPr>
        </p:nvSpPr>
        <p:spPr>
          <a:xfrm>
            <a:off x="591996" y="1597152"/>
            <a:ext cx="11009376" cy="4523232"/>
          </a:xfrm>
          <a:prstGeom prst="rect">
            <a:avLst/>
          </a:prstGeom>
        </p:spPr>
        <p:txBody>
          <a:bodyPr/>
          <a:lstStyle>
            <a:lvl1pPr marL="226478" indent="-226478" algn="l" defTabSz="912261" rtl="0" eaLnBrk="1" fontAlgn="base" hangingPunct="1">
              <a:lnSpc>
                <a:spcPct val="95000"/>
              </a:lnSpc>
              <a:spcBef>
                <a:spcPts val="1468"/>
              </a:spcBef>
              <a:spcAft>
                <a:spcPct val="0"/>
              </a:spcAft>
              <a:buClr>
                <a:schemeClr val="tx1"/>
              </a:buClr>
              <a:buSzPct val="80000"/>
              <a:buFont typeface="Arial"/>
              <a:buChar char="•"/>
              <a:defRPr lang="en-US" sz="2667" b="0" i="0" kern="1200" dirty="0">
                <a:solidFill>
                  <a:schemeClr val="tx1"/>
                </a:solidFill>
                <a:latin typeface="+mn-lt"/>
                <a:ea typeface="CiscoSansTT Thin" charset="0"/>
                <a:cs typeface="CiscoSansTT Thin" charset="0"/>
              </a:defRPr>
            </a:lvl1pPr>
            <a:lvl2pPr marL="455073" indent="-228594"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mn-lt"/>
                <a:ea typeface="CiscoSansTT Thin" charset="0"/>
                <a:cs typeface="CiscoSansTT Thin" charset="0"/>
              </a:defRPr>
            </a:lvl2pPr>
            <a:lvl3pPr marL="681550" indent="-226478" algn="l" defTabSz="912261" rtl="0" eaLnBrk="1" fontAlgn="base" hangingPunct="1">
              <a:lnSpc>
                <a:spcPct val="95000"/>
              </a:lnSpc>
              <a:spcBef>
                <a:spcPts val="800"/>
              </a:spcBef>
              <a:spcAft>
                <a:spcPct val="0"/>
              </a:spcAft>
              <a:buClr>
                <a:schemeClr val="tx1"/>
              </a:buClr>
              <a:buSzPct val="80000"/>
              <a:buFont typeface="Arial"/>
              <a:buChar char="•"/>
              <a:defRPr lang="en-US" sz="2133" b="0" i="0" kern="1200" dirty="0">
                <a:solidFill>
                  <a:schemeClr val="tx1"/>
                </a:solidFill>
                <a:latin typeface="+mn-lt"/>
                <a:ea typeface="CiscoSansTT Thin" charset="0"/>
                <a:cs typeface="CiscoSansTT Thin" charset="0"/>
              </a:defRPr>
            </a:lvl3pPr>
            <a:lvl4pPr marL="670967" indent="-226478"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4pPr>
          </a:lstStyle>
          <a:p>
            <a:pPr marL="228594" lvl="0" indent="-228594" algn="l" defTabSz="912261" rtl="0" eaLnBrk="1" fontAlgn="base" hangingPunct="1">
              <a:lnSpc>
                <a:spcPct val="95000"/>
              </a:lnSpc>
              <a:spcBef>
                <a:spcPts val="1480"/>
              </a:spcBef>
              <a:spcAft>
                <a:spcPct val="0"/>
              </a:spcAft>
              <a:buClr>
                <a:schemeClr val="tx1"/>
              </a:buClr>
              <a:buSzPct val="80000"/>
              <a:buFont typeface="Arial"/>
              <a:buChar char="•"/>
            </a:pPr>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446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11160200" y="6507857"/>
            <a:ext cx="479555" cy="366183"/>
          </a:xfrm>
          <a:prstGeom prst="rect">
            <a:avLst/>
          </a:prstGeom>
        </p:spPr>
        <p:txBody>
          <a:bodyPr vert="horz" lIns="91440" tIns="45720" rIns="91440" bIns="45720" rtlCol="0" anchor="ctr"/>
          <a:lstStyle>
            <a:lvl1pPr algn="r">
              <a:defRPr lang="en-US" sz="800" kern="1200" smtClean="0">
                <a:solidFill>
                  <a:schemeClr val="tx1"/>
                </a:solidFill>
                <a:latin typeface="+mn-lt"/>
                <a:ea typeface="+mn-ea"/>
                <a:cs typeface="CiscoSans Thin"/>
              </a:defRPr>
            </a:lvl1pPr>
          </a:lstStyle>
          <a:p>
            <a:fld id="{96A97DD0-5BE7-4856-A2A9-C42C6688E607}" type="slidenum">
              <a:rPr lang="en-US" smtClean="0"/>
              <a:pPr/>
              <a:t>‹#›</a:t>
            </a:fld>
            <a:endParaRPr lang="en-US"/>
          </a:p>
        </p:txBody>
      </p:sp>
      <p:sp>
        <p:nvSpPr>
          <p:cNvPr id="7" name="Rectangle 4">
            <a:extLst>
              <a:ext uri="{FF2B5EF4-FFF2-40B4-BE49-F238E27FC236}">
                <a16:creationId xmlns:a16="http://schemas.microsoft.com/office/drawing/2014/main" id="{B08A0162-956C-224E-ADBF-0DF0AFBE953D}"/>
              </a:ext>
            </a:extLst>
          </p:cNvPr>
          <p:cNvSpPr>
            <a:spLocks noChangeArrowheads="1"/>
          </p:cNvSpPr>
          <p:nvPr userDrawn="1"/>
        </p:nvSpPr>
        <p:spPr bwMode="black">
          <a:xfrm>
            <a:off x="7799900" y="6595873"/>
            <a:ext cx="3392613" cy="206025"/>
          </a:xfrm>
          <a:prstGeom prst="rect">
            <a:avLst/>
          </a:prstGeom>
          <a:noFill/>
          <a:ln w="9525">
            <a:noFill/>
            <a:miter lim="800000"/>
            <a:headEnd/>
            <a:tailEnd/>
          </a:ln>
          <a:effectLst/>
        </p:spPr>
        <p:txBody>
          <a:bodyPr wrap="square" lIns="82115" tIns="41056" rIns="82115" bIns="41056" anchor="b">
            <a:spAutoFit/>
          </a:bodyPr>
          <a:lstStyle/>
          <a:p>
            <a:pPr marL="0" marR="0" lvl="0" indent="0" algn="r" defTabSz="81430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mn-lt"/>
                <a:ea typeface="ＭＳ Ｐゴシック" charset="0"/>
                <a:cs typeface="CiscoSansTT Light" panose="020B0503020201020303" pitchFamily="34" charset="0"/>
              </a:rPr>
              <a:t>© 2023  Cisco and/or its affiliates. All rights reserved.   Cisco Public</a:t>
            </a:r>
          </a:p>
        </p:txBody>
      </p:sp>
      <p:sp>
        <p:nvSpPr>
          <p:cNvPr id="10" name="Footer Placeholder 2">
            <a:extLst>
              <a:ext uri="{FF2B5EF4-FFF2-40B4-BE49-F238E27FC236}">
                <a16:creationId xmlns:a16="http://schemas.microsoft.com/office/drawing/2014/main" id="{E58FCF22-B404-B74C-9976-36DCA67D0650}"/>
              </a:ext>
            </a:extLst>
          </p:cNvPr>
          <p:cNvSpPr>
            <a:spLocks noGrp="1"/>
          </p:cNvSpPr>
          <p:nvPr>
            <p:ph type="ftr" sz="quarter" idx="3"/>
          </p:nvPr>
        </p:nvSpPr>
        <p:spPr bwMode="white">
          <a:xfrm>
            <a:off x="6583332" y="6616600"/>
            <a:ext cx="1216569" cy="185296"/>
          </a:xfrm>
          <a:prstGeom prst="rect">
            <a:avLst/>
          </a:prstGeom>
          <a:noFill/>
          <a:ln w="9525">
            <a:noFill/>
            <a:miter lim="800000"/>
            <a:headEnd/>
            <a:tailEnd/>
          </a:ln>
          <a:effectLst/>
        </p:spPr>
        <p:txBody>
          <a:bodyPr wrap="square" lIns="61586" tIns="30792" rIns="61586" bIns="30792" anchor="b">
            <a:spAutoFit/>
          </a:bodyPr>
          <a:lstStyle>
            <a:lvl1pPr algn="l">
              <a:defRPr lang="en-US" sz="800" dirty="0">
                <a:solidFill>
                  <a:schemeClr val="tx1"/>
                </a:solidFill>
                <a:latin typeface="+mn-lt"/>
                <a:cs typeface="CiscoSans Thin"/>
              </a:defRPr>
            </a:lvl1pPr>
          </a:lstStyle>
          <a:p>
            <a:pPr defTabSz="814305"/>
            <a:r>
              <a:rPr lang="en-GB"/>
              <a:t>Session ID</a:t>
            </a:r>
          </a:p>
        </p:txBody>
      </p:sp>
      <p:grpSp>
        <p:nvGrpSpPr>
          <p:cNvPr id="9" name="Group 8">
            <a:extLst>
              <a:ext uri="{FF2B5EF4-FFF2-40B4-BE49-F238E27FC236}">
                <a16:creationId xmlns:a16="http://schemas.microsoft.com/office/drawing/2014/main" id="{8EB33D21-E31D-D84A-9F9B-D0E0060610B2}"/>
              </a:ext>
            </a:extLst>
          </p:cNvPr>
          <p:cNvGrpSpPr/>
          <p:nvPr userDrawn="1"/>
        </p:nvGrpSpPr>
        <p:grpSpPr>
          <a:xfrm>
            <a:off x="715224" y="6381263"/>
            <a:ext cx="1341120" cy="365592"/>
            <a:chOff x="536418" y="4785947"/>
            <a:chExt cx="1005840" cy="274194"/>
          </a:xfrm>
        </p:grpSpPr>
        <p:grpSp>
          <p:nvGrpSpPr>
            <p:cNvPr id="12" name="Group 11">
              <a:extLst>
                <a:ext uri="{FF2B5EF4-FFF2-40B4-BE49-F238E27FC236}">
                  <a16:creationId xmlns:a16="http://schemas.microsoft.com/office/drawing/2014/main" id="{EC59DD41-7D94-1D4D-9F71-6795B0FE72A9}"/>
                </a:ext>
              </a:extLst>
            </p:cNvPr>
            <p:cNvGrpSpPr/>
            <p:nvPr/>
          </p:nvGrpSpPr>
          <p:grpSpPr>
            <a:xfrm>
              <a:off x="536418" y="4930673"/>
              <a:ext cx="386220" cy="86649"/>
              <a:chOff x="2826390" y="-407669"/>
              <a:chExt cx="1216132" cy="272841"/>
            </a:xfrm>
            <a:solidFill>
              <a:schemeClr val="bg1"/>
            </a:solidFill>
          </p:grpSpPr>
          <p:sp>
            <p:nvSpPr>
              <p:cNvPr id="19" name="Freeform 18">
                <a:extLst>
                  <a:ext uri="{FF2B5EF4-FFF2-40B4-BE49-F238E27FC236}">
                    <a16:creationId xmlns:a16="http://schemas.microsoft.com/office/drawing/2014/main" id="{41DAF5A3-6C61-5F42-BC38-91D7B2C4E4C3}"/>
                  </a:ext>
                </a:extLst>
              </p:cNvPr>
              <p:cNvSpPr/>
              <p:nvPr/>
            </p:nvSpPr>
            <p:spPr>
              <a:xfrm>
                <a:off x="3112516" y="-397325"/>
                <a:ext cx="68279" cy="250823"/>
              </a:xfrm>
              <a:custGeom>
                <a:avLst/>
                <a:gdLst>
                  <a:gd name="connsiteX0" fmla="*/ 0 w 68279"/>
                  <a:gd name="connsiteY0" fmla="*/ 0 h 250823"/>
                  <a:gd name="connsiteX1" fmla="*/ 68279 w 68279"/>
                  <a:gd name="connsiteY1" fmla="*/ 0 h 250823"/>
                  <a:gd name="connsiteX2" fmla="*/ 68279 w 68279"/>
                  <a:gd name="connsiteY2" fmla="*/ 250824 h 250823"/>
                  <a:gd name="connsiteX3" fmla="*/ 0 w 68279"/>
                  <a:gd name="connsiteY3" fmla="*/ 250824 h 250823"/>
                </a:gdLst>
                <a:ahLst/>
                <a:cxnLst>
                  <a:cxn ang="0">
                    <a:pos x="connsiteX0" y="connsiteY0"/>
                  </a:cxn>
                  <a:cxn ang="0">
                    <a:pos x="connsiteX1" y="connsiteY1"/>
                  </a:cxn>
                  <a:cxn ang="0">
                    <a:pos x="connsiteX2" y="connsiteY2"/>
                  </a:cxn>
                  <a:cxn ang="0">
                    <a:pos x="connsiteX3" y="connsiteY3"/>
                  </a:cxn>
                </a:cxnLst>
                <a:rect l="l" t="t" r="r" b="b"/>
                <a:pathLst>
                  <a:path w="68279" h="250823">
                    <a:moveTo>
                      <a:pt x="0" y="0"/>
                    </a:moveTo>
                    <a:lnTo>
                      <a:pt x="68279" y="0"/>
                    </a:lnTo>
                    <a:lnTo>
                      <a:pt x="68279" y="250824"/>
                    </a:lnTo>
                    <a:lnTo>
                      <a:pt x="0" y="250824"/>
                    </a:lnTo>
                    <a:close/>
                  </a:path>
                </a:pathLst>
              </a:custGeom>
              <a:grpFill/>
              <a:ln w="9496" cap="flat">
                <a:noFill/>
                <a:prstDash val="solid"/>
                <a:miter/>
              </a:ln>
            </p:spPr>
            <p:txBody>
              <a:bodyPr rtlCol="0" anchor="ctr"/>
              <a:lstStyle/>
              <a:p>
                <a:endParaRPr lang="en-US" sz="2400"/>
              </a:p>
            </p:txBody>
          </p:sp>
          <p:sp>
            <p:nvSpPr>
              <p:cNvPr id="20" name="Freeform 19">
                <a:extLst>
                  <a:ext uri="{FF2B5EF4-FFF2-40B4-BE49-F238E27FC236}">
                    <a16:creationId xmlns:a16="http://schemas.microsoft.com/office/drawing/2014/main" id="{279187B4-EB09-5A4D-AD03-EDE731A2EEC8}"/>
                  </a:ext>
                </a:extLst>
              </p:cNvPr>
              <p:cNvSpPr/>
              <p:nvPr/>
            </p:nvSpPr>
            <p:spPr>
              <a:xfrm>
                <a:off x="3505952" y="-406341"/>
                <a:ext cx="198569" cy="267051"/>
              </a:xfrm>
              <a:custGeom>
                <a:avLst/>
                <a:gdLst>
                  <a:gd name="connsiteX0" fmla="*/ 198570 w 198569"/>
                  <a:gd name="connsiteY0" fmla="*/ 77819 h 267051"/>
                  <a:gd name="connsiteX1" fmla="*/ 142541 w 198569"/>
                  <a:gd name="connsiteY1" fmla="*/ 64058 h 267051"/>
                  <a:gd name="connsiteX2" fmla="*/ 70653 w 198569"/>
                  <a:gd name="connsiteY2" fmla="*/ 132862 h 267051"/>
                  <a:gd name="connsiteX3" fmla="*/ 142826 w 198569"/>
                  <a:gd name="connsiteY3" fmla="*/ 201665 h 267051"/>
                  <a:gd name="connsiteX4" fmla="*/ 198570 w 198569"/>
                  <a:gd name="connsiteY4" fmla="*/ 188284 h 267051"/>
                  <a:gd name="connsiteX5" fmla="*/ 198570 w 198569"/>
                  <a:gd name="connsiteY5" fmla="*/ 257562 h 267051"/>
                  <a:gd name="connsiteX6" fmla="*/ 137983 w 198569"/>
                  <a:gd name="connsiteY6" fmla="*/ 267052 h 267051"/>
                  <a:gd name="connsiteX7" fmla="*/ 0 w 198569"/>
                  <a:gd name="connsiteY7" fmla="*/ 133526 h 267051"/>
                  <a:gd name="connsiteX8" fmla="*/ 138268 w 198569"/>
                  <a:gd name="connsiteY8" fmla="*/ 0 h 267051"/>
                  <a:gd name="connsiteX9" fmla="*/ 198570 w 198569"/>
                  <a:gd name="connsiteY9" fmla="*/ 9490 h 2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69" h="267051">
                    <a:moveTo>
                      <a:pt x="198570" y="77819"/>
                    </a:moveTo>
                    <a:cubicBezTo>
                      <a:pt x="181462" y="68304"/>
                      <a:pt x="162113" y="63552"/>
                      <a:pt x="142541" y="64058"/>
                    </a:cubicBezTo>
                    <a:cubicBezTo>
                      <a:pt x="100472" y="64058"/>
                      <a:pt x="70653" y="93383"/>
                      <a:pt x="70653" y="132862"/>
                    </a:cubicBezTo>
                    <a:cubicBezTo>
                      <a:pt x="70653" y="172340"/>
                      <a:pt x="99142" y="201665"/>
                      <a:pt x="142826" y="201665"/>
                    </a:cubicBezTo>
                    <a:cubicBezTo>
                      <a:pt x="162269" y="202249"/>
                      <a:pt x="181514" y="197630"/>
                      <a:pt x="198570" y="188284"/>
                    </a:cubicBezTo>
                    <a:lnTo>
                      <a:pt x="198570" y="257562"/>
                    </a:lnTo>
                    <a:cubicBezTo>
                      <a:pt x="178846" y="263222"/>
                      <a:pt x="158494" y="266409"/>
                      <a:pt x="137983" y="267052"/>
                    </a:cubicBezTo>
                    <a:cubicBezTo>
                      <a:pt x="64860" y="267052"/>
                      <a:pt x="0" y="216564"/>
                      <a:pt x="0" y="133526"/>
                    </a:cubicBezTo>
                    <a:cubicBezTo>
                      <a:pt x="0" y="56466"/>
                      <a:pt x="59068" y="0"/>
                      <a:pt x="138268" y="0"/>
                    </a:cubicBezTo>
                    <a:cubicBezTo>
                      <a:pt x="158679" y="710"/>
                      <a:pt x="178928" y="3897"/>
                      <a:pt x="198570" y="9490"/>
                    </a:cubicBezTo>
                    <a:close/>
                  </a:path>
                </a:pathLst>
              </a:custGeom>
              <a:grpFill/>
              <a:ln w="9496"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276EE34B-36E1-F542-812B-DD499A3B6AE0}"/>
                  </a:ext>
                </a:extLst>
              </p:cNvPr>
              <p:cNvSpPr/>
              <p:nvPr/>
            </p:nvSpPr>
            <p:spPr>
              <a:xfrm>
                <a:off x="2826390" y="-407005"/>
                <a:ext cx="195055" cy="267716"/>
              </a:xfrm>
              <a:custGeom>
                <a:avLst/>
                <a:gdLst>
                  <a:gd name="connsiteX0" fmla="*/ 195056 w 195055"/>
                  <a:gd name="connsiteY0" fmla="*/ 78483 h 267716"/>
                  <a:gd name="connsiteX1" fmla="*/ 141401 w 195055"/>
                  <a:gd name="connsiteY1" fmla="*/ 64723 h 267716"/>
                  <a:gd name="connsiteX2" fmla="*/ 72552 w 195055"/>
                  <a:gd name="connsiteY2" fmla="*/ 133526 h 267716"/>
                  <a:gd name="connsiteX3" fmla="*/ 141401 w 195055"/>
                  <a:gd name="connsiteY3" fmla="*/ 202329 h 267716"/>
                  <a:gd name="connsiteX4" fmla="*/ 195056 w 195055"/>
                  <a:gd name="connsiteY4" fmla="*/ 188948 h 267716"/>
                  <a:gd name="connsiteX5" fmla="*/ 195056 w 195055"/>
                  <a:gd name="connsiteY5" fmla="*/ 258226 h 267716"/>
                  <a:gd name="connsiteX6" fmla="*/ 136748 w 195055"/>
                  <a:gd name="connsiteY6" fmla="*/ 267716 h 267716"/>
                  <a:gd name="connsiteX7" fmla="*/ 0 w 195055"/>
                  <a:gd name="connsiteY7" fmla="*/ 133526 h 267716"/>
                  <a:gd name="connsiteX8" fmla="*/ 136463 w 195055"/>
                  <a:gd name="connsiteY8" fmla="*/ 0 h 267716"/>
                  <a:gd name="connsiteX9" fmla="*/ 195056 w 195055"/>
                  <a:gd name="connsiteY9" fmla="*/ 9490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5" h="267716">
                    <a:moveTo>
                      <a:pt x="195056" y="78483"/>
                    </a:moveTo>
                    <a:cubicBezTo>
                      <a:pt x="178900" y="68759"/>
                      <a:pt x="160247" y="63976"/>
                      <a:pt x="141401" y="64723"/>
                    </a:cubicBezTo>
                    <a:cubicBezTo>
                      <a:pt x="103377" y="64723"/>
                      <a:pt x="72552" y="95526"/>
                      <a:pt x="72552" y="133526"/>
                    </a:cubicBezTo>
                    <a:cubicBezTo>
                      <a:pt x="72552" y="171525"/>
                      <a:pt x="103377" y="202329"/>
                      <a:pt x="141401" y="202329"/>
                    </a:cubicBezTo>
                    <a:cubicBezTo>
                      <a:pt x="160194" y="203039"/>
                      <a:pt x="178801" y="198399"/>
                      <a:pt x="195056" y="188948"/>
                    </a:cubicBezTo>
                    <a:lnTo>
                      <a:pt x="195056" y="258226"/>
                    </a:lnTo>
                    <a:cubicBezTo>
                      <a:pt x="176125" y="263948"/>
                      <a:pt x="156518" y="267140"/>
                      <a:pt x="136748" y="267716"/>
                    </a:cubicBezTo>
                    <a:cubicBezTo>
                      <a:pt x="63626" y="267052"/>
                      <a:pt x="0" y="216564"/>
                      <a:pt x="0" y="133526"/>
                    </a:cubicBezTo>
                    <a:cubicBezTo>
                      <a:pt x="0" y="56087"/>
                      <a:pt x="56978" y="0"/>
                      <a:pt x="136463" y="0"/>
                    </a:cubicBezTo>
                    <a:cubicBezTo>
                      <a:pt x="167042" y="0"/>
                      <a:pt x="195056" y="7402"/>
                      <a:pt x="195056" y="9490"/>
                    </a:cubicBezTo>
                    <a:close/>
                  </a:path>
                </a:pathLst>
              </a:custGeom>
              <a:grpFill/>
              <a:ln w="9496" cap="flat">
                <a:noFill/>
                <a:prstDash val="solid"/>
                <a:miter/>
              </a:ln>
            </p:spPr>
            <p:txBody>
              <a:bodyPr rtlCol="0" anchor="ctr"/>
              <a:lstStyle/>
              <a:p>
                <a:endParaRPr lang="en-US" sz="2400"/>
              </a:p>
            </p:txBody>
          </p:sp>
          <p:sp>
            <p:nvSpPr>
              <p:cNvPr id="22" name="Freeform 21">
                <a:extLst>
                  <a:ext uri="{FF2B5EF4-FFF2-40B4-BE49-F238E27FC236}">
                    <a16:creationId xmlns:a16="http://schemas.microsoft.com/office/drawing/2014/main" id="{82260298-7378-834A-BBC9-5C7FE4C7A25A}"/>
                  </a:ext>
                </a:extLst>
              </p:cNvPr>
              <p:cNvSpPr/>
              <p:nvPr/>
            </p:nvSpPr>
            <p:spPr>
              <a:xfrm>
                <a:off x="3770165" y="-407058"/>
                <a:ext cx="272357" cy="272230"/>
              </a:xfrm>
              <a:custGeom>
                <a:avLst/>
                <a:gdLst>
                  <a:gd name="connsiteX0" fmla="*/ 272333 w 272357"/>
                  <a:gd name="connsiteY0" fmla="*/ 133579 h 272230"/>
                  <a:gd name="connsiteX1" fmla="*/ 138747 w 272357"/>
                  <a:gd name="connsiteY1" fmla="*/ 272206 h 272230"/>
                  <a:gd name="connsiteX2" fmla="*/ 25 w 272357"/>
                  <a:gd name="connsiteY2" fmla="*/ 138703 h 272230"/>
                  <a:gd name="connsiteX3" fmla="*/ 133619 w 272357"/>
                  <a:gd name="connsiteY3" fmla="*/ 77 h 272230"/>
                  <a:gd name="connsiteX4" fmla="*/ 136155 w 272357"/>
                  <a:gd name="connsiteY4" fmla="*/ 53 h 272230"/>
                  <a:gd name="connsiteX5" fmla="*/ 272285 w 272357"/>
                  <a:gd name="connsiteY5" fmla="*/ 128682 h 272230"/>
                  <a:gd name="connsiteX6" fmla="*/ 272333 w 272357"/>
                  <a:gd name="connsiteY6" fmla="*/ 133579 h 272230"/>
                  <a:gd name="connsiteX7" fmla="*/ 136155 w 272357"/>
                  <a:gd name="connsiteY7" fmla="*/ 65630 h 272230"/>
                  <a:gd name="connsiteX8" fmla="*/ 67591 w 272357"/>
                  <a:gd name="connsiteY8" fmla="*/ 132817 h 272230"/>
                  <a:gd name="connsiteX9" fmla="*/ 134825 w 272357"/>
                  <a:gd name="connsiteY9" fmla="*/ 201332 h 272230"/>
                  <a:gd name="connsiteX10" fmla="*/ 203389 w 272357"/>
                  <a:gd name="connsiteY10" fmla="*/ 134145 h 272230"/>
                  <a:gd name="connsiteX11" fmla="*/ 203389 w 272357"/>
                  <a:gd name="connsiteY11" fmla="*/ 133484 h 272230"/>
                  <a:gd name="connsiteX12" fmla="*/ 138358 w 272357"/>
                  <a:gd name="connsiteY12" fmla="*/ 65640 h 272230"/>
                  <a:gd name="connsiteX13" fmla="*/ 136155 w 272357"/>
                  <a:gd name="connsiteY13" fmla="*/ 65630 h 2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357" h="272230">
                    <a:moveTo>
                      <a:pt x="272333" y="133579"/>
                    </a:moveTo>
                    <a:cubicBezTo>
                      <a:pt x="273748" y="208725"/>
                      <a:pt x="213940" y="270790"/>
                      <a:pt x="138747" y="272206"/>
                    </a:cubicBezTo>
                    <a:cubicBezTo>
                      <a:pt x="63545" y="273621"/>
                      <a:pt x="1441" y="213850"/>
                      <a:pt x="25" y="138703"/>
                    </a:cubicBezTo>
                    <a:cubicBezTo>
                      <a:pt x="-1391" y="63557"/>
                      <a:pt x="58417" y="1493"/>
                      <a:pt x="133619" y="77"/>
                    </a:cubicBezTo>
                    <a:cubicBezTo>
                      <a:pt x="134464" y="61"/>
                      <a:pt x="135309" y="53"/>
                      <a:pt x="136155" y="53"/>
                    </a:cubicBezTo>
                    <a:cubicBezTo>
                      <a:pt x="209286" y="-1994"/>
                      <a:pt x="270234" y="55595"/>
                      <a:pt x="272285" y="128682"/>
                    </a:cubicBezTo>
                    <a:cubicBezTo>
                      <a:pt x="272333" y="130313"/>
                      <a:pt x="272352" y="131946"/>
                      <a:pt x="272333" y="133579"/>
                    </a:cubicBezTo>
                    <a:moveTo>
                      <a:pt x="136155" y="65630"/>
                    </a:moveTo>
                    <a:cubicBezTo>
                      <a:pt x="98653" y="65262"/>
                      <a:pt x="67961" y="95343"/>
                      <a:pt x="67591" y="132817"/>
                    </a:cubicBezTo>
                    <a:cubicBezTo>
                      <a:pt x="67230" y="170289"/>
                      <a:pt x="97324" y="200965"/>
                      <a:pt x="134825" y="201332"/>
                    </a:cubicBezTo>
                    <a:cubicBezTo>
                      <a:pt x="172326" y="201699"/>
                      <a:pt x="203019" y="171618"/>
                      <a:pt x="203389" y="134145"/>
                    </a:cubicBezTo>
                    <a:cubicBezTo>
                      <a:pt x="203389" y="133924"/>
                      <a:pt x="203389" y="133704"/>
                      <a:pt x="203389" y="133484"/>
                    </a:cubicBezTo>
                    <a:cubicBezTo>
                      <a:pt x="204177" y="96804"/>
                      <a:pt x="175061" y="66429"/>
                      <a:pt x="138358" y="65640"/>
                    </a:cubicBezTo>
                    <a:cubicBezTo>
                      <a:pt x="137626" y="65625"/>
                      <a:pt x="136886" y="65621"/>
                      <a:pt x="136155" y="65630"/>
                    </a:cubicBezTo>
                  </a:path>
                </a:pathLst>
              </a:custGeom>
              <a:grpFill/>
              <a:ln w="9496"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D56289EB-BD9F-AF46-B8C4-BAAB2E75C45D}"/>
                  </a:ext>
                </a:extLst>
              </p:cNvPr>
              <p:cNvSpPr/>
              <p:nvPr/>
            </p:nvSpPr>
            <p:spPr>
              <a:xfrm>
                <a:off x="3260565" y="-407669"/>
                <a:ext cx="181666" cy="267810"/>
              </a:xfrm>
              <a:custGeom>
                <a:avLst/>
                <a:gdLst>
                  <a:gd name="connsiteX0" fmla="*/ 159350 w 181666"/>
                  <a:gd name="connsiteY0" fmla="*/ 63868 h 267810"/>
                  <a:gd name="connsiteX1" fmla="*/ 110633 w 181666"/>
                  <a:gd name="connsiteY1" fmla="*/ 55992 h 267810"/>
                  <a:gd name="connsiteX2" fmla="*/ 71508 w 181666"/>
                  <a:gd name="connsiteY2" fmla="*/ 77155 h 267810"/>
                  <a:gd name="connsiteX3" fmla="*/ 101896 w 181666"/>
                  <a:gd name="connsiteY3" fmla="*/ 101639 h 267810"/>
                  <a:gd name="connsiteX4" fmla="*/ 120034 w 181666"/>
                  <a:gd name="connsiteY4" fmla="*/ 107428 h 267810"/>
                  <a:gd name="connsiteX5" fmla="*/ 181666 w 181666"/>
                  <a:gd name="connsiteY5" fmla="*/ 181166 h 267810"/>
                  <a:gd name="connsiteX6" fmla="*/ 72552 w 181666"/>
                  <a:gd name="connsiteY6" fmla="*/ 267811 h 267810"/>
                  <a:gd name="connsiteX7" fmla="*/ 0 w 181666"/>
                  <a:gd name="connsiteY7" fmla="*/ 260693 h 267810"/>
                  <a:gd name="connsiteX8" fmla="*/ 0 w 181666"/>
                  <a:gd name="connsiteY8" fmla="*/ 201380 h 267810"/>
                  <a:gd name="connsiteX9" fmla="*/ 63816 w 181666"/>
                  <a:gd name="connsiteY9" fmla="*/ 210870 h 267810"/>
                  <a:gd name="connsiteX10" fmla="*/ 112342 w 181666"/>
                  <a:gd name="connsiteY10" fmla="*/ 186765 h 267810"/>
                  <a:gd name="connsiteX11" fmla="*/ 83853 w 181666"/>
                  <a:gd name="connsiteY11" fmla="*/ 161047 h 267810"/>
                  <a:gd name="connsiteX12" fmla="*/ 70273 w 181666"/>
                  <a:gd name="connsiteY12" fmla="*/ 156587 h 267810"/>
                  <a:gd name="connsiteX13" fmla="*/ 3799 w 181666"/>
                  <a:gd name="connsiteY13" fmla="*/ 80666 h 267810"/>
                  <a:gd name="connsiteX14" fmla="*/ 97718 w 181666"/>
                  <a:gd name="connsiteY14" fmla="*/ 0 h 267810"/>
                  <a:gd name="connsiteX15" fmla="*/ 159350 w 181666"/>
                  <a:gd name="connsiteY15" fmla="*/ 9300 h 26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666" h="267810">
                    <a:moveTo>
                      <a:pt x="159350" y="63868"/>
                    </a:moveTo>
                    <a:cubicBezTo>
                      <a:pt x="143531" y="59099"/>
                      <a:pt x="127149" y="56450"/>
                      <a:pt x="110633" y="55992"/>
                    </a:cubicBezTo>
                    <a:cubicBezTo>
                      <a:pt x="84613" y="55992"/>
                      <a:pt x="71508" y="64723"/>
                      <a:pt x="71508" y="77155"/>
                    </a:cubicBezTo>
                    <a:cubicBezTo>
                      <a:pt x="71508" y="92813"/>
                      <a:pt x="91165" y="98318"/>
                      <a:pt x="101896" y="101639"/>
                    </a:cubicBezTo>
                    <a:lnTo>
                      <a:pt x="120034" y="107428"/>
                    </a:lnTo>
                    <a:cubicBezTo>
                      <a:pt x="162293" y="120809"/>
                      <a:pt x="181666" y="149754"/>
                      <a:pt x="181666" y="181166"/>
                    </a:cubicBezTo>
                    <a:cubicBezTo>
                      <a:pt x="181666" y="245984"/>
                      <a:pt x="122314" y="267811"/>
                      <a:pt x="72552" y="267811"/>
                    </a:cubicBezTo>
                    <a:cubicBezTo>
                      <a:pt x="48241" y="266988"/>
                      <a:pt x="24007" y="264611"/>
                      <a:pt x="0" y="260693"/>
                    </a:cubicBezTo>
                    <a:lnTo>
                      <a:pt x="0" y="201380"/>
                    </a:lnTo>
                    <a:cubicBezTo>
                      <a:pt x="20921" y="206563"/>
                      <a:pt x="42290" y="209741"/>
                      <a:pt x="63816" y="210870"/>
                    </a:cubicBezTo>
                    <a:cubicBezTo>
                      <a:pt x="96198" y="210870"/>
                      <a:pt x="112342" y="201380"/>
                      <a:pt x="112342" y="186765"/>
                    </a:cubicBezTo>
                    <a:cubicBezTo>
                      <a:pt x="112342" y="173669"/>
                      <a:pt x="100092" y="166172"/>
                      <a:pt x="83853" y="161047"/>
                    </a:cubicBezTo>
                    <a:lnTo>
                      <a:pt x="70273" y="156587"/>
                    </a:lnTo>
                    <a:cubicBezTo>
                      <a:pt x="34092" y="145104"/>
                      <a:pt x="3799" y="123846"/>
                      <a:pt x="3799" y="80666"/>
                    </a:cubicBezTo>
                    <a:cubicBezTo>
                      <a:pt x="3799" y="32361"/>
                      <a:pt x="37796" y="0"/>
                      <a:pt x="97718" y="0"/>
                    </a:cubicBezTo>
                    <a:cubicBezTo>
                      <a:pt x="118590" y="278"/>
                      <a:pt x="139326" y="3407"/>
                      <a:pt x="159350" y="9300"/>
                    </a:cubicBezTo>
                    <a:close/>
                  </a:path>
                </a:pathLst>
              </a:custGeom>
              <a:grpFill/>
              <a:ln w="9496" cap="flat">
                <a:noFill/>
                <a:prstDash val="solid"/>
                <a:miter/>
              </a:ln>
            </p:spPr>
            <p:txBody>
              <a:bodyPr rtlCol="0" anchor="ctr"/>
              <a:lstStyle/>
              <a:p>
                <a:endParaRPr lang="en-US" sz="2400"/>
              </a:p>
            </p:txBody>
          </p:sp>
        </p:grpSp>
        <p:grpSp>
          <p:nvGrpSpPr>
            <p:cNvPr id="13" name="Group 12">
              <a:extLst>
                <a:ext uri="{FF2B5EF4-FFF2-40B4-BE49-F238E27FC236}">
                  <a16:creationId xmlns:a16="http://schemas.microsoft.com/office/drawing/2014/main" id="{0A2CD127-00B8-F248-BAB2-AC7002EBCC17}"/>
                </a:ext>
              </a:extLst>
            </p:cNvPr>
            <p:cNvGrpSpPr/>
            <p:nvPr/>
          </p:nvGrpSpPr>
          <p:grpSpPr>
            <a:xfrm>
              <a:off x="968312" y="4785947"/>
              <a:ext cx="573946" cy="274194"/>
              <a:chOff x="4186345" y="-863385"/>
              <a:chExt cx="1807247" cy="863385"/>
            </a:xfrm>
            <a:solidFill>
              <a:schemeClr val="accent1"/>
            </a:solidFill>
          </p:grpSpPr>
          <p:sp>
            <p:nvSpPr>
              <p:cNvPr id="14" name="Freeform 13">
                <a:extLst>
                  <a:ext uri="{FF2B5EF4-FFF2-40B4-BE49-F238E27FC236}">
                    <a16:creationId xmlns:a16="http://schemas.microsoft.com/office/drawing/2014/main" id="{85DDE2FB-3F3A-3D4A-9153-C46D08E342EE}"/>
                  </a:ext>
                </a:extLst>
              </p:cNvPr>
              <p:cNvSpPr/>
              <p:nvPr/>
            </p:nvSpPr>
            <p:spPr>
              <a:xfrm>
                <a:off x="4186345" y="-863385"/>
                <a:ext cx="1196080" cy="863385"/>
              </a:xfrm>
              <a:custGeom>
                <a:avLst/>
                <a:gdLst>
                  <a:gd name="connsiteX0" fmla="*/ 748245 w 1196080"/>
                  <a:gd name="connsiteY0" fmla="*/ 709196 h 863385"/>
                  <a:gd name="connsiteX1" fmla="*/ 745016 w 1196080"/>
                  <a:gd name="connsiteY1" fmla="*/ 709196 h 863385"/>
                  <a:gd name="connsiteX2" fmla="*/ 735520 w 1196080"/>
                  <a:gd name="connsiteY2" fmla="*/ 716883 h 863385"/>
                  <a:gd name="connsiteX3" fmla="*/ 698389 w 1196080"/>
                  <a:gd name="connsiteY3" fmla="*/ 747156 h 863385"/>
                  <a:gd name="connsiteX4" fmla="*/ 669900 w 1196080"/>
                  <a:gd name="connsiteY4" fmla="*/ 765567 h 863385"/>
                  <a:gd name="connsiteX5" fmla="*/ 620708 w 1196080"/>
                  <a:gd name="connsiteY5" fmla="*/ 781321 h 863385"/>
                  <a:gd name="connsiteX6" fmla="*/ 538754 w 1196080"/>
                  <a:gd name="connsiteY6" fmla="*/ 735673 h 863385"/>
                  <a:gd name="connsiteX7" fmla="*/ 530872 w 1196080"/>
                  <a:gd name="connsiteY7" fmla="*/ 690975 h 863385"/>
                  <a:gd name="connsiteX8" fmla="*/ 544642 w 1196080"/>
                  <a:gd name="connsiteY8" fmla="*/ 639823 h 863385"/>
                  <a:gd name="connsiteX9" fmla="*/ 550910 w 1196080"/>
                  <a:gd name="connsiteY9" fmla="*/ 623880 h 863385"/>
                  <a:gd name="connsiteX10" fmla="*/ 549865 w 1196080"/>
                  <a:gd name="connsiteY10" fmla="*/ 620938 h 863385"/>
                  <a:gd name="connsiteX11" fmla="*/ 548251 w 1196080"/>
                  <a:gd name="connsiteY11" fmla="*/ 620938 h 863385"/>
                  <a:gd name="connsiteX12" fmla="*/ 534006 w 1196080"/>
                  <a:gd name="connsiteY12" fmla="*/ 630428 h 863385"/>
                  <a:gd name="connsiteX13" fmla="*/ 516628 w 1196080"/>
                  <a:gd name="connsiteY13" fmla="*/ 643904 h 863385"/>
                  <a:gd name="connsiteX14" fmla="*/ 498680 w 1196080"/>
                  <a:gd name="connsiteY14" fmla="*/ 656905 h 863385"/>
                  <a:gd name="connsiteX15" fmla="*/ 412167 w 1196080"/>
                  <a:gd name="connsiteY15" fmla="*/ 712423 h 863385"/>
                  <a:gd name="connsiteX16" fmla="*/ 407704 w 1196080"/>
                  <a:gd name="connsiteY16" fmla="*/ 715080 h 863385"/>
                  <a:gd name="connsiteX17" fmla="*/ 332967 w 1196080"/>
                  <a:gd name="connsiteY17" fmla="*/ 760158 h 863385"/>
                  <a:gd name="connsiteX18" fmla="*/ 281592 w 1196080"/>
                  <a:gd name="connsiteY18" fmla="*/ 794227 h 863385"/>
                  <a:gd name="connsiteX19" fmla="*/ 261080 w 1196080"/>
                  <a:gd name="connsiteY19" fmla="*/ 806659 h 863385"/>
                  <a:gd name="connsiteX20" fmla="*/ 211224 w 1196080"/>
                  <a:gd name="connsiteY20" fmla="*/ 833042 h 863385"/>
                  <a:gd name="connsiteX21" fmla="*/ 206855 w 1196080"/>
                  <a:gd name="connsiteY21" fmla="*/ 835794 h 863385"/>
                  <a:gd name="connsiteX22" fmla="*/ 145888 w 1196080"/>
                  <a:gd name="connsiteY22" fmla="*/ 858096 h 863385"/>
                  <a:gd name="connsiteX23" fmla="*/ 119109 w 1196080"/>
                  <a:gd name="connsiteY23" fmla="*/ 863315 h 863385"/>
                  <a:gd name="connsiteX24" fmla="*/ 98596 w 1196080"/>
                  <a:gd name="connsiteY24" fmla="*/ 862082 h 863385"/>
                  <a:gd name="connsiteX25" fmla="*/ 70962 w 1196080"/>
                  <a:gd name="connsiteY25" fmla="*/ 853541 h 863385"/>
                  <a:gd name="connsiteX26" fmla="*/ 12844 w 1196080"/>
                  <a:gd name="connsiteY26" fmla="*/ 799162 h 863385"/>
                  <a:gd name="connsiteX27" fmla="*/ 2778 w 1196080"/>
                  <a:gd name="connsiteY27" fmla="*/ 773824 h 863385"/>
                  <a:gd name="connsiteX28" fmla="*/ 2778 w 1196080"/>
                  <a:gd name="connsiteY28" fmla="*/ 724665 h 863385"/>
                  <a:gd name="connsiteX29" fmla="*/ 15313 w 1196080"/>
                  <a:gd name="connsiteY29" fmla="*/ 685566 h 863385"/>
                  <a:gd name="connsiteX30" fmla="*/ 51494 w 1196080"/>
                  <a:gd name="connsiteY30" fmla="*/ 606038 h 863385"/>
                  <a:gd name="connsiteX31" fmla="*/ 53773 w 1196080"/>
                  <a:gd name="connsiteY31" fmla="*/ 601388 h 863385"/>
                  <a:gd name="connsiteX32" fmla="*/ 83497 w 1196080"/>
                  <a:gd name="connsiteY32" fmla="*/ 543499 h 863385"/>
                  <a:gd name="connsiteX33" fmla="*/ 119014 w 1196080"/>
                  <a:gd name="connsiteY33" fmla="*/ 480959 h 863385"/>
                  <a:gd name="connsiteX34" fmla="*/ 174852 w 1196080"/>
                  <a:gd name="connsiteY34" fmla="*/ 386058 h 863385"/>
                  <a:gd name="connsiteX35" fmla="*/ 188147 w 1196080"/>
                  <a:gd name="connsiteY35" fmla="*/ 362048 h 863385"/>
                  <a:gd name="connsiteX36" fmla="*/ 194985 w 1196080"/>
                  <a:gd name="connsiteY36" fmla="*/ 350185 h 863385"/>
                  <a:gd name="connsiteX37" fmla="*/ 214737 w 1196080"/>
                  <a:gd name="connsiteY37" fmla="*/ 318109 h 863385"/>
                  <a:gd name="connsiteX38" fmla="*/ 243227 w 1196080"/>
                  <a:gd name="connsiteY38" fmla="*/ 270658 h 863385"/>
                  <a:gd name="connsiteX39" fmla="*/ 265448 w 1196080"/>
                  <a:gd name="connsiteY39" fmla="*/ 232033 h 863385"/>
                  <a:gd name="connsiteX40" fmla="*/ 278268 w 1196080"/>
                  <a:gd name="connsiteY40" fmla="*/ 211819 h 863385"/>
                  <a:gd name="connsiteX41" fmla="*/ 349396 w 1196080"/>
                  <a:gd name="connsiteY41" fmla="*/ 75921 h 863385"/>
                  <a:gd name="connsiteX42" fmla="*/ 367724 w 1196080"/>
                  <a:gd name="connsiteY42" fmla="*/ 13476 h 863385"/>
                  <a:gd name="connsiteX43" fmla="*/ 369054 w 1196080"/>
                  <a:gd name="connsiteY43" fmla="*/ 6738 h 863385"/>
                  <a:gd name="connsiteX44" fmla="*/ 377885 w 1196080"/>
                  <a:gd name="connsiteY44" fmla="*/ 0 h 863385"/>
                  <a:gd name="connsiteX45" fmla="*/ 420049 w 1196080"/>
                  <a:gd name="connsiteY45" fmla="*/ 19834 h 863385"/>
                  <a:gd name="connsiteX46" fmla="*/ 428311 w 1196080"/>
                  <a:gd name="connsiteY46" fmla="*/ 41946 h 863385"/>
                  <a:gd name="connsiteX47" fmla="*/ 428311 w 1196080"/>
                  <a:gd name="connsiteY47" fmla="*/ 52196 h 863385"/>
                  <a:gd name="connsiteX48" fmla="*/ 429546 w 1196080"/>
                  <a:gd name="connsiteY48" fmla="*/ 57036 h 863385"/>
                  <a:gd name="connsiteX49" fmla="*/ 432015 w 1196080"/>
                  <a:gd name="connsiteY49" fmla="*/ 74972 h 863385"/>
                  <a:gd name="connsiteX50" fmla="*/ 422993 w 1196080"/>
                  <a:gd name="connsiteY50" fmla="*/ 97084 h 863385"/>
                  <a:gd name="connsiteX51" fmla="*/ 419480 w 1196080"/>
                  <a:gd name="connsiteY51" fmla="*/ 106574 h 863385"/>
                  <a:gd name="connsiteX52" fmla="*/ 414921 w 1196080"/>
                  <a:gd name="connsiteY52" fmla="*/ 115115 h 863385"/>
                  <a:gd name="connsiteX53" fmla="*/ 409508 w 1196080"/>
                  <a:gd name="connsiteY53" fmla="*/ 123561 h 863385"/>
                  <a:gd name="connsiteX54" fmla="*/ 394504 w 1196080"/>
                  <a:gd name="connsiteY54" fmla="*/ 161522 h 863385"/>
                  <a:gd name="connsiteX55" fmla="*/ 355759 w 1196080"/>
                  <a:gd name="connsiteY55" fmla="*/ 234026 h 863385"/>
                  <a:gd name="connsiteX56" fmla="*/ 347782 w 1196080"/>
                  <a:gd name="connsiteY56" fmla="*/ 249210 h 863385"/>
                  <a:gd name="connsiteX57" fmla="*/ 338285 w 1196080"/>
                  <a:gd name="connsiteY57" fmla="*/ 263256 h 863385"/>
                  <a:gd name="connsiteX58" fmla="*/ 325845 w 1196080"/>
                  <a:gd name="connsiteY58" fmla="*/ 285747 h 863385"/>
                  <a:gd name="connsiteX59" fmla="*/ 273805 w 1196080"/>
                  <a:gd name="connsiteY59" fmla="*/ 372392 h 863385"/>
                  <a:gd name="connsiteX60" fmla="*/ 241327 w 1196080"/>
                  <a:gd name="connsiteY60" fmla="*/ 426865 h 863385"/>
                  <a:gd name="connsiteX61" fmla="*/ 212838 w 1196080"/>
                  <a:gd name="connsiteY61" fmla="*/ 475834 h 863385"/>
                  <a:gd name="connsiteX62" fmla="*/ 203816 w 1196080"/>
                  <a:gd name="connsiteY62" fmla="*/ 490354 h 863385"/>
                  <a:gd name="connsiteX63" fmla="*/ 171624 w 1196080"/>
                  <a:gd name="connsiteY63" fmla="*/ 546725 h 863385"/>
                  <a:gd name="connsiteX64" fmla="*/ 169914 w 1196080"/>
                  <a:gd name="connsiteY64" fmla="*/ 549762 h 863385"/>
                  <a:gd name="connsiteX65" fmla="*/ 145603 w 1196080"/>
                  <a:gd name="connsiteY65" fmla="*/ 593037 h 863385"/>
                  <a:gd name="connsiteX66" fmla="*/ 101730 w 1196080"/>
                  <a:gd name="connsiteY66" fmla="*/ 676455 h 863385"/>
                  <a:gd name="connsiteX67" fmla="*/ 96412 w 1196080"/>
                  <a:gd name="connsiteY67" fmla="*/ 687179 h 863385"/>
                  <a:gd name="connsiteX68" fmla="*/ 63650 w 1196080"/>
                  <a:gd name="connsiteY68" fmla="*/ 777145 h 863385"/>
                  <a:gd name="connsiteX69" fmla="*/ 63650 w 1196080"/>
                  <a:gd name="connsiteY69" fmla="*/ 783883 h 863385"/>
                  <a:gd name="connsiteX70" fmla="*/ 73621 w 1196080"/>
                  <a:gd name="connsiteY70" fmla="*/ 791855 h 863385"/>
                  <a:gd name="connsiteX71" fmla="*/ 99071 w 1196080"/>
                  <a:gd name="connsiteY71" fmla="*/ 789482 h 863385"/>
                  <a:gd name="connsiteX72" fmla="*/ 144749 w 1196080"/>
                  <a:gd name="connsiteY72" fmla="*/ 775057 h 863385"/>
                  <a:gd name="connsiteX73" fmla="*/ 206950 w 1196080"/>
                  <a:gd name="connsiteY73" fmla="*/ 746207 h 863385"/>
                  <a:gd name="connsiteX74" fmla="*/ 277983 w 1196080"/>
                  <a:gd name="connsiteY74" fmla="*/ 704830 h 863385"/>
                  <a:gd name="connsiteX75" fmla="*/ 311790 w 1196080"/>
                  <a:gd name="connsiteY75" fmla="*/ 684617 h 863385"/>
                  <a:gd name="connsiteX76" fmla="*/ 340944 w 1196080"/>
                  <a:gd name="connsiteY76" fmla="*/ 666680 h 863385"/>
                  <a:gd name="connsiteX77" fmla="*/ 366490 w 1196080"/>
                  <a:gd name="connsiteY77" fmla="*/ 652825 h 863385"/>
                  <a:gd name="connsiteX78" fmla="*/ 381589 w 1196080"/>
                  <a:gd name="connsiteY78" fmla="*/ 644853 h 863385"/>
                  <a:gd name="connsiteX79" fmla="*/ 403336 w 1196080"/>
                  <a:gd name="connsiteY79" fmla="*/ 631187 h 863385"/>
                  <a:gd name="connsiteX80" fmla="*/ 458700 w 1196080"/>
                  <a:gd name="connsiteY80" fmla="*/ 597877 h 863385"/>
                  <a:gd name="connsiteX81" fmla="*/ 470380 w 1196080"/>
                  <a:gd name="connsiteY81" fmla="*/ 590759 h 863385"/>
                  <a:gd name="connsiteX82" fmla="*/ 579494 w 1196080"/>
                  <a:gd name="connsiteY82" fmla="*/ 529928 h 863385"/>
                  <a:gd name="connsiteX83" fmla="*/ 637612 w 1196080"/>
                  <a:gd name="connsiteY83" fmla="*/ 475834 h 863385"/>
                  <a:gd name="connsiteX84" fmla="*/ 650717 w 1196080"/>
                  <a:gd name="connsiteY84" fmla="*/ 469381 h 863385"/>
                  <a:gd name="connsiteX85" fmla="*/ 679206 w 1196080"/>
                  <a:gd name="connsiteY85" fmla="*/ 479535 h 863385"/>
                  <a:gd name="connsiteX86" fmla="*/ 699528 w 1196080"/>
                  <a:gd name="connsiteY86" fmla="*/ 508765 h 863385"/>
                  <a:gd name="connsiteX87" fmla="*/ 699054 w 1196080"/>
                  <a:gd name="connsiteY87" fmla="*/ 518255 h 863385"/>
                  <a:gd name="connsiteX88" fmla="*/ 695540 w 1196080"/>
                  <a:gd name="connsiteY88" fmla="*/ 524139 h 863385"/>
                  <a:gd name="connsiteX89" fmla="*/ 671039 w 1196080"/>
                  <a:gd name="connsiteY89" fmla="*/ 564851 h 863385"/>
                  <a:gd name="connsiteX90" fmla="*/ 666196 w 1196080"/>
                  <a:gd name="connsiteY90" fmla="*/ 573867 h 863385"/>
                  <a:gd name="connsiteX91" fmla="*/ 658029 w 1196080"/>
                  <a:gd name="connsiteY91" fmla="*/ 586868 h 863385"/>
                  <a:gd name="connsiteX92" fmla="*/ 643500 w 1196080"/>
                  <a:gd name="connsiteY92" fmla="*/ 608031 h 863385"/>
                  <a:gd name="connsiteX93" fmla="*/ 602380 w 1196080"/>
                  <a:gd name="connsiteY93" fmla="*/ 692778 h 863385"/>
                  <a:gd name="connsiteX94" fmla="*/ 594593 w 1196080"/>
                  <a:gd name="connsiteY94" fmla="*/ 717168 h 863385"/>
                  <a:gd name="connsiteX95" fmla="*/ 594593 w 1196080"/>
                  <a:gd name="connsiteY95" fmla="*/ 727322 h 863385"/>
                  <a:gd name="connsiteX96" fmla="*/ 596967 w 1196080"/>
                  <a:gd name="connsiteY96" fmla="*/ 729220 h 863385"/>
                  <a:gd name="connsiteX97" fmla="*/ 704182 w 1196080"/>
                  <a:gd name="connsiteY97" fmla="*/ 653299 h 863385"/>
                  <a:gd name="connsiteX98" fmla="*/ 804938 w 1196080"/>
                  <a:gd name="connsiteY98" fmla="*/ 536476 h 863385"/>
                  <a:gd name="connsiteX99" fmla="*/ 833428 w 1196080"/>
                  <a:gd name="connsiteY99" fmla="*/ 456949 h 863385"/>
                  <a:gd name="connsiteX100" fmla="*/ 853655 w 1196080"/>
                  <a:gd name="connsiteY100" fmla="*/ 409498 h 863385"/>
                  <a:gd name="connsiteX101" fmla="*/ 874927 w 1196080"/>
                  <a:gd name="connsiteY101" fmla="*/ 359011 h 863385"/>
                  <a:gd name="connsiteX102" fmla="*/ 884993 w 1196080"/>
                  <a:gd name="connsiteY102" fmla="*/ 351514 h 863385"/>
                  <a:gd name="connsiteX103" fmla="*/ 930196 w 1196080"/>
                  <a:gd name="connsiteY103" fmla="*/ 373246 h 863385"/>
                  <a:gd name="connsiteX104" fmla="*/ 933140 w 1196080"/>
                  <a:gd name="connsiteY104" fmla="*/ 377517 h 863385"/>
                  <a:gd name="connsiteX105" fmla="*/ 933140 w 1196080"/>
                  <a:gd name="connsiteY105" fmla="*/ 390233 h 863385"/>
                  <a:gd name="connsiteX106" fmla="*/ 912343 w 1196080"/>
                  <a:gd name="connsiteY106" fmla="*/ 435311 h 863385"/>
                  <a:gd name="connsiteX107" fmla="*/ 900282 w 1196080"/>
                  <a:gd name="connsiteY107" fmla="*/ 465585 h 863385"/>
                  <a:gd name="connsiteX108" fmla="*/ 849002 w 1196080"/>
                  <a:gd name="connsiteY108" fmla="*/ 605374 h 863385"/>
                  <a:gd name="connsiteX109" fmla="*/ 844443 w 1196080"/>
                  <a:gd name="connsiteY109" fmla="*/ 621887 h 863385"/>
                  <a:gd name="connsiteX110" fmla="*/ 844443 w 1196080"/>
                  <a:gd name="connsiteY110" fmla="*/ 626822 h 863385"/>
                  <a:gd name="connsiteX111" fmla="*/ 848527 w 1196080"/>
                  <a:gd name="connsiteY111" fmla="*/ 628815 h 863385"/>
                  <a:gd name="connsiteX112" fmla="*/ 852515 w 1196080"/>
                  <a:gd name="connsiteY112" fmla="*/ 625778 h 863385"/>
                  <a:gd name="connsiteX113" fmla="*/ 871508 w 1196080"/>
                  <a:gd name="connsiteY113" fmla="*/ 599395 h 863385"/>
                  <a:gd name="connsiteX114" fmla="*/ 928486 w 1196080"/>
                  <a:gd name="connsiteY114" fmla="*/ 522525 h 863385"/>
                  <a:gd name="connsiteX115" fmla="*/ 1042918 w 1196080"/>
                  <a:gd name="connsiteY115" fmla="*/ 397256 h 863385"/>
                  <a:gd name="connsiteX116" fmla="*/ 1080904 w 1196080"/>
                  <a:gd name="connsiteY116" fmla="*/ 362332 h 863385"/>
                  <a:gd name="connsiteX117" fmla="*/ 1109393 w 1196080"/>
                  <a:gd name="connsiteY117" fmla="*/ 340410 h 863385"/>
                  <a:gd name="connsiteX118" fmla="*/ 1132944 w 1196080"/>
                  <a:gd name="connsiteY118" fmla="*/ 330920 h 863385"/>
                  <a:gd name="connsiteX119" fmla="*/ 1139497 w 1196080"/>
                  <a:gd name="connsiteY119" fmla="*/ 329307 h 863385"/>
                  <a:gd name="connsiteX120" fmla="*/ 1169885 w 1196080"/>
                  <a:gd name="connsiteY120" fmla="*/ 330351 h 863385"/>
                  <a:gd name="connsiteX121" fmla="*/ 1174443 w 1196080"/>
                  <a:gd name="connsiteY121" fmla="*/ 332628 h 863385"/>
                  <a:gd name="connsiteX122" fmla="*/ 1186124 w 1196080"/>
                  <a:gd name="connsiteY122" fmla="*/ 339461 h 863385"/>
                  <a:gd name="connsiteX123" fmla="*/ 1195620 w 1196080"/>
                  <a:gd name="connsiteY123" fmla="*/ 350849 h 863385"/>
                  <a:gd name="connsiteX124" fmla="*/ 1194480 w 1196080"/>
                  <a:gd name="connsiteY124" fmla="*/ 357208 h 863385"/>
                  <a:gd name="connsiteX125" fmla="*/ 1187833 w 1196080"/>
                  <a:gd name="connsiteY125" fmla="*/ 362522 h 863385"/>
                  <a:gd name="connsiteX126" fmla="*/ 1169885 w 1196080"/>
                  <a:gd name="connsiteY126" fmla="*/ 372582 h 863385"/>
                  <a:gd name="connsiteX127" fmla="*/ 1137122 w 1196080"/>
                  <a:gd name="connsiteY127" fmla="*/ 394314 h 863385"/>
                  <a:gd name="connsiteX128" fmla="*/ 1100181 w 1196080"/>
                  <a:gd name="connsiteY128" fmla="*/ 427529 h 863385"/>
                  <a:gd name="connsiteX129" fmla="*/ 1046906 w 1196080"/>
                  <a:gd name="connsiteY129" fmla="*/ 483331 h 863385"/>
                  <a:gd name="connsiteX130" fmla="*/ 992682 w 1196080"/>
                  <a:gd name="connsiteY130" fmla="*/ 545207 h 863385"/>
                  <a:gd name="connsiteX131" fmla="*/ 985560 w 1196080"/>
                  <a:gd name="connsiteY131" fmla="*/ 554697 h 863385"/>
                  <a:gd name="connsiteX132" fmla="*/ 957735 w 1196080"/>
                  <a:gd name="connsiteY132" fmla="*/ 591613 h 863385"/>
                  <a:gd name="connsiteX133" fmla="*/ 938743 w 1196080"/>
                  <a:gd name="connsiteY133" fmla="*/ 615718 h 863385"/>
                  <a:gd name="connsiteX134" fmla="*/ 936178 w 1196080"/>
                  <a:gd name="connsiteY134" fmla="*/ 620084 h 863385"/>
                  <a:gd name="connsiteX135" fmla="*/ 928866 w 1196080"/>
                  <a:gd name="connsiteY135" fmla="*/ 631567 h 863385"/>
                  <a:gd name="connsiteX136" fmla="*/ 879485 w 1196080"/>
                  <a:gd name="connsiteY136" fmla="*/ 699421 h 863385"/>
                  <a:gd name="connsiteX137" fmla="*/ 815194 w 1196080"/>
                  <a:gd name="connsiteY137" fmla="*/ 820325 h 863385"/>
                  <a:gd name="connsiteX138" fmla="*/ 800190 w 1196080"/>
                  <a:gd name="connsiteY138" fmla="*/ 847182 h 863385"/>
                  <a:gd name="connsiteX139" fmla="*/ 791169 w 1196080"/>
                  <a:gd name="connsiteY139" fmla="*/ 857526 h 863385"/>
                  <a:gd name="connsiteX140" fmla="*/ 773790 w 1196080"/>
                  <a:gd name="connsiteY140" fmla="*/ 862082 h 863385"/>
                  <a:gd name="connsiteX141" fmla="*/ 756222 w 1196080"/>
                  <a:gd name="connsiteY141" fmla="*/ 851927 h 863385"/>
                  <a:gd name="connsiteX142" fmla="*/ 734095 w 1196080"/>
                  <a:gd name="connsiteY142" fmla="*/ 830574 h 863385"/>
                  <a:gd name="connsiteX143" fmla="*/ 731056 w 1196080"/>
                  <a:gd name="connsiteY143" fmla="*/ 824691 h 863385"/>
                  <a:gd name="connsiteX144" fmla="*/ 731056 w 1196080"/>
                  <a:gd name="connsiteY144" fmla="*/ 800870 h 863385"/>
                  <a:gd name="connsiteX145" fmla="*/ 746061 w 1196080"/>
                  <a:gd name="connsiteY145" fmla="*/ 721723 h 863385"/>
                  <a:gd name="connsiteX146" fmla="*/ 747010 w 1196080"/>
                  <a:gd name="connsiteY146" fmla="*/ 708247 h 863385"/>
                  <a:gd name="connsiteX147" fmla="*/ 748245 w 1196080"/>
                  <a:gd name="connsiteY147" fmla="*/ 708247 h 863385"/>
                  <a:gd name="connsiteX148" fmla="*/ 748245 w 1196080"/>
                  <a:gd name="connsiteY148" fmla="*/ 707298 h 863385"/>
                  <a:gd name="connsiteX149" fmla="*/ 747390 w 1196080"/>
                  <a:gd name="connsiteY149" fmla="*/ 708816 h 8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6080" h="863385">
                    <a:moveTo>
                      <a:pt x="748245" y="709196"/>
                    </a:moveTo>
                    <a:cubicBezTo>
                      <a:pt x="747200" y="709196"/>
                      <a:pt x="745776" y="709196"/>
                      <a:pt x="745016" y="709196"/>
                    </a:cubicBezTo>
                    <a:cubicBezTo>
                      <a:pt x="741882" y="711569"/>
                      <a:pt x="738843" y="714226"/>
                      <a:pt x="735520" y="716883"/>
                    </a:cubicBezTo>
                    <a:cubicBezTo>
                      <a:pt x="723554" y="727512"/>
                      <a:pt x="711304" y="737761"/>
                      <a:pt x="698389" y="747156"/>
                    </a:cubicBezTo>
                    <a:cubicBezTo>
                      <a:pt x="689329" y="753937"/>
                      <a:pt x="679804" y="760089"/>
                      <a:pt x="669900" y="765567"/>
                    </a:cubicBezTo>
                    <a:cubicBezTo>
                      <a:pt x="655190" y="775074"/>
                      <a:pt x="638210" y="780510"/>
                      <a:pt x="620708" y="781321"/>
                    </a:cubicBezTo>
                    <a:cubicBezTo>
                      <a:pt x="586730" y="783789"/>
                      <a:pt x="554528" y="765853"/>
                      <a:pt x="538754" y="735673"/>
                    </a:cubicBezTo>
                    <a:cubicBezTo>
                      <a:pt x="531091" y="722112"/>
                      <a:pt x="528308" y="706337"/>
                      <a:pt x="530872" y="690975"/>
                    </a:cubicBezTo>
                    <a:cubicBezTo>
                      <a:pt x="533398" y="673435"/>
                      <a:pt x="538023" y="656262"/>
                      <a:pt x="544642" y="639823"/>
                    </a:cubicBezTo>
                    <a:cubicBezTo>
                      <a:pt x="546731" y="634509"/>
                      <a:pt x="548915" y="629194"/>
                      <a:pt x="550910" y="623880"/>
                    </a:cubicBezTo>
                    <a:cubicBezTo>
                      <a:pt x="550910" y="623121"/>
                      <a:pt x="550340" y="621887"/>
                      <a:pt x="549865" y="620938"/>
                    </a:cubicBezTo>
                    <a:cubicBezTo>
                      <a:pt x="549390" y="619989"/>
                      <a:pt x="548726" y="620938"/>
                      <a:pt x="548251" y="620938"/>
                    </a:cubicBezTo>
                    <a:cubicBezTo>
                      <a:pt x="543104" y="623454"/>
                      <a:pt x="538308" y="626645"/>
                      <a:pt x="534006" y="630428"/>
                    </a:cubicBezTo>
                    <a:cubicBezTo>
                      <a:pt x="528555" y="635348"/>
                      <a:pt x="522753" y="639853"/>
                      <a:pt x="516628" y="643904"/>
                    </a:cubicBezTo>
                    <a:cubicBezTo>
                      <a:pt x="510873" y="648543"/>
                      <a:pt x="504881" y="652883"/>
                      <a:pt x="498680" y="656905"/>
                    </a:cubicBezTo>
                    <a:cubicBezTo>
                      <a:pt x="470190" y="675886"/>
                      <a:pt x="441701" y="694866"/>
                      <a:pt x="412167" y="712423"/>
                    </a:cubicBezTo>
                    <a:cubicBezTo>
                      <a:pt x="410648" y="713277"/>
                      <a:pt x="409128" y="714131"/>
                      <a:pt x="407704" y="715080"/>
                    </a:cubicBezTo>
                    <a:cubicBezTo>
                      <a:pt x="383583" y="731403"/>
                      <a:pt x="358133" y="745543"/>
                      <a:pt x="332967" y="760158"/>
                    </a:cubicBezTo>
                    <a:cubicBezTo>
                      <a:pt x="315143" y="770418"/>
                      <a:pt x="297983" y="781796"/>
                      <a:pt x="281592" y="794227"/>
                    </a:cubicBezTo>
                    <a:cubicBezTo>
                      <a:pt x="275305" y="799214"/>
                      <a:pt x="268411" y="803391"/>
                      <a:pt x="261080" y="806659"/>
                    </a:cubicBezTo>
                    <a:cubicBezTo>
                      <a:pt x="243796" y="814251"/>
                      <a:pt x="227842" y="824216"/>
                      <a:pt x="211224" y="833042"/>
                    </a:cubicBezTo>
                    <a:cubicBezTo>
                      <a:pt x="209828" y="834048"/>
                      <a:pt x="208365" y="834967"/>
                      <a:pt x="206855" y="835794"/>
                    </a:cubicBezTo>
                    <a:cubicBezTo>
                      <a:pt x="187084" y="844643"/>
                      <a:pt x="166704" y="852095"/>
                      <a:pt x="145888" y="858096"/>
                    </a:cubicBezTo>
                    <a:cubicBezTo>
                      <a:pt x="137104" y="860491"/>
                      <a:pt x="128149" y="862235"/>
                      <a:pt x="119109" y="863315"/>
                    </a:cubicBezTo>
                    <a:cubicBezTo>
                      <a:pt x="112243" y="863564"/>
                      <a:pt x="105377" y="863151"/>
                      <a:pt x="98596" y="862082"/>
                    </a:cubicBezTo>
                    <a:cubicBezTo>
                      <a:pt x="88919" y="861029"/>
                      <a:pt x="79537" y="858130"/>
                      <a:pt x="70962" y="853541"/>
                    </a:cubicBezTo>
                    <a:cubicBezTo>
                      <a:pt x="47097" y="840899"/>
                      <a:pt x="27031" y="822128"/>
                      <a:pt x="12844" y="799162"/>
                    </a:cubicBezTo>
                    <a:cubicBezTo>
                      <a:pt x="7896" y="791437"/>
                      <a:pt x="4478" y="782835"/>
                      <a:pt x="2778" y="773824"/>
                    </a:cubicBezTo>
                    <a:cubicBezTo>
                      <a:pt x="-926" y="757647"/>
                      <a:pt x="-926" y="740842"/>
                      <a:pt x="2778" y="724665"/>
                    </a:cubicBezTo>
                    <a:cubicBezTo>
                      <a:pt x="5893" y="711314"/>
                      <a:pt x="10080" y="698239"/>
                      <a:pt x="15313" y="685566"/>
                    </a:cubicBezTo>
                    <a:cubicBezTo>
                      <a:pt x="27278" y="658993"/>
                      <a:pt x="39434" y="632516"/>
                      <a:pt x="51494" y="606038"/>
                    </a:cubicBezTo>
                    <a:cubicBezTo>
                      <a:pt x="52159" y="604443"/>
                      <a:pt x="52919" y="602891"/>
                      <a:pt x="53773" y="601388"/>
                    </a:cubicBezTo>
                    <a:cubicBezTo>
                      <a:pt x="64789" y="582408"/>
                      <a:pt x="73431" y="562764"/>
                      <a:pt x="83497" y="543499"/>
                    </a:cubicBezTo>
                    <a:cubicBezTo>
                      <a:pt x="94608" y="522241"/>
                      <a:pt x="106953" y="501647"/>
                      <a:pt x="119014" y="480959"/>
                    </a:cubicBezTo>
                    <a:cubicBezTo>
                      <a:pt x="137532" y="449452"/>
                      <a:pt x="156334" y="418039"/>
                      <a:pt x="174852" y="386058"/>
                    </a:cubicBezTo>
                    <a:cubicBezTo>
                      <a:pt x="179411" y="378181"/>
                      <a:pt x="183684" y="370114"/>
                      <a:pt x="188147" y="362048"/>
                    </a:cubicBezTo>
                    <a:cubicBezTo>
                      <a:pt x="190189" y="357959"/>
                      <a:pt x="192468" y="353997"/>
                      <a:pt x="194985" y="350185"/>
                    </a:cubicBezTo>
                    <a:cubicBezTo>
                      <a:pt x="202297" y="339936"/>
                      <a:pt x="208280" y="328927"/>
                      <a:pt x="214737" y="318109"/>
                    </a:cubicBezTo>
                    <a:cubicBezTo>
                      <a:pt x="224234" y="302355"/>
                      <a:pt x="233730" y="286886"/>
                      <a:pt x="243227" y="270658"/>
                    </a:cubicBezTo>
                    <a:cubicBezTo>
                      <a:pt x="250824" y="257941"/>
                      <a:pt x="257946" y="244845"/>
                      <a:pt x="265448" y="232033"/>
                    </a:cubicBezTo>
                    <a:cubicBezTo>
                      <a:pt x="269560" y="225200"/>
                      <a:pt x="273833" y="218462"/>
                      <a:pt x="278268" y="211819"/>
                    </a:cubicBezTo>
                    <a:cubicBezTo>
                      <a:pt x="307080" y="169373"/>
                      <a:pt x="330935" y="123778"/>
                      <a:pt x="349396" y="75921"/>
                    </a:cubicBezTo>
                    <a:cubicBezTo>
                      <a:pt x="357107" y="55611"/>
                      <a:pt x="363242" y="34733"/>
                      <a:pt x="367724" y="13476"/>
                    </a:cubicBezTo>
                    <a:cubicBezTo>
                      <a:pt x="367724" y="11293"/>
                      <a:pt x="368484" y="9016"/>
                      <a:pt x="369054" y="6738"/>
                    </a:cubicBezTo>
                    <a:cubicBezTo>
                      <a:pt x="370241" y="2826"/>
                      <a:pt x="373792" y="111"/>
                      <a:pt x="377885" y="0"/>
                    </a:cubicBezTo>
                    <a:cubicBezTo>
                      <a:pt x="394067" y="535"/>
                      <a:pt x="409318" y="7709"/>
                      <a:pt x="420049" y="19834"/>
                    </a:cubicBezTo>
                    <a:cubicBezTo>
                      <a:pt x="425244" y="26051"/>
                      <a:pt x="428159" y="33851"/>
                      <a:pt x="428311" y="41946"/>
                    </a:cubicBezTo>
                    <a:cubicBezTo>
                      <a:pt x="428311" y="45363"/>
                      <a:pt x="428311" y="48779"/>
                      <a:pt x="428311" y="52196"/>
                    </a:cubicBezTo>
                    <a:cubicBezTo>
                      <a:pt x="428283" y="53890"/>
                      <a:pt x="428710" y="55561"/>
                      <a:pt x="429546" y="57036"/>
                    </a:cubicBezTo>
                    <a:cubicBezTo>
                      <a:pt x="433126" y="62302"/>
                      <a:pt x="434038" y="68935"/>
                      <a:pt x="432015" y="74972"/>
                    </a:cubicBezTo>
                    <a:cubicBezTo>
                      <a:pt x="430210" y="82777"/>
                      <a:pt x="427162" y="90243"/>
                      <a:pt x="422993" y="97084"/>
                    </a:cubicBezTo>
                    <a:cubicBezTo>
                      <a:pt x="420942" y="99850"/>
                      <a:pt x="419727" y="103141"/>
                      <a:pt x="419480" y="106574"/>
                    </a:cubicBezTo>
                    <a:cubicBezTo>
                      <a:pt x="419641" y="110040"/>
                      <a:pt x="417884" y="113315"/>
                      <a:pt x="414921" y="115115"/>
                    </a:cubicBezTo>
                    <a:cubicBezTo>
                      <a:pt x="412091" y="117122"/>
                      <a:pt x="410145" y="120151"/>
                      <a:pt x="409508" y="123561"/>
                    </a:cubicBezTo>
                    <a:cubicBezTo>
                      <a:pt x="405852" y="136704"/>
                      <a:pt x="400819" y="149427"/>
                      <a:pt x="394504" y="161522"/>
                    </a:cubicBezTo>
                    <a:cubicBezTo>
                      <a:pt x="382634" y="186196"/>
                      <a:pt x="369908" y="210586"/>
                      <a:pt x="355759" y="234026"/>
                    </a:cubicBezTo>
                    <a:cubicBezTo>
                      <a:pt x="352815" y="238866"/>
                      <a:pt x="350726" y="244275"/>
                      <a:pt x="347782" y="249210"/>
                    </a:cubicBezTo>
                    <a:cubicBezTo>
                      <a:pt x="344838" y="254145"/>
                      <a:pt x="341134" y="258700"/>
                      <a:pt x="338285" y="263256"/>
                    </a:cubicBezTo>
                    <a:cubicBezTo>
                      <a:pt x="333917" y="270563"/>
                      <a:pt x="329929" y="278250"/>
                      <a:pt x="325845" y="285747"/>
                    </a:cubicBezTo>
                    <a:cubicBezTo>
                      <a:pt x="309416" y="315167"/>
                      <a:pt x="291943" y="344016"/>
                      <a:pt x="273805" y="372392"/>
                    </a:cubicBezTo>
                    <a:cubicBezTo>
                      <a:pt x="262409" y="390233"/>
                      <a:pt x="252153" y="408739"/>
                      <a:pt x="241327" y="426865"/>
                    </a:cubicBezTo>
                    <a:cubicBezTo>
                      <a:pt x="231005" y="442691"/>
                      <a:pt x="221489" y="459036"/>
                      <a:pt x="212838" y="475834"/>
                    </a:cubicBezTo>
                    <a:cubicBezTo>
                      <a:pt x="210217" y="480903"/>
                      <a:pt x="207197" y="485758"/>
                      <a:pt x="203816" y="490354"/>
                    </a:cubicBezTo>
                    <a:cubicBezTo>
                      <a:pt x="191613" y="508263"/>
                      <a:pt x="180845" y="527113"/>
                      <a:pt x="171624" y="546725"/>
                    </a:cubicBezTo>
                    <a:cubicBezTo>
                      <a:pt x="171111" y="547768"/>
                      <a:pt x="170541" y="548783"/>
                      <a:pt x="169914" y="549762"/>
                    </a:cubicBezTo>
                    <a:cubicBezTo>
                      <a:pt x="160997" y="563717"/>
                      <a:pt x="152887" y="578165"/>
                      <a:pt x="145603" y="593037"/>
                    </a:cubicBezTo>
                    <a:cubicBezTo>
                      <a:pt x="130219" y="620369"/>
                      <a:pt x="116165" y="648554"/>
                      <a:pt x="101730" y="676455"/>
                    </a:cubicBezTo>
                    <a:cubicBezTo>
                      <a:pt x="99831" y="679966"/>
                      <a:pt x="98311" y="683668"/>
                      <a:pt x="96412" y="687179"/>
                    </a:cubicBezTo>
                    <a:cubicBezTo>
                      <a:pt x="82054" y="715804"/>
                      <a:pt x="71057" y="745994"/>
                      <a:pt x="63650" y="777145"/>
                    </a:cubicBezTo>
                    <a:cubicBezTo>
                      <a:pt x="63175" y="779366"/>
                      <a:pt x="63175" y="781662"/>
                      <a:pt x="63650" y="783883"/>
                    </a:cubicBezTo>
                    <a:cubicBezTo>
                      <a:pt x="64799" y="788479"/>
                      <a:pt x="68882" y="791741"/>
                      <a:pt x="73621" y="791855"/>
                    </a:cubicBezTo>
                    <a:cubicBezTo>
                      <a:pt x="82168" y="792158"/>
                      <a:pt x="90724" y="791361"/>
                      <a:pt x="99071" y="789482"/>
                    </a:cubicBezTo>
                    <a:cubicBezTo>
                      <a:pt x="114664" y="785913"/>
                      <a:pt x="129934" y="781088"/>
                      <a:pt x="144749" y="775057"/>
                    </a:cubicBezTo>
                    <a:cubicBezTo>
                      <a:pt x="166021" y="766647"/>
                      <a:pt x="186789" y="757015"/>
                      <a:pt x="206950" y="746207"/>
                    </a:cubicBezTo>
                    <a:cubicBezTo>
                      <a:pt x="231166" y="733301"/>
                      <a:pt x="254432" y="719066"/>
                      <a:pt x="277983" y="704830"/>
                    </a:cubicBezTo>
                    <a:cubicBezTo>
                      <a:pt x="289189" y="697903"/>
                      <a:pt x="300585" y="691355"/>
                      <a:pt x="311790" y="684617"/>
                    </a:cubicBezTo>
                    <a:cubicBezTo>
                      <a:pt x="321287" y="678733"/>
                      <a:pt x="331353" y="672849"/>
                      <a:pt x="340944" y="666680"/>
                    </a:cubicBezTo>
                    <a:cubicBezTo>
                      <a:pt x="349007" y="661270"/>
                      <a:pt x="357554" y="656631"/>
                      <a:pt x="366490" y="652825"/>
                    </a:cubicBezTo>
                    <a:cubicBezTo>
                      <a:pt x="371713" y="650546"/>
                      <a:pt x="376765" y="647881"/>
                      <a:pt x="381589" y="644853"/>
                    </a:cubicBezTo>
                    <a:cubicBezTo>
                      <a:pt x="388996" y="640488"/>
                      <a:pt x="396024" y="635363"/>
                      <a:pt x="403336" y="631187"/>
                    </a:cubicBezTo>
                    <a:cubicBezTo>
                      <a:pt x="421122" y="619014"/>
                      <a:pt x="439612" y="607892"/>
                      <a:pt x="458700" y="597877"/>
                    </a:cubicBezTo>
                    <a:cubicBezTo>
                      <a:pt x="462755" y="595778"/>
                      <a:pt x="466658" y="593400"/>
                      <a:pt x="470380" y="590759"/>
                    </a:cubicBezTo>
                    <a:cubicBezTo>
                      <a:pt x="505327" y="567888"/>
                      <a:pt x="544452" y="552799"/>
                      <a:pt x="579494" y="529928"/>
                    </a:cubicBezTo>
                    <a:cubicBezTo>
                      <a:pt x="625361" y="500508"/>
                      <a:pt x="633433" y="482477"/>
                      <a:pt x="637612" y="475834"/>
                    </a:cubicBezTo>
                    <a:cubicBezTo>
                      <a:pt x="640432" y="471405"/>
                      <a:pt x="645484" y="468916"/>
                      <a:pt x="650717" y="469381"/>
                    </a:cubicBezTo>
                    <a:cubicBezTo>
                      <a:pt x="661134" y="469190"/>
                      <a:pt x="671258" y="472800"/>
                      <a:pt x="679206" y="479535"/>
                    </a:cubicBezTo>
                    <a:cubicBezTo>
                      <a:pt x="688180" y="487551"/>
                      <a:pt x="695141" y="497564"/>
                      <a:pt x="699528" y="508765"/>
                    </a:cubicBezTo>
                    <a:cubicBezTo>
                      <a:pt x="700753" y="511848"/>
                      <a:pt x="700573" y="515308"/>
                      <a:pt x="699054" y="518255"/>
                    </a:cubicBezTo>
                    <a:cubicBezTo>
                      <a:pt x="698066" y="520321"/>
                      <a:pt x="696888" y="522290"/>
                      <a:pt x="695540" y="524139"/>
                    </a:cubicBezTo>
                    <a:cubicBezTo>
                      <a:pt x="690982" y="530782"/>
                      <a:pt x="675597" y="558303"/>
                      <a:pt x="671039" y="564851"/>
                    </a:cubicBezTo>
                    <a:cubicBezTo>
                      <a:pt x="669140" y="567604"/>
                      <a:pt x="668000" y="570925"/>
                      <a:pt x="666196" y="573867"/>
                    </a:cubicBezTo>
                    <a:cubicBezTo>
                      <a:pt x="663632" y="578327"/>
                      <a:pt x="660878" y="582693"/>
                      <a:pt x="658029" y="586868"/>
                    </a:cubicBezTo>
                    <a:cubicBezTo>
                      <a:pt x="653281" y="593986"/>
                      <a:pt x="647868" y="600724"/>
                      <a:pt x="643500" y="608031"/>
                    </a:cubicBezTo>
                    <a:cubicBezTo>
                      <a:pt x="627356" y="635032"/>
                      <a:pt x="613595" y="663388"/>
                      <a:pt x="602380" y="692778"/>
                    </a:cubicBezTo>
                    <a:cubicBezTo>
                      <a:pt x="599341" y="700750"/>
                      <a:pt x="597062" y="709006"/>
                      <a:pt x="594593" y="717168"/>
                    </a:cubicBezTo>
                    <a:cubicBezTo>
                      <a:pt x="593406" y="720448"/>
                      <a:pt x="593406" y="724041"/>
                      <a:pt x="594593" y="727322"/>
                    </a:cubicBezTo>
                    <a:cubicBezTo>
                      <a:pt x="594593" y="728176"/>
                      <a:pt x="596018" y="729315"/>
                      <a:pt x="596967" y="729220"/>
                    </a:cubicBezTo>
                    <a:cubicBezTo>
                      <a:pt x="617764" y="727702"/>
                      <a:pt x="686708" y="668768"/>
                      <a:pt x="704182" y="653299"/>
                    </a:cubicBezTo>
                    <a:cubicBezTo>
                      <a:pt x="728113" y="632041"/>
                      <a:pt x="779203" y="603761"/>
                      <a:pt x="804938" y="536476"/>
                    </a:cubicBezTo>
                    <a:cubicBezTo>
                      <a:pt x="811681" y="518824"/>
                      <a:pt x="819278" y="496712"/>
                      <a:pt x="833428" y="456949"/>
                    </a:cubicBezTo>
                    <a:cubicBezTo>
                      <a:pt x="839258" y="440758"/>
                      <a:pt x="846010" y="424915"/>
                      <a:pt x="853655" y="409498"/>
                    </a:cubicBezTo>
                    <a:cubicBezTo>
                      <a:pt x="861936" y="393193"/>
                      <a:pt x="869039" y="376322"/>
                      <a:pt x="874927" y="359011"/>
                    </a:cubicBezTo>
                    <a:cubicBezTo>
                      <a:pt x="875914" y="354336"/>
                      <a:pt x="880226" y="351124"/>
                      <a:pt x="884993" y="351514"/>
                    </a:cubicBezTo>
                    <a:cubicBezTo>
                      <a:pt x="902210" y="353006"/>
                      <a:pt x="918287" y="360735"/>
                      <a:pt x="930196" y="373246"/>
                    </a:cubicBezTo>
                    <a:cubicBezTo>
                      <a:pt x="931307" y="374577"/>
                      <a:pt x="932294" y="376007"/>
                      <a:pt x="933140" y="377517"/>
                    </a:cubicBezTo>
                    <a:cubicBezTo>
                      <a:pt x="935808" y="381335"/>
                      <a:pt x="935808" y="386415"/>
                      <a:pt x="933140" y="390233"/>
                    </a:cubicBezTo>
                    <a:cubicBezTo>
                      <a:pt x="924849" y="404597"/>
                      <a:pt x="917888" y="419685"/>
                      <a:pt x="912343" y="435311"/>
                    </a:cubicBezTo>
                    <a:cubicBezTo>
                      <a:pt x="908354" y="445466"/>
                      <a:pt x="904651" y="455620"/>
                      <a:pt x="900282" y="465585"/>
                    </a:cubicBezTo>
                    <a:cubicBezTo>
                      <a:pt x="880216" y="511038"/>
                      <a:pt x="863085" y="557730"/>
                      <a:pt x="849002" y="605374"/>
                    </a:cubicBezTo>
                    <a:cubicBezTo>
                      <a:pt x="847387" y="610878"/>
                      <a:pt x="845773" y="616383"/>
                      <a:pt x="844443" y="621887"/>
                    </a:cubicBezTo>
                    <a:cubicBezTo>
                      <a:pt x="844120" y="623515"/>
                      <a:pt x="844120" y="625193"/>
                      <a:pt x="844443" y="626822"/>
                    </a:cubicBezTo>
                    <a:cubicBezTo>
                      <a:pt x="844443" y="628150"/>
                      <a:pt x="847577" y="629574"/>
                      <a:pt x="848527" y="628815"/>
                    </a:cubicBezTo>
                    <a:cubicBezTo>
                      <a:pt x="849989" y="627989"/>
                      <a:pt x="851328" y="626967"/>
                      <a:pt x="852515" y="625778"/>
                    </a:cubicBezTo>
                    <a:cubicBezTo>
                      <a:pt x="858973" y="617047"/>
                      <a:pt x="865715" y="608506"/>
                      <a:pt x="871508" y="599395"/>
                    </a:cubicBezTo>
                    <a:cubicBezTo>
                      <a:pt x="888830" y="572574"/>
                      <a:pt x="907860" y="546898"/>
                      <a:pt x="928486" y="522525"/>
                    </a:cubicBezTo>
                    <a:cubicBezTo>
                      <a:pt x="964763" y="479061"/>
                      <a:pt x="1002558" y="437114"/>
                      <a:pt x="1042918" y="397256"/>
                    </a:cubicBezTo>
                    <a:cubicBezTo>
                      <a:pt x="1055073" y="385204"/>
                      <a:pt x="1067704" y="373626"/>
                      <a:pt x="1080904" y="362332"/>
                    </a:cubicBezTo>
                    <a:cubicBezTo>
                      <a:pt x="1090400" y="354456"/>
                      <a:pt x="1099896" y="347433"/>
                      <a:pt x="1109393" y="340410"/>
                    </a:cubicBezTo>
                    <a:cubicBezTo>
                      <a:pt x="1116221" y="335143"/>
                      <a:pt x="1124369" y="331860"/>
                      <a:pt x="1132944" y="330920"/>
                    </a:cubicBezTo>
                    <a:cubicBezTo>
                      <a:pt x="1135185" y="330664"/>
                      <a:pt x="1137388" y="330121"/>
                      <a:pt x="1139497" y="329307"/>
                    </a:cubicBezTo>
                    <a:cubicBezTo>
                      <a:pt x="1149506" y="326613"/>
                      <a:pt x="1160085" y="326976"/>
                      <a:pt x="1169885" y="330351"/>
                    </a:cubicBezTo>
                    <a:cubicBezTo>
                      <a:pt x="1171575" y="330718"/>
                      <a:pt x="1173142" y="331501"/>
                      <a:pt x="1174443" y="332628"/>
                    </a:cubicBezTo>
                    <a:cubicBezTo>
                      <a:pt x="1177824" y="335689"/>
                      <a:pt x="1181803" y="338016"/>
                      <a:pt x="1186124" y="339461"/>
                    </a:cubicBezTo>
                    <a:cubicBezTo>
                      <a:pt x="1190881" y="341580"/>
                      <a:pt x="1194395" y="345787"/>
                      <a:pt x="1195620" y="350849"/>
                    </a:cubicBezTo>
                    <a:cubicBezTo>
                      <a:pt x="1196522" y="353009"/>
                      <a:pt x="1196076" y="355494"/>
                      <a:pt x="1194480" y="357208"/>
                    </a:cubicBezTo>
                    <a:cubicBezTo>
                      <a:pt x="1192486" y="359240"/>
                      <a:pt x="1190255" y="361024"/>
                      <a:pt x="1187833" y="362522"/>
                    </a:cubicBezTo>
                    <a:cubicBezTo>
                      <a:pt x="1181945" y="366034"/>
                      <a:pt x="1175963" y="369355"/>
                      <a:pt x="1169885" y="372582"/>
                    </a:cubicBezTo>
                    <a:cubicBezTo>
                      <a:pt x="1158290" y="378757"/>
                      <a:pt x="1147321" y="386034"/>
                      <a:pt x="1137122" y="394314"/>
                    </a:cubicBezTo>
                    <a:cubicBezTo>
                      <a:pt x="1124141" y="404626"/>
                      <a:pt x="1111805" y="415718"/>
                      <a:pt x="1100181" y="427529"/>
                    </a:cubicBezTo>
                    <a:cubicBezTo>
                      <a:pt x="1082233" y="445940"/>
                      <a:pt x="1064380" y="464446"/>
                      <a:pt x="1046906" y="483331"/>
                    </a:cubicBezTo>
                    <a:cubicBezTo>
                      <a:pt x="1029433" y="502217"/>
                      <a:pt x="1009871" y="523759"/>
                      <a:pt x="992682" y="545207"/>
                    </a:cubicBezTo>
                    <a:cubicBezTo>
                      <a:pt x="990109" y="548219"/>
                      <a:pt x="987734" y="551389"/>
                      <a:pt x="985560" y="554697"/>
                    </a:cubicBezTo>
                    <a:cubicBezTo>
                      <a:pt x="977269" y="567715"/>
                      <a:pt x="967963" y="580058"/>
                      <a:pt x="957735" y="591613"/>
                    </a:cubicBezTo>
                    <a:cubicBezTo>
                      <a:pt x="951088" y="599490"/>
                      <a:pt x="944820" y="607652"/>
                      <a:pt x="938743" y="615718"/>
                    </a:cubicBezTo>
                    <a:cubicBezTo>
                      <a:pt x="937641" y="617014"/>
                      <a:pt x="936777" y="618490"/>
                      <a:pt x="936178" y="620084"/>
                    </a:cubicBezTo>
                    <a:cubicBezTo>
                      <a:pt x="934640" y="624413"/>
                      <a:pt x="932143" y="628339"/>
                      <a:pt x="928866" y="631567"/>
                    </a:cubicBezTo>
                    <a:cubicBezTo>
                      <a:pt x="910785" y="652961"/>
                      <a:pt x="894280" y="675639"/>
                      <a:pt x="879485" y="699421"/>
                    </a:cubicBezTo>
                    <a:cubicBezTo>
                      <a:pt x="854842" y="737934"/>
                      <a:pt x="833342" y="778366"/>
                      <a:pt x="815194" y="820325"/>
                    </a:cubicBezTo>
                    <a:cubicBezTo>
                      <a:pt x="811272" y="829837"/>
                      <a:pt x="806230" y="838852"/>
                      <a:pt x="800190" y="847182"/>
                    </a:cubicBezTo>
                    <a:cubicBezTo>
                      <a:pt x="797417" y="850826"/>
                      <a:pt x="794397" y="854282"/>
                      <a:pt x="791169" y="857526"/>
                    </a:cubicBezTo>
                    <a:cubicBezTo>
                      <a:pt x="786629" y="862077"/>
                      <a:pt x="779982" y="863819"/>
                      <a:pt x="773790" y="862082"/>
                    </a:cubicBezTo>
                    <a:cubicBezTo>
                      <a:pt x="767029" y="860580"/>
                      <a:pt x="760894" y="857035"/>
                      <a:pt x="756222" y="851927"/>
                    </a:cubicBezTo>
                    <a:cubicBezTo>
                      <a:pt x="749365" y="844288"/>
                      <a:pt x="741977" y="837152"/>
                      <a:pt x="734095" y="830574"/>
                    </a:cubicBezTo>
                    <a:cubicBezTo>
                      <a:pt x="732500" y="828972"/>
                      <a:pt x="731436" y="826917"/>
                      <a:pt x="731056" y="824691"/>
                    </a:cubicBezTo>
                    <a:cubicBezTo>
                      <a:pt x="729537" y="816823"/>
                      <a:pt x="729537" y="808738"/>
                      <a:pt x="731056" y="800870"/>
                    </a:cubicBezTo>
                    <a:cubicBezTo>
                      <a:pt x="735330" y="774298"/>
                      <a:pt x="739793" y="747821"/>
                      <a:pt x="746061" y="721723"/>
                    </a:cubicBezTo>
                    <a:cubicBezTo>
                      <a:pt x="747751" y="717434"/>
                      <a:pt x="748083" y="712730"/>
                      <a:pt x="747010" y="708247"/>
                    </a:cubicBezTo>
                    <a:cubicBezTo>
                      <a:pt x="747419" y="708337"/>
                      <a:pt x="747837" y="708337"/>
                      <a:pt x="748245" y="708247"/>
                    </a:cubicBezTo>
                    <a:cubicBezTo>
                      <a:pt x="748245" y="708247"/>
                      <a:pt x="748245" y="707298"/>
                      <a:pt x="748245" y="707298"/>
                    </a:cubicBezTo>
                    <a:cubicBezTo>
                      <a:pt x="748245" y="707298"/>
                      <a:pt x="746820" y="707298"/>
                      <a:pt x="747390" y="708816"/>
                    </a:cubicBezTo>
                  </a:path>
                </a:pathLst>
              </a:custGeom>
              <a:grpFill/>
              <a:ln w="9496" cap="flat">
                <a:noFill/>
                <a:prstDash val="solid"/>
                <a:miter/>
              </a:ln>
            </p:spPr>
            <p:txBody>
              <a:bodyPr rtlCol="0" anchor="ctr"/>
              <a:lstStyle/>
              <a:p>
                <a:endParaRPr lang="en-US" sz="2400"/>
              </a:p>
            </p:txBody>
          </p:sp>
          <p:sp>
            <p:nvSpPr>
              <p:cNvPr id="15" name="Freeform 14">
                <a:extLst>
                  <a:ext uri="{FF2B5EF4-FFF2-40B4-BE49-F238E27FC236}">
                    <a16:creationId xmlns:a16="http://schemas.microsoft.com/office/drawing/2014/main" id="{CA2FADF5-CEC3-2343-878D-162C103F968A}"/>
                  </a:ext>
                </a:extLst>
              </p:cNvPr>
              <p:cNvSpPr/>
              <p:nvPr/>
            </p:nvSpPr>
            <p:spPr>
              <a:xfrm>
                <a:off x="4921141" y="-580737"/>
                <a:ext cx="66058" cy="65097"/>
              </a:xfrm>
              <a:custGeom>
                <a:avLst/>
                <a:gdLst>
                  <a:gd name="connsiteX0" fmla="*/ 3952 w 66058"/>
                  <a:gd name="connsiteY0" fmla="*/ 4713 h 65097"/>
                  <a:gd name="connsiteX1" fmla="*/ 55993 w 66058"/>
                  <a:gd name="connsiteY1" fmla="*/ 11831 h 65097"/>
                  <a:gd name="connsiteX2" fmla="*/ 66059 w 66058"/>
                  <a:gd name="connsiteY2" fmla="*/ 31665 h 65097"/>
                  <a:gd name="connsiteX3" fmla="*/ 64255 w 66058"/>
                  <a:gd name="connsiteY3" fmla="*/ 49127 h 65097"/>
                  <a:gd name="connsiteX4" fmla="*/ 63020 w 66058"/>
                  <a:gd name="connsiteY4" fmla="*/ 58048 h 65097"/>
                  <a:gd name="connsiteX5" fmla="*/ 14303 w 66058"/>
                  <a:gd name="connsiteY5" fmla="*/ 54252 h 65097"/>
                  <a:gd name="connsiteX6" fmla="*/ 2718 w 66058"/>
                  <a:gd name="connsiteY6" fmla="*/ 34227 h 65097"/>
                  <a:gd name="connsiteX7" fmla="*/ 3952 w 66058"/>
                  <a:gd name="connsiteY7" fmla="*/ 4713 h 6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58" h="65097">
                    <a:moveTo>
                      <a:pt x="3952" y="4713"/>
                    </a:moveTo>
                    <a:cubicBezTo>
                      <a:pt x="24654" y="-127"/>
                      <a:pt x="39849" y="-5346"/>
                      <a:pt x="55993" y="11831"/>
                    </a:cubicBezTo>
                    <a:cubicBezTo>
                      <a:pt x="61833" y="16859"/>
                      <a:pt x="65451" y="23987"/>
                      <a:pt x="66059" y="31665"/>
                    </a:cubicBezTo>
                    <a:cubicBezTo>
                      <a:pt x="66059" y="37264"/>
                      <a:pt x="64349" y="43243"/>
                      <a:pt x="64255" y="49127"/>
                    </a:cubicBezTo>
                    <a:cubicBezTo>
                      <a:pt x="64255" y="52828"/>
                      <a:pt x="65204" y="54726"/>
                      <a:pt x="63020" y="58048"/>
                    </a:cubicBezTo>
                    <a:cubicBezTo>
                      <a:pt x="53524" y="72567"/>
                      <a:pt x="25034" y="61274"/>
                      <a:pt x="14303" y="54252"/>
                    </a:cubicBezTo>
                    <a:cubicBezTo>
                      <a:pt x="6611" y="49222"/>
                      <a:pt x="5662" y="42294"/>
                      <a:pt x="2718" y="34227"/>
                    </a:cubicBezTo>
                    <a:cubicBezTo>
                      <a:pt x="-1299" y="24698"/>
                      <a:pt x="-843" y="13874"/>
                      <a:pt x="3952" y="4713"/>
                    </a:cubicBezTo>
                  </a:path>
                </a:pathLst>
              </a:custGeom>
              <a:grpFill/>
              <a:ln w="9496" cap="flat">
                <a:noFill/>
                <a:prstDash val="solid"/>
                <a:miter/>
              </a:ln>
            </p:spPr>
            <p:txBody>
              <a:bodyPr rtlCol="0" anchor="ctr"/>
              <a:lstStyle/>
              <a:p>
                <a:endParaRPr lang="en-US" sz="2400"/>
              </a:p>
            </p:txBody>
          </p:sp>
          <p:sp>
            <p:nvSpPr>
              <p:cNvPr id="16" name="Freeform 15">
                <a:extLst>
                  <a:ext uri="{FF2B5EF4-FFF2-40B4-BE49-F238E27FC236}">
                    <a16:creationId xmlns:a16="http://schemas.microsoft.com/office/drawing/2014/main" id="{8E57FA3E-1A98-2348-B850-0153C1F01ACB}"/>
                  </a:ext>
                </a:extLst>
              </p:cNvPr>
              <p:cNvSpPr/>
              <p:nvPr/>
            </p:nvSpPr>
            <p:spPr>
              <a:xfrm>
                <a:off x="5175172" y="-425891"/>
                <a:ext cx="412425" cy="351340"/>
              </a:xfrm>
              <a:custGeom>
                <a:avLst/>
                <a:gdLst>
                  <a:gd name="connsiteX0" fmla="*/ 151 w 412425"/>
                  <a:gd name="connsiteY0" fmla="*/ 240100 h 351340"/>
                  <a:gd name="connsiteX1" fmla="*/ 4139 w 412425"/>
                  <a:gd name="connsiteY1" fmla="*/ 204987 h 351340"/>
                  <a:gd name="connsiteX2" fmla="*/ 14775 w 412425"/>
                  <a:gd name="connsiteY2" fmla="*/ 177940 h 351340"/>
                  <a:gd name="connsiteX3" fmla="*/ 99388 w 412425"/>
                  <a:gd name="connsiteY3" fmla="*/ 68614 h 351340"/>
                  <a:gd name="connsiteX4" fmla="*/ 141267 w 412425"/>
                  <a:gd name="connsiteY4" fmla="*/ 33406 h 351340"/>
                  <a:gd name="connsiteX5" fmla="*/ 184666 w 412425"/>
                  <a:gd name="connsiteY5" fmla="*/ 9491 h 351340"/>
                  <a:gd name="connsiteX6" fmla="*/ 229584 w 412425"/>
                  <a:gd name="connsiteY6" fmla="*/ 1 h 351340"/>
                  <a:gd name="connsiteX7" fmla="*/ 291405 w 412425"/>
                  <a:gd name="connsiteY7" fmla="*/ 28471 h 351340"/>
                  <a:gd name="connsiteX8" fmla="*/ 305080 w 412425"/>
                  <a:gd name="connsiteY8" fmla="*/ 64628 h 351340"/>
                  <a:gd name="connsiteX9" fmla="*/ 299003 w 412425"/>
                  <a:gd name="connsiteY9" fmla="*/ 87405 h 351340"/>
                  <a:gd name="connsiteX10" fmla="*/ 278775 w 412425"/>
                  <a:gd name="connsiteY10" fmla="*/ 116919 h 351340"/>
                  <a:gd name="connsiteX11" fmla="*/ 264341 w 412425"/>
                  <a:gd name="connsiteY11" fmla="*/ 135899 h 351340"/>
                  <a:gd name="connsiteX12" fmla="*/ 174220 w 412425"/>
                  <a:gd name="connsiteY12" fmla="*/ 208593 h 351340"/>
                  <a:gd name="connsiteX13" fmla="*/ 134430 w 412425"/>
                  <a:gd name="connsiteY13" fmla="*/ 223683 h 351340"/>
                  <a:gd name="connsiteX14" fmla="*/ 95590 w 412425"/>
                  <a:gd name="connsiteY14" fmla="*/ 221500 h 351340"/>
                  <a:gd name="connsiteX15" fmla="*/ 79161 w 412425"/>
                  <a:gd name="connsiteY15" fmla="*/ 216755 h 351340"/>
                  <a:gd name="connsiteX16" fmla="*/ 71754 w 412425"/>
                  <a:gd name="connsiteY16" fmla="*/ 219697 h 351340"/>
                  <a:gd name="connsiteX17" fmla="*/ 70709 w 412425"/>
                  <a:gd name="connsiteY17" fmla="*/ 221120 h 351340"/>
                  <a:gd name="connsiteX18" fmla="*/ 57889 w 412425"/>
                  <a:gd name="connsiteY18" fmla="*/ 266768 h 351340"/>
                  <a:gd name="connsiteX19" fmla="*/ 58649 w 412425"/>
                  <a:gd name="connsiteY19" fmla="*/ 277017 h 351340"/>
                  <a:gd name="connsiteX20" fmla="*/ 68810 w 412425"/>
                  <a:gd name="connsiteY20" fmla="*/ 294099 h 351340"/>
                  <a:gd name="connsiteX21" fmla="*/ 72893 w 412425"/>
                  <a:gd name="connsiteY21" fmla="*/ 297231 h 351340"/>
                  <a:gd name="connsiteX22" fmla="*/ 91886 w 412425"/>
                  <a:gd name="connsiteY22" fmla="*/ 301881 h 351340"/>
                  <a:gd name="connsiteX23" fmla="*/ 111734 w 412425"/>
                  <a:gd name="connsiteY23" fmla="*/ 296756 h 351340"/>
                  <a:gd name="connsiteX24" fmla="*/ 164629 w 412425"/>
                  <a:gd name="connsiteY24" fmla="*/ 269235 h 351340"/>
                  <a:gd name="connsiteX25" fmla="*/ 177354 w 412425"/>
                  <a:gd name="connsiteY25" fmla="*/ 260504 h 351340"/>
                  <a:gd name="connsiteX26" fmla="*/ 256839 w 412425"/>
                  <a:gd name="connsiteY26" fmla="*/ 198154 h 351340"/>
                  <a:gd name="connsiteX27" fmla="*/ 312582 w 412425"/>
                  <a:gd name="connsiteY27" fmla="*/ 152697 h 351340"/>
                  <a:gd name="connsiteX28" fmla="*/ 350568 w 412425"/>
                  <a:gd name="connsiteY28" fmla="*/ 125934 h 351340"/>
                  <a:gd name="connsiteX29" fmla="*/ 376018 w 412425"/>
                  <a:gd name="connsiteY29" fmla="*/ 111794 h 351340"/>
                  <a:gd name="connsiteX30" fmla="*/ 398810 w 412425"/>
                  <a:gd name="connsiteY30" fmla="*/ 104961 h 351340"/>
                  <a:gd name="connsiteX31" fmla="*/ 407166 w 412425"/>
                  <a:gd name="connsiteY31" fmla="*/ 106195 h 351340"/>
                  <a:gd name="connsiteX32" fmla="*/ 411535 w 412425"/>
                  <a:gd name="connsiteY32" fmla="*/ 111035 h 351340"/>
                  <a:gd name="connsiteX33" fmla="*/ 411535 w 412425"/>
                  <a:gd name="connsiteY33" fmla="*/ 122898 h 351340"/>
                  <a:gd name="connsiteX34" fmla="*/ 407831 w 412425"/>
                  <a:gd name="connsiteY34" fmla="*/ 132388 h 351340"/>
                  <a:gd name="connsiteX35" fmla="*/ 398335 w 412425"/>
                  <a:gd name="connsiteY35" fmla="*/ 150704 h 351340"/>
                  <a:gd name="connsiteX36" fmla="*/ 375828 w 412425"/>
                  <a:gd name="connsiteY36" fmla="*/ 178320 h 351340"/>
                  <a:gd name="connsiteX37" fmla="*/ 350663 w 412425"/>
                  <a:gd name="connsiteY37" fmla="*/ 198913 h 351340"/>
                  <a:gd name="connsiteX38" fmla="*/ 293020 w 412425"/>
                  <a:gd name="connsiteY38" fmla="*/ 254905 h 351340"/>
                  <a:gd name="connsiteX39" fmla="*/ 281719 w 412425"/>
                  <a:gd name="connsiteY39" fmla="*/ 264775 h 351340"/>
                  <a:gd name="connsiteX40" fmla="*/ 246772 w 412425"/>
                  <a:gd name="connsiteY40" fmla="*/ 289449 h 351340"/>
                  <a:gd name="connsiteX41" fmla="*/ 229394 w 412425"/>
                  <a:gd name="connsiteY41" fmla="*/ 303210 h 351340"/>
                  <a:gd name="connsiteX42" fmla="*/ 210401 w 412425"/>
                  <a:gd name="connsiteY42" fmla="*/ 314788 h 351340"/>
                  <a:gd name="connsiteX43" fmla="*/ 180013 w 412425"/>
                  <a:gd name="connsiteY43" fmla="*/ 330446 h 351340"/>
                  <a:gd name="connsiteX44" fmla="*/ 161590 w 412425"/>
                  <a:gd name="connsiteY44" fmla="*/ 339367 h 351340"/>
                  <a:gd name="connsiteX45" fmla="*/ 128732 w 412425"/>
                  <a:gd name="connsiteY45" fmla="*/ 348857 h 351340"/>
                  <a:gd name="connsiteX46" fmla="*/ 40321 w 412425"/>
                  <a:gd name="connsiteY46" fmla="*/ 327504 h 351340"/>
                  <a:gd name="connsiteX47" fmla="*/ 7843 w 412425"/>
                  <a:gd name="connsiteY47" fmla="*/ 282047 h 351340"/>
                  <a:gd name="connsiteX48" fmla="*/ 246 w 412425"/>
                  <a:gd name="connsiteY48" fmla="*/ 239816 h 351340"/>
                  <a:gd name="connsiteX49" fmla="*/ 102807 w 412425"/>
                  <a:gd name="connsiteY49" fmla="*/ 176042 h 351340"/>
                  <a:gd name="connsiteX50" fmla="*/ 112303 w 412425"/>
                  <a:gd name="connsiteY50" fmla="*/ 173859 h 351340"/>
                  <a:gd name="connsiteX51" fmla="*/ 143641 w 412425"/>
                  <a:gd name="connsiteY51" fmla="*/ 156398 h 351340"/>
                  <a:gd name="connsiteX52" fmla="*/ 221132 w 412425"/>
                  <a:gd name="connsiteY52" fmla="*/ 86740 h 351340"/>
                  <a:gd name="connsiteX53" fmla="*/ 237656 w 412425"/>
                  <a:gd name="connsiteY53" fmla="*/ 64818 h 351340"/>
                  <a:gd name="connsiteX54" fmla="*/ 240790 w 412425"/>
                  <a:gd name="connsiteY54" fmla="*/ 58744 h 351340"/>
                  <a:gd name="connsiteX55" fmla="*/ 240790 w 412425"/>
                  <a:gd name="connsiteY55" fmla="*/ 55708 h 351340"/>
                  <a:gd name="connsiteX56" fmla="*/ 237846 w 412425"/>
                  <a:gd name="connsiteY56" fmla="*/ 54569 h 351340"/>
                  <a:gd name="connsiteX57" fmla="*/ 225121 w 412425"/>
                  <a:gd name="connsiteY57" fmla="*/ 59409 h 351340"/>
                  <a:gd name="connsiteX58" fmla="*/ 192453 w 412425"/>
                  <a:gd name="connsiteY58" fmla="*/ 81331 h 351340"/>
                  <a:gd name="connsiteX59" fmla="*/ 126453 w 412425"/>
                  <a:gd name="connsiteY59" fmla="*/ 141119 h 351340"/>
                  <a:gd name="connsiteX60" fmla="*/ 104042 w 412425"/>
                  <a:gd name="connsiteY60" fmla="*/ 167027 h 351340"/>
                  <a:gd name="connsiteX61" fmla="*/ 101098 w 412425"/>
                  <a:gd name="connsiteY61" fmla="*/ 173005 h 351340"/>
                  <a:gd name="connsiteX62" fmla="*/ 103092 w 412425"/>
                  <a:gd name="connsiteY62" fmla="*/ 176042 h 3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12425" h="351340">
                    <a:moveTo>
                      <a:pt x="151" y="240100"/>
                    </a:moveTo>
                    <a:cubicBezTo>
                      <a:pt x="28" y="228277"/>
                      <a:pt x="1366" y="216482"/>
                      <a:pt x="4139" y="204987"/>
                    </a:cubicBezTo>
                    <a:cubicBezTo>
                      <a:pt x="6523" y="195557"/>
                      <a:pt x="10094" y="186468"/>
                      <a:pt x="14775" y="177940"/>
                    </a:cubicBezTo>
                    <a:cubicBezTo>
                      <a:pt x="37757" y="137744"/>
                      <a:pt x="66236" y="100948"/>
                      <a:pt x="99388" y="68614"/>
                    </a:cubicBezTo>
                    <a:cubicBezTo>
                      <a:pt x="112275" y="55665"/>
                      <a:pt x="126292" y="43882"/>
                      <a:pt x="141267" y="33406"/>
                    </a:cubicBezTo>
                    <a:cubicBezTo>
                      <a:pt x="154714" y="23715"/>
                      <a:pt x="169291" y="15686"/>
                      <a:pt x="184666" y="9491"/>
                    </a:cubicBezTo>
                    <a:cubicBezTo>
                      <a:pt x="198910" y="3549"/>
                      <a:pt x="214152" y="330"/>
                      <a:pt x="229584" y="1"/>
                    </a:cubicBezTo>
                    <a:cubicBezTo>
                      <a:pt x="253382" y="-94"/>
                      <a:pt x="276012" y="10327"/>
                      <a:pt x="291405" y="28471"/>
                    </a:cubicBezTo>
                    <a:cubicBezTo>
                      <a:pt x="300171" y="38484"/>
                      <a:pt x="305033" y="51323"/>
                      <a:pt x="305080" y="64628"/>
                    </a:cubicBezTo>
                    <a:cubicBezTo>
                      <a:pt x="305593" y="72680"/>
                      <a:pt x="303456" y="80677"/>
                      <a:pt x="299003" y="87405"/>
                    </a:cubicBezTo>
                    <a:cubicBezTo>
                      <a:pt x="292868" y="97643"/>
                      <a:pt x="286106" y="107499"/>
                      <a:pt x="278775" y="116919"/>
                    </a:cubicBezTo>
                    <a:cubicBezTo>
                      <a:pt x="273362" y="122803"/>
                      <a:pt x="269279" y="130015"/>
                      <a:pt x="264341" y="135899"/>
                    </a:cubicBezTo>
                    <a:cubicBezTo>
                      <a:pt x="239147" y="165583"/>
                      <a:pt x="208568" y="190247"/>
                      <a:pt x="174220" y="208593"/>
                    </a:cubicBezTo>
                    <a:cubicBezTo>
                      <a:pt x="161713" y="215428"/>
                      <a:pt x="148323" y="220505"/>
                      <a:pt x="134430" y="223683"/>
                    </a:cubicBezTo>
                    <a:cubicBezTo>
                      <a:pt x="121496" y="226100"/>
                      <a:pt x="108172" y="225351"/>
                      <a:pt x="95590" y="221500"/>
                    </a:cubicBezTo>
                    <a:cubicBezTo>
                      <a:pt x="90082" y="219981"/>
                      <a:pt x="84764" y="218083"/>
                      <a:pt x="79161" y="216755"/>
                    </a:cubicBezTo>
                    <a:cubicBezTo>
                      <a:pt x="76322" y="216077"/>
                      <a:pt x="73359" y="217254"/>
                      <a:pt x="71754" y="219697"/>
                    </a:cubicBezTo>
                    <a:cubicBezTo>
                      <a:pt x="71355" y="220130"/>
                      <a:pt x="71004" y="220608"/>
                      <a:pt x="70709" y="221120"/>
                    </a:cubicBezTo>
                    <a:cubicBezTo>
                      <a:pt x="63065" y="235181"/>
                      <a:pt x="58677" y="250782"/>
                      <a:pt x="57889" y="266768"/>
                    </a:cubicBezTo>
                    <a:cubicBezTo>
                      <a:pt x="57861" y="270199"/>
                      <a:pt x="58117" y="273627"/>
                      <a:pt x="58649" y="277017"/>
                    </a:cubicBezTo>
                    <a:cubicBezTo>
                      <a:pt x="59238" y="283966"/>
                      <a:pt x="62989" y="290259"/>
                      <a:pt x="68810" y="294099"/>
                    </a:cubicBezTo>
                    <a:cubicBezTo>
                      <a:pt x="70234" y="295060"/>
                      <a:pt x="71592" y="296105"/>
                      <a:pt x="72893" y="297231"/>
                    </a:cubicBezTo>
                    <a:cubicBezTo>
                      <a:pt x="78259" y="301436"/>
                      <a:pt x="85182" y="303130"/>
                      <a:pt x="91886" y="301881"/>
                    </a:cubicBezTo>
                    <a:cubicBezTo>
                      <a:pt x="98667" y="300893"/>
                      <a:pt x="105323" y="299175"/>
                      <a:pt x="111734" y="296756"/>
                    </a:cubicBezTo>
                    <a:cubicBezTo>
                      <a:pt x="130366" y="289645"/>
                      <a:pt x="148114" y="280411"/>
                      <a:pt x="164629" y="269235"/>
                    </a:cubicBezTo>
                    <a:cubicBezTo>
                      <a:pt x="168807" y="266198"/>
                      <a:pt x="173175" y="263446"/>
                      <a:pt x="177354" y="260504"/>
                    </a:cubicBezTo>
                    <a:cubicBezTo>
                      <a:pt x="204988" y="241524"/>
                      <a:pt x="230913" y="219697"/>
                      <a:pt x="256839" y="198154"/>
                    </a:cubicBezTo>
                    <a:cubicBezTo>
                      <a:pt x="275262" y="182780"/>
                      <a:pt x="293685" y="167501"/>
                      <a:pt x="312582" y="152697"/>
                    </a:cubicBezTo>
                    <a:cubicBezTo>
                      <a:pt x="324643" y="143206"/>
                      <a:pt x="337368" y="134381"/>
                      <a:pt x="350568" y="125934"/>
                    </a:cubicBezTo>
                    <a:cubicBezTo>
                      <a:pt x="358801" y="120777"/>
                      <a:pt x="367291" y="116057"/>
                      <a:pt x="376018" y="111794"/>
                    </a:cubicBezTo>
                    <a:cubicBezTo>
                      <a:pt x="383160" y="108197"/>
                      <a:pt x="390871" y="105885"/>
                      <a:pt x="398810" y="104961"/>
                    </a:cubicBezTo>
                    <a:cubicBezTo>
                      <a:pt x="401649" y="104865"/>
                      <a:pt x="404479" y="105284"/>
                      <a:pt x="407166" y="106195"/>
                    </a:cubicBezTo>
                    <a:cubicBezTo>
                      <a:pt x="409389" y="106901"/>
                      <a:pt x="411060" y="108752"/>
                      <a:pt x="411535" y="111035"/>
                    </a:cubicBezTo>
                    <a:cubicBezTo>
                      <a:pt x="412722" y="114900"/>
                      <a:pt x="412722" y="119032"/>
                      <a:pt x="411535" y="122898"/>
                    </a:cubicBezTo>
                    <a:cubicBezTo>
                      <a:pt x="410481" y="126128"/>
                      <a:pt x="409246" y="129296"/>
                      <a:pt x="407831" y="132388"/>
                    </a:cubicBezTo>
                    <a:cubicBezTo>
                      <a:pt x="404887" y="138556"/>
                      <a:pt x="401564" y="144535"/>
                      <a:pt x="398335" y="150704"/>
                    </a:cubicBezTo>
                    <a:cubicBezTo>
                      <a:pt x="393112" y="161551"/>
                      <a:pt x="385401" y="171012"/>
                      <a:pt x="375828" y="178320"/>
                    </a:cubicBezTo>
                    <a:cubicBezTo>
                      <a:pt x="367282" y="184963"/>
                      <a:pt x="359115" y="192080"/>
                      <a:pt x="350663" y="198913"/>
                    </a:cubicBezTo>
                    <a:cubicBezTo>
                      <a:pt x="329429" y="215378"/>
                      <a:pt x="310094" y="234158"/>
                      <a:pt x="293020" y="254905"/>
                    </a:cubicBezTo>
                    <a:cubicBezTo>
                      <a:pt x="289734" y="258706"/>
                      <a:pt x="285926" y="262028"/>
                      <a:pt x="281719" y="264775"/>
                    </a:cubicBezTo>
                    <a:lnTo>
                      <a:pt x="246772" y="289449"/>
                    </a:lnTo>
                    <a:cubicBezTo>
                      <a:pt x="240514" y="293413"/>
                      <a:pt x="234683" y="298025"/>
                      <a:pt x="229394" y="303210"/>
                    </a:cubicBezTo>
                    <a:cubicBezTo>
                      <a:pt x="223952" y="308370"/>
                      <a:pt x="217485" y="312317"/>
                      <a:pt x="210401" y="314788"/>
                    </a:cubicBezTo>
                    <a:cubicBezTo>
                      <a:pt x="199889" y="319226"/>
                      <a:pt x="189727" y="324461"/>
                      <a:pt x="180013" y="330446"/>
                    </a:cubicBezTo>
                    <a:cubicBezTo>
                      <a:pt x="174096" y="333855"/>
                      <a:pt x="167933" y="336836"/>
                      <a:pt x="161590" y="339367"/>
                    </a:cubicBezTo>
                    <a:cubicBezTo>
                      <a:pt x="151030" y="343762"/>
                      <a:pt x="140004" y="346946"/>
                      <a:pt x="128732" y="348857"/>
                    </a:cubicBezTo>
                    <a:cubicBezTo>
                      <a:pt x="97546" y="355828"/>
                      <a:pt x="64878" y="347939"/>
                      <a:pt x="40321" y="327504"/>
                    </a:cubicBezTo>
                    <a:cubicBezTo>
                      <a:pt x="25753" y="315405"/>
                      <a:pt x="14566" y="299746"/>
                      <a:pt x="7843" y="282047"/>
                    </a:cubicBezTo>
                    <a:cubicBezTo>
                      <a:pt x="1756" y="268845"/>
                      <a:pt x="-856" y="254309"/>
                      <a:pt x="246" y="239816"/>
                    </a:cubicBezTo>
                    <a:moveTo>
                      <a:pt x="102807" y="176042"/>
                    </a:moveTo>
                    <a:cubicBezTo>
                      <a:pt x="106026" y="175572"/>
                      <a:pt x="109198" y="174842"/>
                      <a:pt x="112303" y="173859"/>
                    </a:cubicBezTo>
                    <a:cubicBezTo>
                      <a:pt x="123395" y="169282"/>
                      <a:pt x="133917" y="163422"/>
                      <a:pt x="143641" y="156398"/>
                    </a:cubicBezTo>
                    <a:cubicBezTo>
                      <a:pt x="172377" y="136622"/>
                      <a:pt x="198426" y="113208"/>
                      <a:pt x="221132" y="86740"/>
                    </a:cubicBezTo>
                    <a:cubicBezTo>
                      <a:pt x="227115" y="79718"/>
                      <a:pt x="232243" y="72220"/>
                      <a:pt x="237656" y="64818"/>
                    </a:cubicBezTo>
                    <a:cubicBezTo>
                      <a:pt x="238938" y="62927"/>
                      <a:pt x="239992" y="60887"/>
                      <a:pt x="240790" y="58744"/>
                    </a:cubicBezTo>
                    <a:cubicBezTo>
                      <a:pt x="241170" y="57768"/>
                      <a:pt x="241170" y="56684"/>
                      <a:pt x="240790" y="55708"/>
                    </a:cubicBezTo>
                    <a:cubicBezTo>
                      <a:pt x="239963" y="55003"/>
                      <a:pt x="238928" y="54602"/>
                      <a:pt x="237846" y="54569"/>
                    </a:cubicBezTo>
                    <a:cubicBezTo>
                      <a:pt x="233278" y="55131"/>
                      <a:pt x="228910" y="56791"/>
                      <a:pt x="225121" y="59409"/>
                    </a:cubicBezTo>
                    <a:cubicBezTo>
                      <a:pt x="213621" y="65761"/>
                      <a:pt x="202690" y="73096"/>
                      <a:pt x="192453" y="81331"/>
                    </a:cubicBezTo>
                    <a:cubicBezTo>
                      <a:pt x="168968" y="99564"/>
                      <a:pt x="146908" y="119550"/>
                      <a:pt x="126453" y="141119"/>
                    </a:cubicBezTo>
                    <a:cubicBezTo>
                      <a:pt x="118666" y="149375"/>
                      <a:pt x="111354" y="158296"/>
                      <a:pt x="104042" y="167027"/>
                    </a:cubicBezTo>
                    <a:cubicBezTo>
                      <a:pt x="102712" y="168831"/>
                      <a:pt x="101715" y="170855"/>
                      <a:pt x="101098" y="173005"/>
                    </a:cubicBezTo>
                    <a:cubicBezTo>
                      <a:pt x="101098" y="173575"/>
                      <a:pt x="102142" y="174619"/>
                      <a:pt x="103092" y="176042"/>
                    </a:cubicBezTo>
                  </a:path>
                </a:pathLst>
              </a:custGeom>
              <a:grpFill/>
              <a:ln w="9496" cap="flat">
                <a:noFill/>
                <a:prstDash val="solid"/>
                <a:miter/>
              </a:ln>
            </p:spPr>
            <p:txBody>
              <a:bodyPr rtlCol="0" anchor="ctr"/>
              <a:lstStyle/>
              <a:p>
                <a:endParaRPr lang="en-US" sz="2400"/>
              </a:p>
            </p:txBody>
          </p:sp>
          <p:sp>
            <p:nvSpPr>
              <p:cNvPr id="17" name="Freeform 16">
                <a:extLst>
                  <a:ext uri="{FF2B5EF4-FFF2-40B4-BE49-F238E27FC236}">
                    <a16:creationId xmlns:a16="http://schemas.microsoft.com/office/drawing/2014/main" id="{E6648A87-2BAF-A549-8211-A1C6CCB06F8D}"/>
                  </a:ext>
                </a:extLst>
              </p:cNvPr>
              <p:cNvSpPr/>
              <p:nvPr/>
            </p:nvSpPr>
            <p:spPr>
              <a:xfrm>
                <a:off x="5660524" y="-724743"/>
                <a:ext cx="333068" cy="540294"/>
              </a:xfrm>
              <a:custGeom>
                <a:avLst/>
                <a:gdLst>
                  <a:gd name="connsiteX0" fmla="*/ 322278 w 333068"/>
                  <a:gd name="connsiteY0" fmla="*/ 12157 h 540294"/>
                  <a:gd name="connsiteX1" fmla="*/ 330825 w 333068"/>
                  <a:gd name="connsiteY1" fmla="*/ 27436 h 540294"/>
                  <a:gd name="connsiteX2" fmla="*/ 330825 w 333068"/>
                  <a:gd name="connsiteY2" fmla="*/ 43854 h 540294"/>
                  <a:gd name="connsiteX3" fmla="*/ 324462 w 333068"/>
                  <a:gd name="connsiteY3" fmla="*/ 53913 h 540294"/>
                  <a:gd name="connsiteX4" fmla="*/ 308318 w 333068"/>
                  <a:gd name="connsiteY4" fmla="*/ 76120 h 540294"/>
                  <a:gd name="connsiteX5" fmla="*/ 267199 w 333068"/>
                  <a:gd name="connsiteY5" fmla="*/ 139134 h 540294"/>
                  <a:gd name="connsiteX6" fmla="*/ 241464 w 333068"/>
                  <a:gd name="connsiteY6" fmla="*/ 179562 h 540294"/>
                  <a:gd name="connsiteX7" fmla="*/ 228643 w 333068"/>
                  <a:gd name="connsiteY7" fmla="*/ 199776 h 540294"/>
                  <a:gd name="connsiteX8" fmla="*/ 211835 w 333068"/>
                  <a:gd name="connsiteY8" fmla="*/ 227677 h 540294"/>
                  <a:gd name="connsiteX9" fmla="*/ 193792 w 333068"/>
                  <a:gd name="connsiteY9" fmla="*/ 258710 h 540294"/>
                  <a:gd name="connsiteX10" fmla="*/ 186669 w 333068"/>
                  <a:gd name="connsiteY10" fmla="*/ 270382 h 540294"/>
                  <a:gd name="connsiteX11" fmla="*/ 124373 w 333068"/>
                  <a:gd name="connsiteY11" fmla="*/ 384264 h 540294"/>
                  <a:gd name="connsiteX12" fmla="*/ 94460 w 333068"/>
                  <a:gd name="connsiteY12" fmla="*/ 449556 h 540294"/>
                  <a:gd name="connsiteX13" fmla="*/ 65400 w 333068"/>
                  <a:gd name="connsiteY13" fmla="*/ 513424 h 540294"/>
                  <a:gd name="connsiteX14" fmla="*/ 46407 w 333068"/>
                  <a:gd name="connsiteY14" fmla="*/ 534018 h 540294"/>
                  <a:gd name="connsiteX15" fmla="*/ 33872 w 333068"/>
                  <a:gd name="connsiteY15" fmla="*/ 539332 h 540294"/>
                  <a:gd name="connsiteX16" fmla="*/ 14880 w 333068"/>
                  <a:gd name="connsiteY16" fmla="*/ 532025 h 540294"/>
                  <a:gd name="connsiteX17" fmla="*/ 8992 w 333068"/>
                  <a:gd name="connsiteY17" fmla="*/ 519688 h 540294"/>
                  <a:gd name="connsiteX18" fmla="*/ 6333 w 333068"/>
                  <a:gd name="connsiteY18" fmla="*/ 515417 h 540294"/>
                  <a:gd name="connsiteX19" fmla="*/ 1205 w 333068"/>
                  <a:gd name="connsiteY19" fmla="*/ 497765 h 540294"/>
                  <a:gd name="connsiteX20" fmla="*/ 13645 w 333068"/>
                  <a:gd name="connsiteY20" fmla="*/ 453352 h 540294"/>
                  <a:gd name="connsiteX21" fmla="*/ 39190 w 333068"/>
                  <a:gd name="connsiteY21" fmla="*/ 387965 h 540294"/>
                  <a:gd name="connsiteX22" fmla="*/ 94649 w 333068"/>
                  <a:gd name="connsiteY22" fmla="*/ 274084 h 540294"/>
                  <a:gd name="connsiteX23" fmla="*/ 113642 w 333068"/>
                  <a:gd name="connsiteY23" fmla="*/ 243336 h 540294"/>
                  <a:gd name="connsiteX24" fmla="*/ 118105 w 333068"/>
                  <a:gd name="connsiteY24" fmla="*/ 236028 h 540294"/>
                  <a:gd name="connsiteX25" fmla="*/ 137858 w 333068"/>
                  <a:gd name="connsiteY25" fmla="*/ 202243 h 540294"/>
                  <a:gd name="connsiteX26" fmla="*/ 158370 w 333068"/>
                  <a:gd name="connsiteY26" fmla="*/ 166656 h 540294"/>
                  <a:gd name="connsiteX27" fmla="*/ 178882 w 333068"/>
                  <a:gd name="connsiteY27" fmla="*/ 132966 h 540294"/>
                  <a:gd name="connsiteX28" fmla="*/ 261691 w 333068"/>
                  <a:gd name="connsiteY28" fmla="*/ 15478 h 540294"/>
                  <a:gd name="connsiteX29" fmla="*/ 270713 w 333068"/>
                  <a:gd name="connsiteY29" fmla="*/ 5134 h 540294"/>
                  <a:gd name="connsiteX30" fmla="*/ 284767 w 333068"/>
                  <a:gd name="connsiteY30" fmla="*/ 104 h 540294"/>
                  <a:gd name="connsiteX31" fmla="*/ 291510 w 333068"/>
                  <a:gd name="connsiteY31" fmla="*/ 1148 h 540294"/>
                  <a:gd name="connsiteX32" fmla="*/ 323513 w 333068"/>
                  <a:gd name="connsiteY32" fmla="*/ 11967 h 54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068" h="540294">
                    <a:moveTo>
                      <a:pt x="322278" y="12157"/>
                    </a:moveTo>
                    <a:lnTo>
                      <a:pt x="330825" y="27436"/>
                    </a:lnTo>
                    <a:cubicBezTo>
                      <a:pt x="333816" y="32500"/>
                      <a:pt x="333816" y="38790"/>
                      <a:pt x="330825" y="43854"/>
                    </a:cubicBezTo>
                    <a:cubicBezTo>
                      <a:pt x="328887" y="47317"/>
                      <a:pt x="326760" y="50675"/>
                      <a:pt x="324462" y="53913"/>
                    </a:cubicBezTo>
                    <a:cubicBezTo>
                      <a:pt x="319144" y="61410"/>
                      <a:pt x="313826" y="68813"/>
                      <a:pt x="308318" y="76120"/>
                    </a:cubicBezTo>
                    <a:cubicBezTo>
                      <a:pt x="293285" y="96227"/>
                      <a:pt x="279544" y="117275"/>
                      <a:pt x="267199" y="139134"/>
                    </a:cubicBezTo>
                    <a:cubicBezTo>
                      <a:pt x="259317" y="153085"/>
                      <a:pt x="250010" y="166086"/>
                      <a:pt x="241464" y="179562"/>
                    </a:cubicBezTo>
                    <a:cubicBezTo>
                      <a:pt x="237095" y="186300"/>
                      <a:pt x="232727" y="193038"/>
                      <a:pt x="228643" y="199776"/>
                    </a:cubicBezTo>
                    <a:cubicBezTo>
                      <a:pt x="222946" y="209266"/>
                      <a:pt x="217723" y="218756"/>
                      <a:pt x="211835" y="227677"/>
                    </a:cubicBezTo>
                    <a:cubicBezTo>
                      <a:pt x="205187" y="237639"/>
                      <a:pt x="199157" y="248003"/>
                      <a:pt x="193792" y="258710"/>
                    </a:cubicBezTo>
                    <a:cubicBezTo>
                      <a:pt x="191750" y="262793"/>
                      <a:pt x="189366" y="266697"/>
                      <a:pt x="186669" y="270382"/>
                    </a:cubicBezTo>
                    <a:cubicBezTo>
                      <a:pt x="161779" y="305941"/>
                      <a:pt x="140887" y="344132"/>
                      <a:pt x="124373" y="384264"/>
                    </a:cubicBezTo>
                    <a:cubicBezTo>
                      <a:pt x="114877" y="406376"/>
                      <a:pt x="104905" y="428013"/>
                      <a:pt x="94460" y="449556"/>
                    </a:cubicBezTo>
                    <a:cubicBezTo>
                      <a:pt x="84013" y="471098"/>
                      <a:pt x="73472" y="491407"/>
                      <a:pt x="65400" y="513424"/>
                    </a:cubicBezTo>
                    <a:cubicBezTo>
                      <a:pt x="62409" y="522744"/>
                      <a:pt x="55458" y="530276"/>
                      <a:pt x="46407" y="534018"/>
                    </a:cubicBezTo>
                    <a:cubicBezTo>
                      <a:pt x="42229" y="535726"/>
                      <a:pt x="38146" y="537814"/>
                      <a:pt x="33872" y="539332"/>
                    </a:cubicBezTo>
                    <a:cubicBezTo>
                      <a:pt x="26608" y="542027"/>
                      <a:pt x="18460" y="538896"/>
                      <a:pt x="14880" y="532025"/>
                    </a:cubicBezTo>
                    <a:cubicBezTo>
                      <a:pt x="12885" y="527944"/>
                      <a:pt x="10986" y="523768"/>
                      <a:pt x="8992" y="519688"/>
                    </a:cubicBezTo>
                    <a:cubicBezTo>
                      <a:pt x="8232" y="518169"/>
                      <a:pt x="7567" y="516081"/>
                      <a:pt x="6333" y="515417"/>
                    </a:cubicBezTo>
                    <a:cubicBezTo>
                      <a:pt x="-2119" y="511336"/>
                      <a:pt x="-125" y="504693"/>
                      <a:pt x="1205" y="497765"/>
                    </a:cubicBezTo>
                    <a:cubicBezTo>
                      <a:pt x="4405" y="482712"/>
                      <a:pt x="8564" y="467877"/>
                      <a:pt x="13645" y="453352"/>
                    </a:cubicBezTo>
                    <a:cubicBezTo>
                      <a:pt x="21147" y="431145"/>
                      <a:pt x="29884" y="409413"/>
                      <a:pt x="39190" y="387965"/>
                    </a:cubicBezTo>
                    <a:cubicBezTo>
                      <a:pt x="55904" y="349182"/>
                      <a:pt x="74394" y="311221"/>
                      <a:pt x="94649" y="274084"/>
                    </a:cubicBezTo>
                    <a:cubicBezTo>
                      <a:pt x="100262" y="263406"/>
                      <a:pt x="106605" y="253131"/>
                      <a:pt x="113642" y="243336"/>
                    </a:cubicBezTo>
                    <a:cubicBezTo>
                      <a:pt x="115465" y="241119"/>
                      <a:pt x="116966" y="238660"/>
                      <a:pt x="118105" y="236028"/>
                    </a:cubicBezTo>
                    <a:cubicBezTo>
                      <a:pt x="123689" y="224209"/>
                      <a:pt x="130299" y="212905"/>
                      <a:pt x="137858" y="202243"/>
                    </a:cubicBezTo>
                    <a:cubicBezTo>
                      <a:pt x="144410" y="190191"/>
                      <a:pt x="151438" y="178423"/>
                      <a:pt x="158370" y="166656"/>
                    </a:cubicBezTo>
                    <a:cubicBezTo>
                      <a:pt x="165303" y="154888"/>
                      <a:pt x="171855" y="144164"/>
                      <a:pt x="178882" y="132966"/>
                    </a:cubicBezTo>
                    <a:cubicBezTo>
                      <a:pt x="204057" y="92150"/>
                      <a:pt x="231711" y="52914"/>
                      <a:pt x="261691" y="15478"/>
                    </a:cubicBezTo>
                    <a:cubicBezTo>
                      <a:pt x="264521" y="11877"/>
                      <a:pt x="267531" y="8424"/>
                      <a:pt x="270713" y="5134"/>
                    </a:cubicBezTo>
                    <a:cubicBezTo>
                      <a:pt x="274369" y="1382"/>
                      <a:pt x="279554" y="-475"/>
                      <a:pt x="284767" y="104"/>
                    </a:cubicBezTo>
                    <a:cubicBezTo>
                      <a:pt x="287046" y="166"/>
                      <a:pt x="289316" y="516"/>
                      <a:pt x="291510" y="1148"/>
                    </a:cubicBezTo>
                    <a:cubicBezTo>
                      <a:pt x="302240" y="4659"/>
                      <a:pt x="312971" y="8361"/>
                      <a:pt x="323513" y="11967"/>
                    </a:cubicBezTo>
                  </a:path>
                </a:pathLst>
              </a:custGeom>
              <a:grpFill/>
              <a:ln w="9496" cap="flat">
                <a:noFill/>
                <a:prstDash val="solid"/>
                <a:miter/>
              </a:ln>
            </p:spPr>
            <p:txBody>
              <a:bodyPr rtlCol="0" anchor="ctr"/>
              <a:lstStyle/>
              <a:p>
                <a:endParaRPr lang="en-US" sz="2400"/>
              </a:p>
            </p:txBody>
          </p:sp>
          <p:sp>
            <p:nvSpPr>
              <p:cNvPr id="18" name="Freeform 17">
                <a:extLst>
                  <a:ext uri="{FF2B5EF4-FFF2-40B4-BE49-F238E27FC236}">
                    <a16:creationId xmlns:a16="http://schemas.microsoft.com/office/drawing/2014/main" id="{369C4E88-0E92-EA4F-9C08-D093E3DBF736}"/>
                  </a:ext>
                </a:extLst>
              </p:cNvPr>
              <p:cNvSpPr/>
              <p:nvPr/>
            </p:nvSpPr>
            <p:spPr>
              <a:xfrm>
                <a:off x="5588240" y="-82064"/>
                <a:ext cx="97217" cy="64492"/>
              </a:xfrm>
              <a:custGeom>
                <a:avLst/>
                <a:gdLst>
                  <a:gd name="connsiteX0" fmla="*/ 25057 w 97217"/>
                  <a:gd name="connsiteY0" fmla="*/ 0 h 64492"/>
                  <a:gd name="connsiteX1" fmla="*/ 35788 w 97217"/>
                  <a:gd name="connsiteY1" fmla="*/ 1613 h 64492"/>
                  <a:gd name="connsiteX2" fmla="*/ 57724 w 97217"/>
                  <a:gd name="connsiteY2" fmla="*/ 3227 h 64492"/>
                  <a:gd name="connsiteX3" fmla="*/ 76717 w 97217"/>
                  <a:gd name="connsiteY3" fmla="*/ 8731 h 64492"/>
                  <a:gd name="connsiteX4" fmla="*/ 94760 w 97217"/>
                  <a:gd name="connsiteY4" fmla="*/ 28850 h 64492"/>
                  <a:gd name="connsiteX5" fmla="*/ 94760 w 97217"/>
                  <a:gd name="connsiteY5" fmla="*/ 44888 h 64492"/>
                  <a:gd name="connsiteX6" fmla="*/ 80041 w 97217"/>
                  <a:gd name="connsiteY6" fmla="*/ 61401 h 64492"/>
                  <a:gd name="connsiteX7" fmla="*/ 70544 w 97217"/>
                  <a:gd name="connsiteY7" fmla="*/ 64438 h 64492"/>
                  <a:gd name="connsiteX8" fmla="*/ 46993 w 97217"/>
                  <a:gd name="connsiteY8" fmla="*/ 60642 h 64492"/>
                  <a:gd name="connsiteX9" fmla="*/ 13186 w 97217"/>
                  <a:gd name="connsiteY9" fmla="*/ 38909 h 64492"/>
                  <a:gd name="connsiteX10" fmla="*/ 1126 w 97217"/>
                  <a:gd name="connsiteY10" fmla="*/ 18316 h 64492"/>
                  <a:gd name="connsiteX11" fmla="*/ 6472 w 97217"/>
                  <a:gd name="connsiteY11" fmla="*/ 3123 h 64492"/>
                  <a:gd name="connsiteX12" fmla="*/ 8913 w 97217"/>
                  <a:gd name="connsiteY12" fmla="*/ 2278 h 64492"/>
                  <a:gd name="connsiteX13" fmla="*/ 17270 w 97217"/>
                  <a:gd name="connsiteY13" fmla="*/ 569 h 64492"/>
                  <a:gd name="connsiteX14" fmla="*/ 25152 w 97217"/>
                  <a:gd name="connsiteY14" fmla="*/ 0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17" h="64492">
                    <a:moveTo>
                      <a:pt x="25057" y="0"/>
                    </a:moveTo>
                    <a:cubicBezTo>
                      <a:pt x="28665" y="335"/>
                      <a:pt x="32245" y="873"/>
                      <a:pt x="35788" y="1613"/>
                    </a:cubicBezTo>
                    <a:cubicBezTo>
                      <a:pt x="42910" y="3665"/>
                      <a:pt x="50383" y="4214"/>
                      <a:pt x="57724" y="3227"/>
                    </a:cubicBezTo>
                    <a:cubicBezTo>
                      <a:pt x="64524" y="2611"/>
                      <a:pt x="71304" y="4576"/>
                      <a:pt x="76717" y="8731"/>
                    </a:cubicBezTo>
                    <a:cubicBezTo>
                      <a:pt x="84314" y="13832"/>
                      <a:pt x="90515" y="20747"/>
                      <a:pt x="94760" y="28850"/>
                    </a:cubicBezTo>
                    <a:cubicBezTo>
                      <a:pt x="98036" y="33696"/>
                      <a:pt x="98036" y="40043"/>
                      <a:pt x="94760" y="44888"/>
                    </a:cubicBezTo>
                    <a:cubicBezTo>
                      <a:pt x="90810" y="51175"/>
                      <a:pt x="85834" y="56757"/>
                      <a:pt x="80041" y="61401"/>
                    </a:cubicBezTo>
                    <a:cubicBezTo>
                      <a:pt x="77420" y="63662"/>
                      <a:pt x="73991" y="64759"/>
                      <a:pt x="70544" y="64438"/>
                    </a:cubicBezTo>
                    <a:cubicBezTo>
                      <a:pt x="62662" y="63299"/>
                      <a:pt x="54685" y="62445"/>
                      <a:pt x="46993" y="60642"/>
                    </a:cubicBezTo>
                    <a:cubicBezTo>
                      <a:pt x="33556" y="57503"/>
                      <a:pt x="21619" y="49828"/>
                      <a:pt x="13186" y="38909"/>
                    </a:cubicBezTo>
                    <a:cubicBezTo>
                      <a:pt x="8334" y="32564"/>
                      <a:pt x="4288" y="25648"/>
                      <a:pt x="1126" y="18316"/>
                    </a:cubicBezTo>
                    <a:cubicBezTo>
                      <a:pt x="-1600" y="12645"/>
                      <a:pt x="793" y="5843"/>
                      <a:pt x="6472" y="3123"/>
                    </a:cubicBezTo>
                    <a:cubicBezTo>
                      <a:pt x="7251" y="2749"/>
                      <a:pt x="8068" y="2466"/>
                      <a:pt x="8913" y="2278"/>
                    </a:cubicBezTo>
                    <a:cubicBezTo>
                      <a:pt x="11657" y="1508"/>
                      <a:pt x="14449" y="937"/>
                      <a:pt x="17270" y="569"/>
                    </a:cubicBezTo>
                    <a:cubicBezTo>
                      <a:pt x="19454" y="569"/>
                      <a:pt x="21733" y="569"/>
                      <a:pt x="25152" y="0"/>
                    </a:cubicBezTo>
                  </a:path>
                </a:pathLst>
              </a:custGeom>
              <a:grpFill/>
              <a:ln w="9496"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211684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2022  Cisco and/or its affiliates. All rights reserved.   Cisco Confidential</a:t>
            </a:r>
          </a:p>
        </p:txBody>
      </p:sp>
    </p:spTree>
    <p:extLst>
      <p:ext uri="{BB962C8B-B14F-4D97-AF65-F5344CB8AC3E}">
        <p14:creationId xmlns:p14="http://schemas.microsoft.com/office/powerpoint/2010/main" val="357221860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8" y="5158361"/>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07" indent="0" algn="ctr">
              <a:buNone/>
              <a:defRPr>
                <a:solidFill>
                  <a:schemeClr val="tx1">
                    <a:tint val="75000"/>
                  </a:schemeClr>
                </a:solidFill>
              </a:defRPr>
            </a:lvl2pPr>
            <a:lvl3pPr marL="914225" indent="0" algn="ctr">
              <a:buNone/>
              <a:defRPr>
                <a:solidFill>
                  <a:schemeClr val="tx1">
                    <a:tint val="75000"/>
                  </a:schemeClr>
                </a:solidFill>
              </a:defRPr>
            </a:lvl3pPr>
            <a:lvl4pPr marL="1371336" indent="0" algn="ctr">
              <a:buNone/>
              <a:defRPr>
                <a:solidFill>
                  <a:schemeClr val="tx1">
                    <a:tint val="75000"/>
                  </a:schemeClr>
                </a:solidFill>
              </a:defRPr>
            </a:lvl4pPr>
            <a:lvl5pPr marL="1828452" indent="0" algn="ctr">
              <a:buNone/>
              <a:defRPr>
                <a:solidFill>
                  <a:schemeClr val="tx1">
                    <a:tint val="75000"/>
                  </a:schemeClr>
                </a:solidFill>
              </a:defRPr>
            </a:lvl5pPr>
            <a:lvl6pPr marL="2285558" indent="0" algn="ctr">
              <a:buNone/>
              <a:defRPr>
                <a:solidFill>
                  <a:schemeClr val="tx1">
                    <a:tint val="75000"/>
                  </a:schemeClr>
                </a:solidFill>
              </a:defRPr>
            </a:lvl6pPr>
            <a:lvl7pPr marL="2742677" indent="0" algn="ctr">
              <a:buNone/>
              <a:defRPr>
                <a:solidFill>
                  <a:schemeClr val="tx1">
                    <a:tint val="75000"/>
                  </a:schemeClr>
                </a:solidFill>
              </a:defRPr>
            </a:lvl7pPr>
            <a:lvl8pPr marL="3199787" indent="0" algn="ctr">
              <a:buNone/>
              <a:defRPr>
                <a:solidFill>
                  <a:schemeClr val="tx1">
                    <a:tint val="75000"/>
                  </a:schemeClr>
                </a:solidFill>
              </a:defRPr>
            </a:lvl8pPr>
            <a:lvl9pPr marL="3656903"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8" y="5478357"/>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8" y="5798353"/>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6"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45" indent="0">
              <a:buNone/>
              <a:defRPr/>
            </a:lvl2pPr>
            <a:lvl3pPr marL="569826" indent="0">
              <a:buNone/>
              <a:defRPr/>
            </a:lvl3pPr>
            <a:lvl4pPr marL="688873" indent="0">
              <a:buNone/>
              <a:defRPr/>
            </a:lvl4pPr>
            <a:lvl5pPr marL="801568" indent="0">
              <a:buNone/>
              <a:defRPr/>
            </a:lvl5pPr>
          </a:lstStyle>
          <a:p>
            <a:pPr lvl="0"/>
            <a:r>
              <a:rPr lang="en-GB"/>
              <a:t>Subtitle Goes Here</a:t>
            </a:r>
          </a:p>
        </p:txBody>
      </p:sp>
      <p:sp>
        <p:nvSpPr>
          <p:cNvPr id="20" name="Title 1"/>
          <p:cNvSpPr>
            <a:spLocks noGrp="1"/>
          </p:cNvSpPr>
          <p:nvPr>
            <p:ph type="ctrTitle" hasCustomPrompt="1"/>
          </p:nvPr>
        </p:nvSpPr>
        <p:spPr>
          <a:xfrm>
            <a:off x="567689"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pic>
        <p:nvPicPr>
          <p:cNvPr id="8" name="Picture 7">
            <a:extLst>
              <a:ext uri="{FF2B5EF4-FFF2-40B4-BE49-F238E27FC236}">
                <a16:creationId xmlns:a16="http://schemas.microsoft.com/office/drawing/2014/main" id="{E86B9FA2-4AF2-7844-9337-F5E73A739D99}"/>
              </a:ext>
            </a:extLst>
          </p:cNvPr>
          <p:cNvPicPr>
            <a:picLocks noChangeAspect="1"/>
          </p:cNvPicPr>
          <p:nvPr userDrawn="1"/>
        </p:nvPicPr>
        <p:blipFill>
          <a:blip r:embed="rId2"/>
          <a:stretch>
            <a:fillRect/>
          </a:stretch>
        </p:blipFill>
        <p:spPr>
          <a:xfrm>
            <a:off x="617723" y="513257"/>
            <a:ext cx="3693344" cy="569311"/>
          </a:xfrm>
          <a:prstGeom prst="rect">
            <a:avLst/>
          </a:prstGeom>
        </p:spPr>
      </p:pic>
    </p:spTree>
    <p:extLst>
      <p:ext uri="{BB962C8B-B14F-4D97-AF65-F5344CB8AC3E}">
        <p14:creationId xmlns:p14="http://schemas.microsoft.com/office/powerpoint/2010/main" val="1882870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4015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gue_White">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38691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lumMod val="75000"/>
                </a:schemeClr>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0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2"/>
            <a:ext cx="10629664" cy="3038449"/>
          </a:xfrm>
          <a:prstGeom prst="rect">
            <a:avLst/>
          </a:prstGeom>
        </p:spPr>
        <p:txBody>
          <a:bodyPr>
            <a:noAutofit/>
          </a:bodyPr>
          <a:lstStyle>
            <a:lvl1pPr marL="244783" indent="-533251" algn="l">
              <a:lnSpc>
                <a:spcPct val="90000"/>
              </a:lnSpc>
              <a:defRPr sz="5333"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91023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0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2"/>
            <a:ext cx="10629664" cy="3038449"/>
          </a:xfrm>
          <a:prstGeom prst="rect">
            <a:avLst/>
          </a:prstGeom>
        </p:spPr>
        <p:txBody>
          <a:bodyPr>
            <a:noAutofit/>
          </a:bodyPr>
          <a:lstStyle>
            <a:lvl1pPr marL="244783" indent="-533251"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21200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Full Bleed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2" y="5231195"/>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4102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k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6C47-BF34-58BF-BFE8-DDC169C5472A}"/>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91044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4"/>
            <a:ext cx="12192000"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560702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61338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userDrawn="1"/>
        </p:nvSpPr>
        <p:spPr bwMode="ltGray">
          <a:xfrm>
            <a:off x="636908" y="6322208"/>
            <a:ext cx="4622389" cy="206025"/>
          </a:xfrm>
          <a:prstGeom prst="rect">
            <a:avLst/>
          </a:prstGeom>
          <a:noFill/>
          <a:ln w="9525">
            <a:noFill/>
            <a:miter lim="800000"/>
            <a:headEnd/>
            <a:tailEnd/>
          </a:ln>
          <a:effectLst/>
        </p:spPr>
        <p:txBody>
          <a:bodyPr wrap="square" lIns="82115" tIns="41056" rIns="82115" bIns="41056" anchor="b">
            <a:spAutoFit/>
          </a:bodyPr>
          <a:lstStyle/>
          <a:p>
            <a:pPr defTabSz="814265" fontAlgn="auto">
              <a:spcBef>
                <a:spcPts val="0"/>
              </a:spcBef>
              <a:spcAft>
                <a:spcPts val="0"/>
              </a:spcAft>
              <a:defRPr/>
            </a:pPr>
            <a:r>
              <a:rPr lang="en-US" sz="800" spc="27" baseline="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4"/>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
        <p:nvSpPr>
          <p:cNvPr id="6" name="Rectangle 4"/>
          <p:cNvSpPr>
            <a:spLocks noChangeArrowheads="1"/>
          </p:cNvSpPr>
          <p:nvPr userDrawn="1"/>
        </p:nvSpPr>
        <p:spPr bwMode="ltGray">
          <a:xfrm>
            <a:off x="636908" y="6323880"/>
            <a:ext cx="4534733" cy="206025"/>
          </a:xfrm>
          <a:prstGeom prst="rect">
            <a:avLst/>
          </a:prstGeom>
          <a:noFill/>
          <a:ln w="9525">
            <a:noFill/>
            <a:miter lim="800000"/>
            <a:headEnd/>
            <a:tailEnd/>
          </a:ln>
          <a:effectLst/>
        </p:spPr>
        <p:txBody>
          <a:bodyPr wrap="square" lIns="82115" tIns="41056" rIns="82115" bIns="41056" anchor="b">
            <a:spAutoFit/>
          </a:bodyPr>
          <a:lstStyle/>
          <a:p>
            <a:pPr defTabSz="814265" fontAlgn="auto">
              <a:spcBef>
                <a:spcPts val="0"/>
              </a:spcBef>
              <a:spcAft>
                <a:spcPts val="0"/>
              </a:spcAft>
              <a:defRPr/>
            </a:pPr>
            <a:r>
              <a:rPr lang="en-US" sz="800" spc="27" baseline="0">
                <a:solidFill>
                  <a:schemeClr val="bg2"/>
                </a:solidFill>
                <a:latin typeface="+mn-lt"/>
                <a:ea typeface="+mn-ea"/>
                <a:cs typeface="CiscoSans Thin"/>
              </a:rPr>
              <a:t>© 2022  Cisco and/or its affiliates. All rights reserved.   Cisco Confidential</a:t>
            </a:r>
          </a:p>
        </p:txBody>
      </p:sp>
      <p:sp>
        <p:nvSpPr>
          <p:cNvPr id="7" name="Rectangle 7"/>
          <p:cNvSpPr>
            <a:spLocks noChangeArrowheads="1"/>
          </p:cNvSpPr>
          <p:nvPr userDrawn="1"/>
        </p:nvSpPr>
        <p:spPr bwMode="ltGray">
          <a:xfrm>
            <a:off x="11354280" y="6323879"/>
            <a:ext cx="298049" cy="206025"/>
          </a:xfrm>
          <a:prstGeom prst="rect">
            <a:avLst/>
          </a:prstGeom>
          <a:noFill/>
          <a:ln w="9525" algn="ctr">
            <a:noFill/>
            <a:miter lim="800000"/>
            <a:headEnd/>
            <a:tailEnd/>
          </a:ln>
          <a:effectLst/>
        </p:spPr>
        <p:txBody>
          <a:bodyPr wrap="none" lIns="82115" tIns="41056" rIns="82115" bIns="41056" anchor="b">
            <a:spAutoFit/>
          </a:bodyPr>
          <a:lstStyle/>
          <a:p>
            <a:pPr algn="l" defTabSz="814265" rtl="0" fontAlgn="auto">
              <a:spcBef>
                <a:spcPts val="0"/>
              </a:spcBef>
              <a:spcAft>
                <a:spcPts val="0"/>
              </a:spcAft>
              <a:defRPr/>
            </a:pPr>
            <a:fld id="{6A1E46DC-7EF6-4EA2-B285-14272867D133}" type="slidenum">
              <a:rPr lang="en-US" sz="800" kern="1200" spc="27" baseline="0">
                <a:solidFill>
                  <a:schemeClr val="bg2"/>
                </a:solidFill>
                <a:latin typeface="+mn-lt"/>
                <a:ea typeface="+mn-ea"/>
                <a:cs typeface="CiscoSans Thin"/>
              </a:rPr>
              <a:pPr algn="l" defTabSz="814265" rtl="0" fontAlgn="auto">
                <a:spcBef>
                  <a:spcPts val="0"/>
                </a:spcBef>
                <a:spcAft>
                  <a:spcPts val="0"/>
                </a:spcAft>
                <a:defRPr/>
              </a:pPr>
              <a:t>‹#›</a:t>
            </a:fld>
            <a:endParaRPr lang="en-US" sz="800" kern="1200" spc="27" baseline="0">
              <a:solidFill>
                <a:schemeClr val="bg2"/>
              </a:solidFill>
              <a:latin typeface="+mn-lt"/>
              <a:ea typeface="+mn-ea"/>
              <a:cs typeface="CiscoSans Thin"/>
            </a:endParaRPr>
          </a:p>
        </p:txBody>
      </p:sp>
    </p:spTree>
    <p:extLst>
      <p:ext uri="{BB962C8B-B14F-4D97-AF65-F5344CB8AC3E}">
        <p14:creationId xmlns:p14="http://schemas.microsoft.com/office/powerpoint/2010/main" val="3726188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76" indent="-22858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55" indent="-220117">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32" indent="-146039">
              <a:buClr>
                <a:schemeClr val="tx1"/>
              </a:buClr>
              <a:buSzPct val="80000"/>
              <a:buFont typeface="Arial"/>
              <a:buChar char="•"/>
              <a:defRPr sz="2133" b="0" i="0">
                <a:solidFill>
                  <a:schemeClr val="tx1"/>
                </a:solidFill>
                <a:latin typeface="+mn-lt"/>
                <a:ea typeface="CiscoSansTT Thin" charset="0"/>
                <a:cs typeface="CiscoSansTT Thin" charset="0"/>
              </a:defRPr>
            </a:lvl3pPr>
            <a:lvl4pPr marL="1214622" indent="-228537">
              <a:buClr>
                <a:schemeClr val="tx1"/>
              </a:buClr>
              <a:buSzPct val="80000"/>
              <a:buFont typeface="Arial"/>
              <a:buChar char="•"/>
              <a:defRPr sz="1867" b="0" i="0">
                <a:solidFill>
                  <a:schemeClr val="tx1"/>
                </a:solidFill>
                <a:latin typeface="+mn-lt"/>
                <a:ea typeface="CiscoSansTT Thin" charset="0"/>
                <a:cs typeface="CiscoSansTT Thin" charset="0"/>
              </a:defRPr>
            </a:lvl4pPr>
            <a:lvl5pPr marL="1443159" indent="-22430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4088588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ullet_Heavy Text">
    <p:bg>
      <p:bgPr>
        <a:solidFill>
          <a:schemeClr val="bg2"/>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17" indent="-156621">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05" indent="-152388">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593" indent="-152388">
              <a:buClr>
                <a:schemeClr val="tx1"/>
              </a:buClr>
              <a:buSzPct val="60000"/>
              <a:buFont typeface="Arial"/>
              <a:buChar char="•"/>
              <a:defRPr sz="2133" b="0" i="0">
                <a:solidFill>
                  <a:schemeClr val="tx1"/>
                </a:solidFill>
                <a:latin typeface="+mn-lt"/>
                <a:cs typeface="CiscoSans ExtraLight"/>
              </a:defRPr>
            </a:lvl3pPr>
            <a:lvl4pPr marL="689981" indent="-152388">
              <a:buClr>
                <a:schemeClr val="tx1"/>
              </a:buClr>
              <a:buSzPct val="60000"/>
              <a:buFont typeface="Arial"/>
              <a:buChar char="•"/>
              <a:defRPr sz="1867" b="0" i="0">
                <a:solidFill>
                  <a:schemeClr val="tx1"/>
                </a:solidFill>
                <a:latin typeface="+mn-lt"/>
                <a:cs typeface="CiscoSans ExtraLight"/>
              </a:defRPr>
            </a:lvl4pPr>
            <a:lvl5pPr marL="842370" indent="-152388">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17" indent="-156621">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05" indent="-152388">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593" indent="-152388">
              <a:buClr>
                <a:schemeClr val="tx1"/>
              </a:buClr>
              <a:buSzPct val="60000"/>
              <a:buFont typeface="Arial"/>
              <a:buChar char="•"/>
              <a:defRPr sz="2133" b="0" i="0">
                <a:solidFill>
                  <a:schemeClr val="tx1"/>
                </a:solidFill>
                <a:latin typeface="+mn-lt"/>
                <a:cs typeface="CiscoSans ExtraLight"/>
              </a:defRPr>
            </a:lvl3pPr>
            <a:lvl4pPr marL="689981" indent="-152388">
              <a:buClr>
                <a:schemeClr val="tx1"/>
              </a:buClr>
              <a:buSzPct val="60000"/>
              <a:buFont typeface="Arial"/>
              <a:buChar char="•"/>
              <a:defRPr sz="1867" b="0" i="0">
                <a:solidFill>
                  <a:schemeClr val="tx1"/>
                </a:solidFill>
                <a:latin typeface="+mn-lt"/>
                <a:cs typeface="CiscoSans ExtraLight"/>
              </a:defRPr>
            </a:lvl4pPr>
            <a:lvl5pPr marL="842370" indent="-152388">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885593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808404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85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 and Table">
    <p:bg>
      <p:bgPr>
        <a:solidFill>
          <a:schemeClr val="bg2"/>
        </a:solidFill>
        <a:effectLst/>
      </p:bgPr>
    </p:bg>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602317"/>
            <a:ext cx="10820400"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2" y="5530964"/>
            <a:ext cx="9573749" cy="434977"/>
          </a:xfrm>
          <a:prstGeom prst="rect">
            <a:avLst/>
          </a:prstGeom>
        </p:spPr>
        <p:txBody>
          <a:bodyPr wrap="square" lIns="91420" tIns="45710" rIns="91420" bIns="45710" anchor="b" anchorCtr="0">
            <a:noAutofit/>
          </a:bodyPr>
          <a:lstStyle>
            <a:lvl1pPr algn="l" defTabSz="80470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59494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hart">
    <p:bg>
      <p:bgPr>
        <a:solidFill>
          <a:schemeClr val="bg2"/>
        </a:solidFill>
        <a:effectLst/>
      </p:bgPr>
    </p:bg>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20"/>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2" y="5530964"/>
            <a:ext cx="9573749" cy="434977"/>
          </a:xfrm>
          <a:prstGeom prst="rect">
            <a:avLst/>
          </a:prstGeom>
        </p:spPr>
        <p:txBody>
          <a:bodyPr wrap="square" lIns="91420" tIns="45710" rIns="91420" bIns="45710" anchor="b" anchorCtr="0">
            <a:noAutofit/>
          </a:bodyPr>
          <a:lstStyle>
            <a:lvl1pPr algn="l" defTabSz="80470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391864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Multi_Slide">
    <p:bg>
      <p:bgPr>
        <a:solidFill>
          <a:schemeClr val="bg2"/>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602317"/>
            <a:ext cx="11040076" cy="4293328"/>
          </a:xfrm>
          <a:prstGeom prst="rect">
            <a:avLst/>
          </a:prstGeom>
        </p:spPr>
        <p:txBody>
          <a:bodyPr lIns="91420" tIns="45710" rIns="91420" bIns="45710">
            <a:noAutofit/>
          </a:bodyPr>
          <a:lstStyle>
            <a:lvl1pPr marL="380892" marR="0" indent="-380892" algn="ctr" defTabSz="609427"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28728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image" Target="../media/image18.sv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image" Target="../media/image6.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 Id="rId3"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theme" Target="../theme/theme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theme" Target="../theme/theme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8.sv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image" Target="../media/image6.png"/><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theme" Target="../theme/theme5.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8" Type="http://schemas.openxmlformats.org/officeDocument/2006/relationships/slideLayout" Target="../slideLayouts/slideLayout152.xml"/><Relationship Id="rId3"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slideLayout" Target="../slideLayouts/slideLayout208.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31" Type="http://schemas.openxmlformats.org/officeDocument/2006/relationships/theme" Target="../theme/theme6.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slideLayout" Target="../slideLayouts/slideLayout2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userDrawn="1"/>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tx1"/>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userDrawn="1"/>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rcRect/>
          <a:stretch/>
        </p:blipFill>
        <p:spPr>
          <a:xfrm>
            <a:off x="609602" y="6342698"/>
            <a:ext cx="396305" cy="208228"/>
          </a:xfrm>
          <a:prstGeom prst="rect">
            <a:avLst/>
          </a:prstGeom>
        </p:spPr>
      </p:pic>
      <p:sp>
        <p:nvSpPr>
          <p:cNvPr id="3" name="Title Placeholder 1">
            <a:extLst>
              <a:ext uri="{FF2B5EF4-FFF2-40B4-BE49-F238E27FC236}">
                <a16:creationId xmlns:a16="http://schemas.microsoft.com/office/drawing/2014/main" id="{F21F2830-F0A3-2EAC-C709-5C928A8C49EF}"/>
              </a:ext>
            </a:extLst>
          </p:cNvPr>
          <p:cNvSpPr>
            <a:spLocks noGrp="1"/>
          </p:cNvSpPr>
          <p:nvPr>
            <p:ph type="title"/>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455BE63C-8C0C-FC75-3DF2-F8F96A3C87BE}"/>
              </a:ext>
            </a:extLst>
          </p:cNvPr>
          <p:cNvSpPr>
            <a:spLocks noGrp="1"/>
          </p:cNvSpPr>
          <p:nvPr>
            <p:ph type="body" idx="1"/>
          </p:nvPr>
        </p:nvSpPr>
        <p:spPr>
          <a:xfrm>
            <a:off x="609602" y="1409700"/>
            <a:ext cx="10972798" cy="4724400"/>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42" r:id="rId1"/>
    <p:sldLayoutId id="2147484147" r:id="rId2"/>
    <p:sldLayoutId id="2147484204" r:id="rId3"/>
    <p:sldLayoutId id="2147484149" r:id="rId4"/>
    <p:sldLayoutId id="2147484150" r:id="rId5"/>
    <p:sldLayoutId id="2147484205" r:id="rId6"/>
    <p:sldLayoutId id="2147484152" r:id="rId7"/>
    <p:sldLayoutId id="2147484199" r:id="rId8"/>
    <p:sldLayoutId id="2147484200" r:id="rId9"/>
    <p:sldLayoutId id="2147484207" r:id="rId10"/>
    <p:sldLayoutId id="2147484202" r:id="rId11"/>
    <p:sldLayoutId id="2147484203" r:id="rId12"/>
    <p:sldLayoutId id="2147484208" r:id="rId13"/>
    <p:sldLayoutId id="2147484019" r:id="rId14"/>
    <p:sldLayoutId id="2147484076" r:id="rId15"/>
    <p:sldLayoutId id="2147484209" r:id="rId16"/>
    <p:sldLayoutId id="2147484157" r:id="rId17"/>
    <p:sldLayoutId id="2147484092" r:id="rId18"/>
    <p:sldLayoutId id="2147483976" r:id="rId19"/>
    <p:sldLayoutId id="2147484062" r:id="rId20"/>
    <p:sldLayoutId id="2147484026" r:id="rId21"/>
    <p:sldLayoutId id="2147484100" r:id="rId22"/>
    <p:sldLayoutId id="2147484047" r:id="rId23"/>
    <p:sldLayoutId id="2147484140" r:id="rId24"/>
    <p:sldLayoutId id="2147484114" r:id="rId25"/>
    <p:sldLayoutId id="2147484137" r:id="rId26"/>
    <p:sldLayoutId id="2147484124" r:id="rId27"/>
    <p:sldLayoutId id="2147484125" r:id="rId28"/>
    <p:sldLayoutId id="2147484112" r:id="rId29"/>
    <p:sldLayoutId id="2147484122" r:id="rId30"/>
    <p:sldLayoutId id="2147484117" r:id="rId31"/>
    <p:sldLayoutId id="2147484143" r:id="rId32"/>
    <p:sldLayoutId id="2147484144" r:id="rId33"/>
    <p:sldLayoutId id="2147484145" r:id="rId34"/>
    <p:sldLayoutId id="2147484113" r:id="rId35"/>
    <p:sldLayoutId id="2147484121" r:id="rId36"/>
    <p:sldLayoutId id="2147484118" r:id="rId37"/>
    <p:sldLayoutId id="2147483967" r:id="rId38"/>
    <p:sldLayoutId id="2147484033" r:id="rId39"/>
    <p:sldLayoutId id="2147483979" r:id="rId40"/>
    <p:sldLayoutId id="2147483981" r:id="rId41"/>
    <p:sldLayoutId id="2147484077" r:id="rId42"/>
    <p:sldLayoutId id="2147483971" r:id="rId43"/>
    <p:sldLayoutId id="2147483985" r:id="rId44"/>
    <p:sldLayoutId id="2147483986" r:id="rId45"/>
    <p:sldLayoutId id="2147484032" r:id="rId46"/>
    <p:sldLayoutId id="2147484075" r:id="rId47"/>
    <p:sldLayoutId id="2147484206"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76" rtl="0" eaLnBrk="1" fontAlgn="base" hangingPunct="1">
        <a:lnSpc>
          <a:spcPct val="80000"/>
        </a:lnSpc>
        <a:spcBef>
          <a:spcPct val="0"/>
        </a:spcBef>
        <a:spcAft>
          <a:spcPct val="0"/>
        </a:spcAft>
        <a:defRPr lang="en-US" sz="3600" b="0" i="0" u="none" kern="1200" dirty="0">
          <a:solidFill>
            <a:schemeClr val="bg1"/>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Tx/>
        <a:buSzPct val="90000"/>
        <a:buFont typeface="Arial" charset="0"/>
        <a:buChar char="•"/>
        <a:defRPr lang="en-US" sz="2400" kern="1200" dirty="0">
          <a:solidFill>
            <a:schemeClr val="tx1"/>
          </a:solidFill>
          <a:latin typeface="+mn-lt"/>
          <a:ea typeface="ＭＳ Ｐゴシック" charset="0"/>
          <a:cs typeface="CiscoSans"/>
        </a:defRPr>
      </a:lvl1pPr>
      <a:lvl2pPr marL="457200" indent="-227013" algn="l" defTabSz="912276" rtl="0" eaLnBrk="1" fontAlgn="base" hangingPunct="1">
        <a:lnSpc>
          <a:spcPct val="95000"/>
        </a:lnSpc>
        <a:spcBef>
          <a:spcPts val="800"/>
        </a:spcBef>
        <a:spcAft>
          <a:spcPct val="0"/>
        </a:spcAft>
        <a:buClrTx/>
        <a:buFont typeface="Arial" charset="0"/>
        <a:buChar char="•"/>
        <a:defRPr lang="en-US" sz="2000" kern="1200" dirty="0">
          <a:solidFill>
            <a:schemeClr val="tx1"/>
          </a:solidFill>
          <a:latin typeface="+mn-lt"/>
          <a:ea typeface="ＭＳ Ｐゴシック" charset="0"/>
          <a:cs typeface="CiscoSans"/>
        </a:defRPr>
      </a:lvl2pPr>
      <a:lvl3pPr marL="569913" indent="-230188" algn="l" defTabSz="912276" rtl="0" eaLnBrk="1" fontAlgn="base" hangingPunct="1">
        <a:lnSpc>
          <a:spcPct val="95000"/>
        </a:lnSpc>
        <a:spcBef>
          <a:spcPts val="833"/>
        </a:spcBef>
        <a:spcAft>
          <a:spcPct val="0"/>
        </a:spcAft>
        <a:buClrTx/>
        <a:buFont typeface="Arial" charset="0"/>
        <a:buChar char="•"/>
        <a:defRPr lang="en-US" sz="1800" kern="1200" dirty="0">
          <a:solidFill>
            <a:schemeClr val="tx1"/>
          </a:solidFill>
          <a:latin typeface="+mn-lt"/>
          <a:ea typeface="ＭＳ Ｐゴシック" charset="0"/>
          <a:cs typeface="CiscoSans"/>
        </a:defRPr>
      </a:lvl3pPr>
      <a:lvl4pPr marL="687388" indent="-230188" algn="l" defTabSz="912276" rtl="0" eaLnBrk="1" fontAlgn="base" hangingPunct="1">
        <a:lnSpc>
          <a:spcPct val="95000"/>
        </a:lnSpc>
        <a:spcBef>
          <a:spcPts val="833"/>
        </a:spcBef>
        <a:spcAft>
          <a:spcPct val="0"/>
        </a:spcAft>
        <a:buClrTx/>
        <a:buFont typeface="Arial" charset="0"/>
        <a:buChar char="•"/>
        <a:defRPr lang="en-US" sz="1600" kern="1200" dirty="0">
          <a:solidFill>
            <a:schemeClr val="tx1"/>
          </a:solidFill>
          <a:latin typeface="+mn-lt"/>
          <a:ea typeface="ＭＳ Ｐゴシック" charset="0"/>
          <a:cs typeface="CiscoSans"/>
        </a:defRPr>
      </a:lvl4pPr>
      <a:lvl5pPr marL="801688" indent="-231775" algn="l" defTabSz="912276" rtl="0" eaLnBrk="1" fontAlgn="base" hangingPunct="1">
        <a:lnSpc>
          <a:spcPct val="95000"/>
        </a:lnSpc>
        <a:spcBef>
          <a:spcPts val="833"/>
        </a:spcBef>
        <a:spcAft>
          <a:spcPct val="0"/>
        </a:spcAft>
        <a:buClrTx/>
        <a:buFont typeface="Arial" charset="0"/>
        <a:buChar char="•"/>
        <a:defRPr lang="en-US" sz="1400"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F26B43"/>
          </p15:clr>
        </p15:guide>
        <p15:guide id="3" pos="7296" userDrawn="1">
          <p15:clr>
            <a:srgbClr val="F26B43"/>
          </p15:clr>
        </p15:guide>
        <p15:guide id="6" pos="3835" userDrawn="1">
          <p15:clr>
            <a:srgbClr val="F26B43"/>
          </p15:clr>
        </p15:guide>
        <p15:guide id="9" orient="horz" pos="3864" userDrawn="1">
          <p15:clr>
            <a:srgbClr val="F26B43"/>
          </p15:clr>
        </p15:guide>
        <p15:guide id="10" orient="horz" pos="240" userDrawn="1">
          <p15:clr>
            <a:srgbClr val="F26B43"/>
          </p15:clr>
        </p15:guide>
        <p15:guide id="11" orient="horz" pos="2160" userDrawn="1">
          <p15:clr>
            <a:srgbClr val="F26B43"/>
          </p15:clr>
        </p15:guide>
        <p15:guide id="12" orient="horz" pos="672" userDrawn="1">
          <p15:clr>
            <a:srgbClr val="F26B43"/>
          </p15:clr>
        </p15:guide>
        <p15:guide id="13"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a:solidFill>
                  <a:schemeClr val="tx1"/>
                </a:solidFill>
                <a:latin typeface="CiscoSansTT Light" panose="020B0503020201020303" pitchFamily="34" charset="0"/>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userDrawn="1"/>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32801047"/>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4" r:id="rId3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80">
          <p15:clr>
            <a:srgbClr val="F26B43"/>
          </p15:clr>
        </p15:guide>
        <p15:guide id="11" orient="horz" pos="1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7"/>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636908" y="6323880"/>
            <a:ext cx="4534733" cy="206025"/>
          </a:xfrm>
          <a:prstGeom prst="rect">
            <a:avLst/>
          </a:prstGeom>
          <a:noFill/>
          <a:ln w="9525">
            <a:noFill/>
            <a:miter lim="800000"/>
            <a:headEnd/>
            <a:tailEnd/>
          </a:ln>
          <a:effectLst/>
        </p:spPr>
        <p:txBody>
          <a:bodyPr wrap="square" lIns="82115" tIns="41056" rIns="82115" bIns="41056" anchor="b">
            <a:spAutoFit/>
          </a:bodyPr>
          <a:lstStyle/>
          <a:p>
            <a:pPr defTabSz="814265" fontAlgn="auto">
              <a:spcBef>
                <a:spcPts val="0"/>
              </a:spcBef>
              <a:spcAft>
                <a:spcPts val="0"/>
              </a:spcAft>
              <a:defRPr/>
            </a:pPr>
            <a:r>
              <a:rPr lang="en-US" sz="800" spc="27" baseline="0">
                <a:solidFill>
                  <a:schemeClr val="tx1">
                    <a:lumMod val="65000"/>
                  </a:schemeClr>
                </a:solidFill>
                <a:latin typeface="+mn-lt"/>
                <a:ea typeface="+mn-ea"/>
                <a:cs typeface="CiscoSans Thin"/>
              </a:rPr>
              <a:t>© 2022  Cisco and/or its affiliates. All rights reserved.   Cisco Confidential</a:t>
            </a:r>
          </a:p>
        </p:txBody>
      </p:sp>
      <p:sp>
        <p:nvSpPr>
          <p:cNvPr id="4" name="Rectangle 7"/>
          <p:cNvSpPr>
            <a:spLocks noChangeArrowheads="1"/>
          </p:cNvSpPr>
          <p:nvPr userDrawn="1"/>
        </p:nvSpPr>
        <p:spPr bwMode="ltGray">
          <a:xfrm>
            <a:off x="11354280" y="6323879"/>
            <a:ext cx="298049" cy="206025"/>
          </a:xfrm>
          <a:prstGeom prst="rect">
            <a:avLst/>
          </a:prstGeom>
          <a:noFill/>
          <a:ln w="9525" algn="ctr">
            <a:noFill/>
            <a:miter lim="800000"/>
            <a:headEnd/>
            <a:tailEnd/>
          </a:ln>
          <a:effectLst/>
        </p:spPr>
        <p:txBody>
          <a:bodyPr wrap="none" lIns="82115" tIns="41056" rIns="82115" bIns="41056" anchor="b">
            <a:spAutoFit/>
          </a:bodyPr>
          <a:lstStyle/>
          <a:p>
            <a:pPr algn="l" defTabSz="814265" rtl="0" fontAlgn="auto">
              <a:spcBef>
                <a:spcPts val="0"/>
              </a:spcBef>
              <a:spcAft>
                <a:spcPts val="0"/>
              </a:spcAft>
              <a:defRPr/>
            </a:pPr>
            <a:fld id="{6A1E46DC-7EF6-4EA2-B285-14272867D133}" type="slidenum">
              <a:rPr lang="en-US" sz="800" kern="1200" spc="27" baseline="0">
                <a:solidFill>
                  <a:schemeClr val="tx1">
                    <a:lumMod val="65000"/>
                  </a:schemeClr>
                </a:solidFill>
                <a:latin typeface="+mn-lt"/>
                <a:ea typeface="+mn-ea"/>
                <a:cs typeface="CiscoSans Thin"/>
              </a:rPr>
              <a:pPr algn="l" defTabSz="814265" rtl="0" fontAlgn="auto">
                <a:spcBef>
                  <a:spcPts val="0"/>
                </a:spcBef>
                <a:spcAft>
                  <a:spcPts val="0"/>
                </a:spcAft>
                <a:defRPr/>
              </a:pPr>
              <a:t>‹#›</a:t>
            </a:fld>
            <a:endParaRPr lang="en-US" sz="800" kern="1200" spc="27" baseline="0">
              <a:solidFill>
                <a:schemeClr val="tx1">
                  <a:lumMod val="65000"/>
                </a:schemeClr>
              </a:solidFill>
              <a:latin typeface="+mn-lt"/>
              <a:ea typeface="+mn-ea"/>
              <a:cs typeface="CiscoSans Thin"/>
            </a:endParaRPr>
          </a:p>
        </p:txBody>
      </p:sp>
    </p:spTree>
    <p:extLst>
      <p:ext uri="{BB962C8B-B14F-4D97-AF65-F5344CB8AC3E}">
        <p14:creationId xmlns:p14="http://schemas.microsoft.com/office/powerpoint/2010/main" val="3848216741"/>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 id="2147484278" r:id="rId23"/>
    <p:sldLayoutId id="2147484279" r:id="rId24"/>
    <p:sldLayoutId id="2147484280" r:id="rId25"/>
    <p:sldLayoutId id="2147484281" r:id="rId26"/>
    <p:sldLayoutId id="2147484282" r:id="rId27"/>
    <p:sldLayoutId id="2147484283" r:id="rId28"/>
    <p:sldLayoutId id="2147484284" r:id="rId29"/>
    <p:sldLayoutId id="2147484285" r:id="rId30"/>
    <p:sldLayoutId id="2147484286" r:id="rId3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1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55"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10"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664"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18" algn="l" defTabSz="91221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68" indent="-226468" algn="l" defTabSz="91221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31" indent="-287843" algn="l" defTabSz="91221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90" indent="-226468" algn="l" defTabSz="91221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34"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77" indent="-226468" algn="l" defTabSz="91221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22" indent="-228577" algn="l" defTabSz="91430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99" indent="-228546" algn="l" defTabSz="914301"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053" indent="0" algn="l" defTabSz="914301" rtl="0" eaLnBrk="1" latinLnBrk="0" hangingPunct="1">
        <a:spcBef>
          <a:spcPct val="20000"/>
        </a:spcBef>
        <a:buFont typeface="Arial" pitchFamily="34" charset="0"/>
        <a:buNone/>
        <a:defRPr sz="2000" kern="1200">
          <a:solidFill>
            <a:schemeClr val="tx1"/>
          </a:solidFill>
          <a:latin typeface="+mn-lt"/>
          <a:ea typeface="+mn-ea"/>
          <a:cs typeface="+mn-cs"/>
        </a:defRPr>
      </a:lvl8pPr>
      <a:lvl9pPr marL="3885782" indent="-228577"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67" kern="1200">
          <a:solidFill>
            <a:schemeClr val="tx1"/>
          </a:solidFill>
          <a:latin typeface="+mn-lt"/>
          <a:ea typeface="+mn-ea"/>
          <a:cs typeface="+mn-cs"/>
        </a:defRPr>
      </a:lvl1pPr>
      <a:lvl2pPr marL="457147" algn="l" defTabSz="914301" rtl="0" eaLnBrk="1" latinLnBrk="0" hangingPunct="1">
        <a:defRPr sz="1867" kern="1200">
          <a:solidFill>
            <a:schemeClr val="tx1"/>
          </a:solidFill>
          <a:latin typeface="+mn-lt"/>
          <a:ea typeface="+mn-ea"/>
          <a:cs typeface="+mn-cs"/>
        </a:defRPr>
      </a:lvl2pPr>
      <a:lvl3pPr marL="914301" algn="l" defTabSz="914301" rtl="0" eaLnBrk="1" latinLnBrk="0" hangingPunct="1">
        <a:defRPr sz="1867" kern="1200">
          <a:solidFill>
            <a:schemeClr val="tx1"/>
          </a:solidFill>
          <a:latin typeface="+mn-lt"/>
          <a:ea typeface="+mn-ea"/>
          <a:cs typeface="+mn-cs"/>
        </a:defRPr>
      </a:lvl3pPr>
      <a:lvl4pPr marL="1371450" algn="l" defTabSz="914301" rtl="0" eaLnBrk="1" latinLnBrk="0" hangingPunct="1">
        <a:defRPr sz="1867" kern="1200">
          <a:solidFill>
            <a:schemeClr val="tx1"/>
          </a:solidFill>
          <a:latin typeface="+mn-lt"/>
          <a:ea typeface="+mn-ea"/>
          <a:cs typeface="+mn-cs"/>
        </a:defRPr>
      </a:lvl4pPr>
      <a:lvl5pPr marL="1828604" algn="l" defTabSz="914301" rtl="0" eaLnBrk="1" latinLnBrk="0" hangingPunct="1">
        <a:defRPr sz="1867" kern="1200">
          <a:solidFill>
            <a:schemeClr val="tx1"/>
          </a:solidFill>
          <a:latin typeface="+mn-lt"/>
          <a:ea typeface="+mn-ea"/>
          <a:cs typeface="+mn-cs"/>
        </a:defRPr>
      </a:lvl5pPr>
      <a:lvl6pPr marL="2285750" algn="l" defTabSz="914301" rtl="0" eaLnBrk="1" latinLnBrk="0" hangingPunct="1">
        <a:defRPr sz="1867" kern="1200">
          <a:solidFill>
            <a:schemeClr val="tx1"/>
          </a:solidFill>
          <a:latin typeface="+mn-lt"/>
          <a:ea typeface="+mn-ea"/>
          <a:cs typeface="+mn-cs"/>
        </a:defRPr>
      </a:lvl6pPr>
      <a:lvl7pPr marL="2742905" algn="l" defTabSz="914301" rtl="0" eaLnBrk="1" latinLnBrk="0" hangingPunct="1">
        <a:defRPr sz="1867" kern="1200">
          <a:solidFill>
            <a:schemeClr val="tx1"/>
          </a:solidFill>
          <a:latin typeface="+mn-lt"/>
          <a:ea typeface="+mn-ea"/>
          <a:cs typeface="+mn-cs"/>
        </a:defRPr>
      </a:lvl7pPr>
      <a:lvl8pPr marL="3200053" algn="l" defTabSz="914301" rtl="0" eaLnBrk="1" latinLnBrk="0" hangingPunct="1">
        <a:defRPr sz="1867" kern="1200">
          <a:solidFill>
            <a:schemeClr val="tx1"/>
          </a:solidFill>
          <a:latin typeface="+mn-lt"/>
          <a:ea typeface="+mn-ea"/>
          <a:cs typeface="+mn-cs"/>
        </a:defRPr>
      </a:lvl8pPr>
      <a:lvl9pPr marL="3657207" algn="l" defTabSz="914301"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9">
          <p15:clr>
            <a:srgbClr val="F26B43"/>
          </p15:clr>
        </p15:guide>
        <p15:guide id="2" pos="252">
          <p15:clr>
            <a:srgbClr val="F26B43"/>
          </p15:clr>
        </p15:guide>
        <p15:guide id="3" pos="4086">
          <p15:clr>
            <a:srgbClr val="F26B43"/>
          </p15:clr>
        </p15:guide>
        <p15:guide id="4" orient="horz" pos="568">
          <p15:clr>
            <a:srgbClr val="F26B43"/>
          </p15:clr>
        </p15:guide>
        <p15:guide id="5" orient="horz" pos="251">
          <p15:clr>
            <a:srgbClr val="F26B43"/>
          </p15:clr>
        </p15:guide>
        <p15:guide id="6" pos="2157">
          <p15:clr>
            <a:srgbClr val="F26B43"/>
          </p15:clr>
        </p15:guide>
        <p15:guide id="7" orient="horz" pos="78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bg2">
                    <a:lumMod val="65000"/>
                  </a:schemeClr>
                </a:solidFill>
                <a:latin typeface="+mn-lt"/>
                <a:ea typeface="+mn-ea"/>
                <a:cs typeface="CiscoSans Thin"/>
              </a:rPr>
              <a:t>© 2021  Cisco and/or its affiliates. All rights reserved.   Cisco Partner Confidential</a:t>
            </a:r>
          </a:p>
        </p:txBody>
      </p:sp>
    </p:spTree>
    <p:extLst>
      <p:ext uri="{BB962C8B-B14F-4D97-AF65-F5344CB8AC3E}">
        <p14:creationId xmlns:p14="http://schemas.microsoft.com/office/powerpoint/2010/main" val="2928529388"/>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 id="2147484314" r:id="rId27"/>
    <p:sldLayoutId id="2147484315" r:id="rId28"/>
    <p:sldLayoutId id="2147484316" r:id="rId29"/>
    <p:sldLayoutId id="2147484317" r:id="rId30"/>
  </p:sldLayoutIdLs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userDrawn="1"/>
        </p:nvSpPr>
        <p:spPr bwMode="ltGray">
          <a:xfrm>
            <a:off x="1142755" y="6383796"/>
            <a:ext cx="4534733" cy="164924"/>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533" b="0" i="0" spc="27" baseline="0">
                <a:solidFill>
                  <a:schemeClr val="tx1"/>
                </a:solidFill>
                <a:latin typeface="CiscoSansTT Light" panose="020B0503020201020303" pitchFamily="34" charset="0"/>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userDrawn="1"/>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4282013769"/>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 id="2147484352" r:id="rId34"/>
    <p:sldLayoutId id="2147484353" r:id="rId3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76"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63" indent="-287865" algn="l" defTabSz="91227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28" indent="-226482" algn="l" defTabSz="912276"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7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28" indent="-226482" algn="l" defTabSz="912276"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
          <p15:clr>
            <a:srgbClr val="F26B43"/>
          </p15:clr>
        </p15:guide>
        <p15:guide id="3" pos="7296">
          <p15:clr>
            <a:srgbClr val="F26B43"/>
          </p15:clr>
        </p15:guide>
        <p15:guide id="4" orient="horz" pos="1392">
          <p15:clr>
            <a:srgbClr val="F26B43"/>
          </p15:clr>
        </p15:guide>
        <p15:guide id="5" orient="horz" pos="272">
          <p15:clr>
            <a:srgbClr val="F26B43"/>
          </p15:clr>
        </p15:guide>
        <p15:guide id="6" pos="3835">
          <p15:clr>
            <a:srgbClr val="F26B43"/>
          </p15:clr>
        </p15:guide>
        <p15:guide id="7" orient="horz" pos="1616">
          <p15:clr>
            <a:srgbClr val="F26B43"/>
          </p15:clr>
        </p15:guide>
        <p15:guide id="9" orient="horz" pos="3856">
          <p15:clr>
            <a:srgbClr val="F26B43"/>
          </p15:clr>
        </p15:guide>
        <p15:guide id="10" orient="horz" pos="480">
          <p15:clr>
            <a:srgbClr val="F26B43"/>
          </p15:clr>
        </p15:guide>
        <p15:guide id="11" orient="horz" pos="1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bg2">
                    <a:lumMod val="65000"/>
                  </a:schemeClr>
                </a:solidFill>
                <a:latin typeface="+mn-lt"/>
                <a:ea typeface="+mn-ea"/>
                <a:cs typeface="CiscoSans Thin"/>
              </a:rPr>
              <a:t>© 2021  Cisco and/or its affiliates. All rights reserved.   Cisco Partner Confidential</a:t>
            </a:r>
          </a:p>
        </p:txBody>
      </p:sp>
    </p:spTree>
    <p:extLst>
      <p:ext uri="{BB962C8B-B14F-4D97-AF65-F5344CB8AC3E}">
        <p14:creationId xmlns:p14="http://schemas.microsoft.com/office/powerpoint/2010/main" val="919469799"/>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 id="2147484372" r:id="rId18"/>
    <p:sldLayoutId id="2147484373" r:id="rId19"/>
    <p:sldLayoutId id="2147484374" r:id="rId20"/>
    <p:sldLayoutId id="2147484375" r:id="rId21"/>
    <p:sldLayoutId id="2147484376" r:id="rId22"/>
    <p:sldLayoutId id="2147484377" r:id="rId23"/>
    <p:sldLayoutId id="2147484378" r:id="rId24"/>
    <p:sldLayoutId id="2147484379" r:id="rId25"/>
    <p:sldLayoutId id="2147484380" r:id="rId26"/>
    <p:sldLayoutId id="2147484381" r:id="rId27"/>
    <p:sldLayoutId id="2147484382" r:id="rId28"/>
    <p:sldLayoutId id="2147484383" r:id="rId29"/>
    <p:sldLayoutId id="2147484384" r:id="rId30"/>
  </p:sldLayoutIdLs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cisco.com/c/dam/en_us/partners/program/certifications/download/powered-cloud-and-managed-services.pdf" TargetMode="External"/><Relationship Id="rId7"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hyperlink" Target="https://www.cisco.com/c/dam/en_us/partners/program/certifications/download/powered-cloud-and-managed-services.pdf"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7.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3.png"/><Relationship Id="rId7" Type="http://schemas.openxmlformats.org/officeDocument/2006/relationships/hyperlink" Target="https://apps.cisco.com/Commerce/home" TargetMode="External"/><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46.svg"/><Relationship Id="rId11" Type="http://schemas.openxmlformats.org/officeDocument/2006/relationships/image" Target="../media/image50.sv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sv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hyperlink" Target="https://apps.cisco.com/Commerce/home"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hyperlink" Target="https://www.cisco.com/c/dam/en/us/products/se/2018/7/Collateral/msla-og.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sco.com/c/dam/en_us/partners/downloads/2hfy23-provider-mdf-terms-and-rules.pdf"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hyperlink" Target="https://www.cisco.com/c/en/us/partners/tools/global-easypay-gep.html" TargetMode="External"/><Relationship Id="rId2" Type="http://schemas.openxmlformats.org/officeDocument/2006/relationships/image" Target="../media/image55.png"/><Relationship Id="rId1" Type="http://schemas.openxmlformats.org/officeDocument/2006/relationships/slideLayout" Target="../slideLayouts/slideLayout22.xml"/><Relationship Id="rId6" Type="http://schemas.openxmlformats.org/officeDocument/2006/relationships/hyperlink" Target="http://www.cisco.com/go/pss" TargetMode="External"/><Relationship Id="rId5" Type="http://schemas.openxmlformats.org/officeDocument/2006/relationships/hyperlink" Target="https://marketingvelocitycentral.cisco.com/" TargetMode="External"/><Relationship Id="rId4" Type="http://schemas.openxmlformats.org/officeDocument/2006/relationships/hyperlink" Target="https://www.cisco.com/c/en/us/partners/partner-with-cisco/provider.html#~stay-informe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isco.com/c/dam/en_us/partners/downloads/765/tools/gep/gep_q2training.pdf" TargetMode="External"/><Relationship Id="rId3" Type="http://schemas.openxmlformats.org/officeDocument/2006/relationships/image" Target="../media/image55.png"/><Relationship Id="rId7" Type="http://schemas.openxmlformats.org/officeDocument/2006/relationships/hyperlink" Target="https://www.cisco.com/c/en/us/partners/tools/global-easypay-gep.html"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hyperlink" Target="http://www.cisco.com/go/pss" TargetMode="External"/><Relationship Id="rId5" Type="http://schemas.openxmlformats.org/officeDocument/2006/relationships/hyperlink" Target="https://marketingvelocitycentral.cisco.com/" TargetMode="External"/><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cisco.com/c/en/us/partners/partner-with-cisco/provider.html#~cisco-powered-services"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BC33-9AE8-827A-64E5-939357380EEB}"/>
              </a:ext>
            </a:extLst>
          </p:cNvPr>
          <p:cNvSpPr>
            <a:spLocks noGrp="1"/>
          </p:cNvSpPr>
          <p:nvPr>
            <p:ph type="ctrTitle"/>
          </p:nvPr>
        </p:nvSpPr>
        <p:spPr>
          <a:xfrm>
            <a:off x="612014" y="2061579"/>
            <a:ext cx="10972800" cy="1504200"/>
          </a:xfrm>
        </p:spPr>
        <p:txBody>
          <a:bodyPr/>
          <a:lstStyle/>
          <a:p>
            <a:r>
              <a:rPr lang="en-US" sz="4000" b="1" cap="all">
                <a:solidFill>
                  <a:srgbClr val="00B0F0"/>
                </a:solidFill>
                <a:latin typeface="Calibri"/>
                <a:ea typeface="+mj-lt"/>
                <a:cs typeface="+mj-lt"/>
              </a:rPr>
              <a:t>PLENAIR: CISCO MSP</a:t>
            </a:r>
            <a:r>
              <a:rPr lang="en-US" sz="2800" b="1" cap="all">
                <a:solidFill>
                  <a:srgbClr val="00B0F0"/>
                </a:solidFill>
                <a:ea typeface="+mj-lt"/>
                <a:cs typeface="+mj-lt"/>
              </a:rPr>
              <a:t> </a:t>
            </a:r>
            <a:br>
              <a:rPr lang="en-US" sz="2800" b="1" cap="all">
                <a:solidFill>
                  <a:srgbClr val="00B0F0"/>
                </a:solidFill>
                <a:ea typeface="+mj-lt"/>
                <a:cs typeface="+mj-lt"/>
              </a:rPr>
            </a:br>
            <a:endParaRPr lang="en-US" sz="2800" b="1" cap="all">
              <a:solidFill>
                <a:srgbClr val="00B0F0"/>
              </a:solidFill>
            </a:endParaRPr>
          </a:p>
        </p:txBody>
      </p:sp>
      <p:sp>
        <p:nvSpPr>
          <p:cNvPr id="8" name="Subtitle 7">
            <a:extLst>
              <a:ext uri="{FF2B5EF4-FFF2-40B4-BE49-F238E27FC236}">
                <a16:creationId xmlns:a16="http://schemas.microsoft.com/office/drawing/2014/main" id="{EB0D9E05-BB1F-2AA0-8A9B-6CC280206980}"/>
              </a:ext>
            </a:extLst>
          </p:cNvPr>
          <p:cNvSpPr>
            <a:spLocks noGrp="1"/>
          </p:cNvSpPr>
          <p:nvPr>
            <p:ph type="subTitle" idx="1"/>
          </p:nvPr>
        </p:nvSpPr>
        <p:spPr/>
        <p:txBody>
          <a:bodyPr/>
          <a:lstStyle/>
          <a:p>
            <a:r>
              <a:rPr lang="en-US" sz="1600"/>
              <a:t>Eric van den Berg</a:t>
            </a:r>
            <a:br>
              <a:rPr lang="en-US" sz="1600"/>
            </a:br>
            <a:r>
              <a:rPr lang="en-US" sz="1600"/>
              <a:t>NL MSP Lead</a:t>
            </a:r>
            <a:endParaRPr lang="en-US"/>
          </a:p>
        </p:txBody>
      </p:sp>
      <p:sp>
        <p:nvSpPr>
          <p:cNvPr id="5" name="Content Placeholder 4">
            <a:extLst>
              <a:ext uri="{FF2B5EF4-FFF2-40B4-BE49-F238E27FC236}">
                <a16:creationId xmlns:a16="http://schemas.microsoft.com/office/drawing/2014/main" id="{421F8707-7CD9-C692-AE04-42D458F85E40}"/>
              </a:ext>
            </a:extLst>
          </p:cNvPr>
          <p:cNvSpPr>
            <a:spLocks noGrp="1"/>
          </p:cNvSpPr>
          <p:nvPr>
            <p:ph sz="quarter" idx="14"/>
          </p:nvPr>
        </p:nvSpPr>
        <p:spPr/>
        <p:txBody>
          <a:bodyPr/>
          <a:lstStyle/>
          <a:p>
            <a:r>
              <a:rPr lang="en-US"/>
              <a:t>13 April 2023</a:t>
            </a:r>
          </a:p>
        </p:txBody>
      </p:sp>
      <p:sp>
        <p:nvSpPr>
          <p:cNvPr id="6" name="Text Placeholder 5">
            <a:extLst>
              <a:ext uri="{FF2B5EF4-FFF2-40B4-BE49-F238E27FC236}">
                <a16:creationId xmlns:a16="http://schemas.microsoft.com/office/drawing/2014/main" id="{C55587D7-B7D0-3E30-FFDA-8FD084B9114B}"/>
              </a:ext>
            </a:extLst>
          </p:cNvPr>
          <p:cNvSpPr>
            <a:spLocks noGrp="1"/>
          </p:cNvSpPr>
          <p:nvPr>
            <p:ph type="body" sz="quarter" idx="13"/>
          </p:nvPr>
        </p:nvSpPr>
        <p:spPr>
          <a:xfrm>
            <a:off x="612014" y="3653708"/>
            <a:ext cx="10972800" cy="398668"/>
          </a:xfrm>
        </p:spPr>
        <p:txBody>
          <a:bodyPr vert="horz" lIns="45720" tIns="45720" rIns="45720" bIns="45720" rtlCol="0" anchor="t">
            <a:noAutofit/>
          </a:bodyPr>
          <a:lstStyle/>
          <a:p>
            <a:pPr>
              <a:lnSpc>
                <a:spcPct val="90000"/>
              </a:lnSpc>
              <a:spcBef>
                <a:spcPct val="0"/>
              </a:spcBef>
            </a:pPr>
            <a:r>
              <a:rPr lang="en-US" sz="3200" b="1" cap="all">
                <a:solidFill>
                  <a:srgbClr val="00B0F0"/>
                </a:solidFill>
                <a:latin typeface="Calibri"/>
                <a:ea typeface="+mn-lt"/>
                <a:cs typeface="+mn-lt"/>
              </a:rPr>
              <a:t>ALLES WAT JE MOET WETEN OM SUCCESVOL TE ZIJN ALS MANAGED SERVICE Provider  PARTNER</a:t>
            </a:r>
            <a:endParaRPr lang="en-US" sz="3200">
              <a:solidFill>
                <a:srgbClr val="00B0F0"/>
              </a:solidFill>
              <a:latin typeface="Calibri"/>
              <a:ea typeface="+mn-lt"/>
              <a:cs typeface="+mn-lt"/>
            </a:endParaRPr>
          </a:p>
        </p:txBody>
      </p:sp>
    </p:spTree>
    <p:extLst>
      <p:ext uri="{BB962C8B-B14F-4D97-AF65-F5344CB8AC3E}">
        <p14:creationId xmlns:p14="http://schemas.microsoft.com/office/powerpoint/2010/main" val="127980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9C44D7-4EAC-45A6-D752-431CD2541916}"/>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632C6B46-0F13-466C-62A5-F57AFFD74DF6}"/>
              </a:ext>
            </a:extLst>
          </p:cNvPr>
          <p:cNvSpPr>
            <a:spLocks noGrp="1"/>
          </p:cNvSpPr>
          <p:nvPr>
            <p:ph type="title"/>
          </p:nvPr>
        </p:nvSpPr>
        <p:spPr/>
        <p:txBody>
          <a:bodyPr/>
          <a:lstStyle/>
          <a:p>
            <a:r>
              <a:rPr lang="en-US"/>
              <a:t>Provider Benefits</a:t>
            </a:r>
          </a:p>
        </p:txBody>
      </p:sp>
      <p:graphicFrame>
        <p:nvGraphicFramePr>
          <p:cNvPr id="3" name="Table 7">
            <a:extLst>
              <a:ext uri="{FF2B5EF4-FFF2-40B4-BE49-F238E27FC236}">
                <a16:creationId xmlns:a16="http://schemas.microsoft.com/office/drawing/2014/main" id="{A2ED6289-DE25-043D-7905-FF70D733091A}"/>
              </a:ext>
            </a:extLst>
          </p:cNvPr>
          <p:cNvGraphicFramePr>
            <a:graphicFrameLocks/>
          </p:cNvGraphicFramePr>
          <p:nvPr>
            <p:extLst>
              <p:ext uri="{D42A27DB-BD31-4B8C-83A1-F6EECF244321}">
                <p14:modId xmlns:p14="http://schemas.microsoft.com/office/powerpoint/2010/main" val="109305610"/>
              </p:ext>
            </p:extLst>
          </p:nvPr>
        </p:nvGraphicFramePr>
        <p:xfrm>
          <a:off x="625928" y="1133708"/>
          <a:ext cx="10969172" cy="5097327"/>
        </p:xfrm>
        <a:graphic>
          <a:graphicData uri="http://schemas.openxmlformats.org/drawingml/2006/table">
            <a:tbl>
              <a:tblPr>
                <a:tableStyleId>{5940675A-B579-460E-94D1-54222C63F5DA}</a:tableStyleId>
              </a:tblPr>
              <a:tblGrid>
                <a:gridCol w="4088312">
                  <a:extLst>
                    <a:ext uri="{9D8B030D-6E8A-4147-A177-3AD203B41FA5}">
                      <a16:colId xmlns:a16="http://schemas.microsoft.com/office/drawing/2014/main" val="439596557"/>
                    </a:ext>
                  </a:extLst>
                </a:gridCol>
                <a:gridCol w="2296160">
                  <a:extLst>
                    <a:ext uri="{9D8B030D-6E8A-4147-A177-3AD203B41FA5}">
                      <a16:colId xmlns:a16="http://schemas.microsoft.com/office/drawing/2014/main" val="3406286427"/>
                    </a:ext>
                  </a:extLst>
                </a:gridCol>
                <a:gridCol w="2306320">
                  <a:extLst>
                    <a:ext uri="{9D8B030D-6E8A-4147-A177-3AD203B41FA5}">
                      <a16:colId xmlns:a16="http://schemas.microsoft.com/office/drawing/2014/main" val="2933389171"/>
                    </a:ext>
                  </a:extLst>
                </a:gridCol>
                <a:gridCol w="2278380">
                  <a:extLst>
                    <a:ext uri="{9D8B030D-6E8A-4147-A177-3AD203B41FA5}">
                      <a16:colId xmlns:a16="http://schemas.microsoft.com/office/drawing/2014/main" val="1874995610"/>
                    </a:ext>
                  </a:extLst>
                </a:gridCol>
              </a:tblGrid>
              <a:tr h="409692">
                <a:tc>
                  <a:txBody>
                    <a:bodyPr/>
                    <a:lstStyle/>
                    <a:p>
                      <a:pPr algn="ctr"/>
                      <a:r>
                        <a:rPr lang="en-US" sz="1600">
                          <a:solidFill>
                            <a:schemeClr val="bg2"/>
                          </a:solidFill>
                          <a:latin typeface="+mn-lt"/>
                        </a:rPr>
                        <a:t>Provider Benefit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algn="ctr"/>
                      <a:endParaRPr lang="en-US" sz="1600">
                        <a:solidFill>
                          <a:schemeClr val="bg2"/>
                        </a:solidFill>
                        <a:latin typeface="+mn-l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algn="ctr"/>
                      <a:endParaRPr lang="en-US" sz="1600">
                        <a:solidFill>
                          <a:schemeClr val="bg2"/>
                        </a:solidFill>
                        <a:latin typeface="+mn-l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algn="ctr"/>
                      <a:endParaRPr lang="en-US" sz="1600">
                        <a:solidFill>
                          <a:schemeClr val="bg2"/>
                        </a:solidFill>
                        <a:latin typeface="+mn-lt"/>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450467128"/>
                  </a:ext>
                </a:extLst>
              </a:tr>
              <a:tr h="333185">
                <a:tc>
                  <a:txBody>
                    <a:bodyPr/>
                    <a:lstStyle/>
                    <a:p>
                      <a:pPr marL="0" marR="0" indent="0" algn="l" rtl="0" eaLnBrk="1" fontAlgn="auto" latinLnBrk="0" hangingPunct="1">
                        <a:lnSpc>
                          <a:spcPct val="100000"/>
                        </a:lnSpc>
                        <a:spcBef>
                          <a:spcPts val="0"/>
                        </a:spcBef>
                        <a:spcAft>
                          <a:spcPts val="0"/>
                        </a:spcAft>
                        <a:buClrTx/>
                        <a:buSzTx/>
                        <a:buFontTx/>
                        <a:buNone/>
                      </a:pPr>
                      <a:r>
                        <a:rPr lang="en-US" sz="1200">
                          <a:solidFill>
                            <a:schemeClr val="tx1"/>
                          </a:solidFill>
                          <a:latin typeface="+mn-lt"/>
                        </a:rPr>
                        <a:t>Provider Programmatic Pricing </a:t>
                      </a:r>
                    </a:p>
                  </a:txBody>
                  <a:tcPr marL="182880" marR="182880" anchor="ctr">
                    <a:lnL w="12700" cap="flat" cmpd="sng" algn="ctr">
                      <a:solidFill>
                        <a:schemeClr val="bg2">
                          <a:lumMod val="9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latin typeface="CiscoSansTT Ligh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895393477"/>
                  </a:ext>
                </a:extLst>
              </a:tr>
              <a:tr h="333185">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Managed Services Deal Registration</a:t>
                      </a:r>
                    </a:p>
                  </a:txBody>
                  <a:tcPr marL="182880" marR="182880" anchor="ctr">
                    <a:lnL w="12700" cap="flat" cmpd="sng" algn="ctr">
                      <a:solidFill>
                        <a:schemeClr val="bg2">
                          <a:lumMod val="9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latin typeface="CiscoSansTT Ligh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092482772"/>
                  </a:ext>
                </a:extLst>
              </a:tr>
              <a:tr h="333185">
                <a:tc>
                  <a:txBody>
                    <a:bodyPr/>
                    <a:lstStyle/>
                    <a:p>
                      <a:r>
                        <a:rPr lang="en-US" sz="1200">
                          <a:solidFill>
                            <a:schemeClr val="tx1"/>
                          </a:solidFill>
                          <a:latin typeface="+mn-lt"/>
                        </a:rPr>
                        <a:t>Flexible consumption/MSLA integration</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80904908"/>
                  </a:ext>
                </a:extLst>
              </a:tr>
              <a:tr h="333185">
                <a:tc>
                  <a:txBody>
                    <a:bodyPr/>
                    <a:lstStyle/>
                    <a:p>
                      <a:pPr algn="l"/>
                      <a:r>
                        <a:rPr lang="en-US" sz="1200">
                          <a:solidFill>
                            <a:schemeClr val="tx1"/>
                          </a:solidFill>
                          <a:latin typeface="+mn-lt"/>
                        </a:rPr>
                        <a:t>Provider MDF  </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algn="ct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algn="ct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483490600"/>
                  </a:ext>
                </a:extLst>
              </a:tr>
              <a:tr h="278587">
                <a:tc>
                  <a:txBody>
                    <a:bodyPr/>
                    <a:lstStyle/>
                    <a:p>
                      <a:pPr algn="l"/>
                      <a:r>
                        <a:rPr lang="en-US" sz="1200">
                          <a:solidFill>
                            <a:schemeClr val="tx1"/>
                          </a:solidFill>
                          <a:latin typeface="+mn-lt"/>
                        </a:rPr>
                        <a:t>PIF </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013475125"/>
                  </a:ext>
                </a:extLst>
              </a:tr>
              <a:tr h="333185">
                <a:tc>
                  <a:txBody>
                    <a:bodyPr/>
                    <a:lstStyle/>
                    <a:p>
                      <a:pPr algn="l"/>
                      <a:r>
                        <a:rPr lang="en-US" sz="1200">
                          <a:solidFill>
                            <a:schemeClr val="tx1"/>
                          </a:solidFill>
                          <a:latin typeface="+mn-lt"/>
                        </a:rPr>
                        <a:t>Marketing Benefits  </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algn="ct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algn="ct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451124483"/>
                  </a:ext>
                </a:extLst>
              </a:tr>
              <a:tr h="333185">
                <a:tc>
                  <a:txBody>
                    <a:bodyPr/>
                    <a:lstStyle/>
                    <a:p>
                      <a:r>
                        <a:rPr lang="en-US" sz="1200">
                          <a:solidFill>
                            <a:schemeClr val="tx1"/>
                          </a:solidFill>
                          <a:latin typeface="+mn-lt"/>
                        </a:rPr>
                        <a:t>Branding: Provider &amp; Cisco Powered </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200">
                          <a:solidFill>
                            <a:schemeClr val="tx1"/>
                          </a:solidFill>
                          <a:latin typeface="+mn-lt"/>
                        </a:rPr>
                        <a:t>Global</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Global</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Regional</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802798102"/>
                  </a:ext>
                </a:extLst>
              </a:tr>
              <a:tr h="333185">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VIP Annuity – Provider Parity</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kern="1200" cap="none" spc="0" normalizeH="0" baseline="0" noProof="0">
                          <a:ln>
                            <a:noFill/>
                          </a:ln>
                          <a:solidFill>
                            <a:srgbClr val="00B050"/>
                          </a:solidFill>
                          <a:effectLst/>
                          <a:uLnTx/>
                          <a:uFillTx/>
                        </a:rPr>
                        <a:t>✓</a:t>
                      </a:r>
                      <a:endParaRPr kumimoji="0"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kern="1200" cap="none" spc="0" normalizeH="0" baseline="0" noProof="0">
                          <a:ln>
                            <a:noFill/>
                          </a:ln>
                          <a:solidFill>
                            <a:srgbClr val="00B050"/>
                          </a:solidFill>
                          <a:effectLst/>
                          <a:uLnTx/>
                          <a:uFillTx/>
                        </a:rPr>
                        <a:t>✓</a:t>
                      </a:r>
                      <a:endParaRPr kumimoji="0"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59001754"/>
                  </a:ext>
                </a:extLst>
              </a:tr>
              <a:tr h="333185">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VIP Gold Provider Bonus</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744443261"/>
                  </a:ext>
                </a:extLst>
              </a:tr>
              <a:tr h="284946">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chemeClr val="tx1"/>
                          </a:solidFill>
                          <a:latin typeface="+mn-lt"/>
                        </a:rPr>
                        <a:t>VIP Cisco Powered Service Bonus </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kern="1200" cap="none" spc="0" normalizeH="0" baseline="0" noProof="0">
                          <a:ln>
                            <a:noFill/>
                          </a:ln>
                          <a:solidFill>
                            <a:srgbClr val="00B050"/>
                          </a:solidFill>
                          <a:effectLst/>
                          <a:uLnTx/>
                          <a:uFillTx/>
                        </a:rPr>
                        <a:t>✓</a:t>
                      </a:r>
                      <a:endParaRPr kumimoji="0"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kern="1200" cap="none" spc="0" normalizeH="0" baseline="0" noProof="0">
                          <a:ln>
                            <a:noFill/>
                          </a:ln>
                          <a:solidFill>
                            <a:srgbClr val="00B050"/>
                          </a:solidFill>
                          <a:effectLst/>
                          <a:uLnTx/>
                          <a:uFillTx/>
                        </a:rPr>
                        <a:t>✓</a:t>
                      </a:r>
                      <a:endParaRPr kumimoji="0"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815672704"/>
                  </a:ext>
                </a:extLst>
              </a:tr>
              <a:tr h="333185">
                <a:tc>
                  <a:txBody>
                    <a:bodyPr/>
                    <a:lstStyle/>
                    <a:p>
                      <a:r>
                        <a:rPr lang="en-US" sz="1200">
                          <a:solidFill>
                            <a:schemeClr val="tx1"/>
                          </a:solidFill>
                          <a:latin typeface="+mn-lt"/>
                        </a:rPr>
                        <a:t>Perform Plus &amp; Provider Elevate</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85936909"/>
                  </a:ext>
                </a:extLst>
              </a:tr>
              <a:tr h="333185">
                <a:tc>
                  <a:txBody>
                    <a:bodyPr/>
                    <a:lstStyle/>
                    <a:p>
                      <a:r>
                        <a:rPr lang="en-US" sz="1200">
                          <a:solidFill>
                            <a:schemeClr val="tx1"/>
                          </a:solidFill>
                          <a:latin typeface="+mn-lt"/>
                        </a:rPr>
                        <a:t>CSPP</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a:t>
                      </a: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470933096"/>
                  </a:ext>
                </a:extLst>
              </a:tr>
              <a:tr h="333185">
                <a:tc>
                  <a:txBody>
                    <a:bodyPr/>
                    <a:lstStyle/>
                    <a:p>
                      <a:r>
                        <a:rPr lang="en-US" sz="1200">
                          <a:solidFill>
                            <a:schemeClr val="tx1"/>
                          </a:solidFill>
                          <a:latin typeface="+mn-lt"/>
                        </a:rPr>
                        <a:t>Life Cycle Incentive – Provider Parity</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458525040"/>
                  </a:ext>
                </a:extLst>
              </a:tr>
              <a:tr h="333185">
                <a:tc>
                  <a:txBody>
                    <a:bodyPr/>
                    <a:lstStyle/>
                    <a:p>
                      <a:r>
                        <a:rPr lang="en-US" sz="1200">
                          <a:solidFill>
                            <a:schemeClr val="tx1"/>
                          </a:solidFill>
                          <a:latin typeface="+mn-lt"/>
                        </a:rPr>
                        <a:t>NFR Provider Parity</a:t>
                      </a:r>
                    </a:p>
                  </a:txBody>
                  <a:tcPr marL="182880" marR="182880"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lvl="0" algn="ctr">
                        <a:buNone/>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a:lnSpc>
                          <a:spcPct val="100000"/>
                        </a:lnSpc>
                        <a:spcBef>
                          <a:spcPts val="0"/>
                        </a:spcBef>
                        <a:spcAft>
                          <a:spcPts val="0"/>
                        </a:spcAft>
                        <a:buNone/>
                        <a:tabLst/>
                        <a:defRPr/>
                      </a:pPr>
                      <a:r>
                        <a:rPr lang="en-US" sz="1600" b="0" i="0" u="none" strike="noStrike" noProof="0">
                          <a:solidFill>
                            <a:srgbClr val="00B050"/>
                          </a:solidFill>
                          <a:effectLst/>
                        </a:rPr>
                        <a:t>✓</a:t>
                      </a:r>
                      <a:endParaRPr lang="en-US"/>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216069104"/>
                  </a:ext>
                </a:extLst>
              </a:tr>
            </a:tbl>
          </a:graphicData>
        </a:graphic>
      </p:graphicFrame>
      <p:sp>
        <p:nvSpPr>
          <p:cNvPr id="5" name="Rectangle: Rounded Corners 53">
            <a:extLst>
              <a:ext uri="{FF2B5EF4-FFF2-40B4-BE49-F238E27FC236}">
                <a16:creationId xmlns:a16="http://schemas.microsoft.com/office/drawing/2014/main" id="{01AE1D79-9FB4-2CBE-D332-268CED7CFCC4}"/>
              </a:ext>
            </a:extLst>
          </p:cNvPr>
          <p:cNvSpPr/>
          <p:nvPr/>
        </p:nvSpPr>
        <p:spPr>
          <a:xfrm>
            <a:off x="9499568" y="1182959"/>
            <a:ext cx="1828800" cy="320933"/>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2"/>
                </a:solidFill>
                <a:effectLst/>
                <a:uLnTx/>
                <a:uFillTx/>
                <a:ea typeface="+mn-ea"/>
                <a:cs typeface="+mn-cs"/>
              </a:rPr>
              <a:t>Select</a:t>
            </a:r>
          </a:p>
        </p:txBody>
      </p:sp>
      <p:sp>
        <p:nvSpPr>
          <p:cNvPr id="29" name="Rectangle: Rounded Corners 54">
            <a:extLst>
              <a:ext uri="{FF2B5EF4-FFF2-40B4-BE49-F238E27FC236}">
                <a16:creationId xmlns:a16="http://schemas.microsoft.com/office/drawing/2014/main" id="{13B534AC-2D1F-E411-AB14-2C1C221ACA5A}"/>
              </a:ext>
            </a:extLst>
          </p:cNvPr>
          <p:cNvSpPr/>
          <p:nvPr/>
        </p:nvSpPr>
        <p:spPr>
          <a:xfrm>
            <a:off x="7241342" y="1182959"/>
            <a:ext cx="1828800" cy="320933"/>
          </a:xfrm>
          <a:prstGeom prst="roundRect">
            <a:avLst>
              <a:gd name="adj" fmla="val 5000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solidFill>
                <a:effectLst/>
                <a:uLnTx/>
                <a:uFillTx/>
                <a:ea typeface="+mn-ea"/>
                <a:cs typeface="+mn-cs"/>
              </a:rPr>
              <a:t>Premier</a:t>
            </a:r>
          </a:p>
        </p:txBody>
      </p:sp>
      <p:sp>
        <p:nvSpPr>
          <p:cNvPr id="30" name="Rectangle: Rounded Corners 55">
            <a:extLst>
              <a:ext uri="{FF2B5EF4-FFF2-40B4-BE49-F238E27FC236}">
                <a16:creationId xmlns:a16="http://schemas.microsoft.com/office/drawing/2014/main" id="{D961FB08-34C3-8788-2B0F-9201C87899E5}"/>
              </a:ext>
            </a:extLst>
          </p:cNvPr>
          <p:cNvSpPr/>
          <p:nvPr/>
        </p:nvSpPr>
        <p:spPr>
          <a:xfrm>
            <a:off x="4910348" y="1182959"/>
            <a:ext cx="1828800" cy="320933"/>
          </a:xfrm>
          <a:prstGeom prst="roundRect">
            <a:avLst>
              <a:gd name="adj" fmla="val 50000"/>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solidFill>
                <a:effectLst/>
                <a:uLnTx/>
                <a:uFillTx/>
                <a:ea typeface="+mn-ea"/>
                <a:cs typeface="+mn-cs"/>
              </a:rPr>
              <a:t>Gold</a:t>
            </a:r>
          </a:p>
        </p:txBody>
      </p:sp>
      <p:sp>
        <p:nvSpPr>
          <p:cNvPr id="9" name="TextBox 8">
            <a:extLst>
              <a:ext uri="{FF2B5EF4-FFF2-40B4-BE49-F238E27FC236}">
                <a16:creationId xmlns:a16="http://schemas.microsoft.com/office/drawing/2014/main" id="{BEB53917-D146-E1DD-FFD4-C3525AB9500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9" name="Picture 19" descr="Table&#10;&#10;Description automatically generated">
            <a:extLst>
              <a:ext uri="{FF2B5EF4-FFF2-40B4-BE49-F238E27FC236}">
                <a16:creationId xmlns:a16="http://schemas.microsoft.com/office/drawing/2014/main" id="{F7F68F62-714A-2250-B7FA-3FA9E4F12A22}"/>
              </a:ext>
            </a:extLst>
          </p:cNvPr>
          <p:cNvPicPr>
            <a:picLocks noChangeAspect="1"/>
          </p:cNvPicPr>
          <p:nvPr/>
        </p:nvPicPr>
        <p:blipFill>
          <a:blip r:embed="rId2"/>
          <a:stretch>
            <a:fillRect/>
          </a:stretch>
        </p:blipFill>
        <p:spPr>
          <a:xfrm>
            <a:off x="4723748" y="1521278"/>
            <a:ext cx="2340824" cy="4736194"/>
          </a:xfrm>
          <a:prstGeom prst="rect">
            <a:avLst/>
          </a:prstGeom>
        </p:spPr>
      </p:pic>
      <p:pic>
        <p:nvPicPr>
          <p:cNvPr id="20" name="Picture 19" descr="Table&#10;&#10;Description automatically generated">
            <a:extLst>
              <a:ext uri="{FF2B5EF4-FFF2-40B4-BE49-F238E27FC236}">
                <a16:creationId xmlns:a16="http://schemas.microsoft.com/office/drawing/2014/main" id="{55E436F9-15A8-15CF-69C5-8CA92269A434}"/>
              </a:ext>
            </a:extLst>
          </p:cNvPr>
          <p:cNvPicPr>
            <a:picLocks noChangeAspect="1"/>
          </p:cNvPicPr>
          <p:nvPr/>
        </p:nvPicPr>
        <p:blipFill>
          <a:blip r:embed="rId2"/>
          <a:stretch>
            <a:fillRect/>
          </a:stretch>
        </p:blipFill>
        <p:spPr>
          <a:xfrm>
            <a:off x="7018818" y="1525813"/>
            <a:ext cx="2331753" cy="4731659"/>
          </a:xfrm>
          <a:prstGeom prst="rect">
            <a:avLst/>
          </a:prstGeom>
        </p:spPr>
      </p:pic>
    </p:spTree>
    <p:extLst>
      <p:ext uri="{BB962C8B-B14F-4D97-AF65-F5344CB8AC3E}">
        <p14:creationId xmlns:p14="http://schemas.microsoft.com/office/powerpoint/2010/main" val="40889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Cisco Powered Services</a:t>
            </a:r>
          </a:p>
        </p:txBody>
      </p:sp>
    </p:spTree>
    <p:extLst>
      <p:ext uri="{BB962C8B-B14F-4D97-AF65-F5344CB8AC3E}">
        <p14:creationId xmlns:p14="http://schemas.microsoft.com/office/powerpoint/2010/main" val="35406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1FABDDC-0A39-9DD3-CA88-55CBC3F2E73E}"/>
              </a:ext>
            </a:extLst>
          </p:cNvPr>
          <p:cNvSpPr>
            <a:spLocks noGrp="1"/>
          </p:cNvSpPr>
          <p:nvPr>
            <p:ph type="body" sz="quarter" idx="14"/>
          </p:nvPr>
        </p:nvSpPr>
        <p:spPr/>
        <p:txBody>
          <a:bodyPr>
            <a:normAutofit fontScale="25000" lnSpcReduction="20000"/>
          </a:bodyPr>
          <a:lstStyle/>
          <a:p>
            <a:endParaRPr lang="en-GB"/>
          </a:p>
        </p:txBody>
      </p:sp>
      <p:sp>
        <p:nvSpPr>
          <p:cNvPr id="3" name="Title 2">
            <a:extLst>
              <a:ext uri="{FF2B5EF4-FFF2-40B4-BE49-F238E27FC236}">
                <a16:creationId xmlns:a16="http://schemas.microsoft.com/office/drawing/2014/main" id="{94D8FCC5-179D-9968-F06D-95D8D6883878}"/>
              </a:ext>
            </a:extLst>
          </p:cNvPr>
          <p:cNvSpPr>
            <a:spLocks noGrp="1"/>
          </p:cNvSpPr>
          <p:nvPr>
            <p:ph type="title"/>
          </p:nvPr>
        </p:nvSpPr>
        <p:spPr/>
        <p:txBody>
          <a:bodyPr/>
          <a:lstStyle/>
          <a:p>
            <a:r>
              <a:rPr lang="en-US"/>
              <a:t>Cisco Powered Services</a:t>
            </a:r>
            <a:endParaRPr lang="en-US">
              <a:solidFill>
                <a:srgbClr val="C00000"/>
              </a:solidFill>
            </a:endParaRPr>
          </a:p>
        </p:txBody>
      </p:sp>
      <p:sp>
        <p:nvSpPr>
          <p:cNvPr id="4" name="Rectangle 3">
            <a:extLst>
              <a:ext uri="{FF2B5EF4-FFF2-40B4-BE49-F238E27FC236}">
                <a16:creationId xmlns:a16="http://schemas.microsoft.com/office/drawing/2014/main" id="{F4080183-31A6-95CF-1A11-19EEA2E26954}"/>
              </a:ext>
            </a:extLst>
          </p:cNvPr>
          <p:cNvSpPr/>
          <p:nvPr/>
        </p:nvSpPr>
        <p:spPr>
          <a:xfrm>
            <a:off x="0" y="5690072"/>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000">
                <a:solidFill>
                  <a:schemeClr val="bg2"/>
                </a:solidFill>
              </a:rPr>
              <a:t>Cisco Powered Services Portfolio </a:t>
            </a:r>
            <a:r>
              <a:rPr lang="en-US" sz="2000">
                <a:solidFill>
                  <a:schemeClr val="bg2"/>
                </a:solidFill>
                <a:hlinkClick r:id="rId3">
                  <a:extLst>
                    <a:ext uri="{A12FA001-AC4F-418D-AE19-62706E023703}">
                      <ahyp:hlinkClr xmlns:ahyp="http://schemas.microsoft.com/office/drawing/2018/hyperlinkcolor" val="tx"/>
                    </a:ext>
                  </a:extLst>
                </a:hlinkClick>
              </a:rPr>
              <a:t>Requirements</a:t>
            </a:r>
            <a:endParaRPr lang="en-US" sz="2000">
              <a:solidFill>
                <a:schemeClr val="bg2"/>
              </a:solidFill>
            </a:endParaRPr>
          </a:p>
        </p:txBody>
      </p:sp>
      <p:sp>
        <p:nvSpPr>
          <p:cNvPr id="5" name="Rectangle: Rounded Corners 11">
            <a:extLst>
              <a:ext uri="{FF2B5EF4-FFF2-40B4-BE49-F238E27FC236}">
                <a16:creationId xmlns:a16="http://schemas.microsoft.com/office/drawing/2014/main" id="{8A8D845D-BED1-451C-077A-F1EDD38EBAE8}"/>
              </a:ext>
            </a:extLst>
          </p:cNvPr>
          <p:cNvSpPr/>
          <p:nvPr/>
        </p:nvSpPr>
        <p:spPr>
          <a:xfrm>
            <a:off x="579742" y="1894652"/>
            <a:ext cx="3530468" cy="3642660"/>
          </a:xfrm>
          <a:prstGeom prst="roundRect">
            <a:avLst/>
          </a:prstGeom>
          <a:no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t" anchorCtr="0">
            <a:noAutofit/>
          </a:bodyPr>
          <a:lstStyle/>
          <a:p>
            <a:pPr lvl="0" algn="ctr" defTabSz="755650">
              <a:spcBef>
                <a:spcPct val="0"/>
              </a:spcBef>
              <a:spcAft>
                <a:spcPts val="800"/>
              </a:spcAft>
            </a:pPr>
            <a:r>
              <a:rPr lang="en-US" sz="2000" kern="1200" dirty="0">
                <a:solidFill>
                  <a:schemeClr val="accent1"/>
                </a:solidFill>
              </a:rPr>
              <a:t>Proven Blueprints</a:t>
            </a:r>
          </a:p>
          <a:p>
            <a:pPr marL="0" lvl="1" algn="ctr" defTabSz="577850">
              <a:spcBef>
                <a:spcPct val="0"/>
              </a:spcBef>
              <a:spcAft>
                <a:spcPts val="800"/>
              </a:spcAft>
            </a:pPr>
            <a:r>
              <a:rPr lang="en-US" sz="1600" kern="1200" dirty="0"/>
              <a:t>Cisco Powered Service are standards that recognize a Provider’s validated competency to build and deliver world-class, multi-architecture managed services and as-a-service offers built on Cisco technologies </a:t>
            </a:r>
          </a:p>
        </p:txBody>
      </p:sp>
      <p:sp>
        <p:nvSpPr>
          <p:cNvPr id="7" name="Rectangle: Rounded Corners 12">
            <a:extLst>
              <a:ext uri="{FF2B5EF4-FFF2-40B4-BE49-F238E27FC236}">
                <a16:creationId xmlns:a16="http://schemas.microsoft.com/office/drawing/2014/main" id="{8C787362-D877-3241-C023-6B4BEDC0F86C}"/>
              </a:ext>
            </a:extLst>
          </p:cNvPr>
          <p:cNvSpPr/>
          <p:nvPr/>
        </p:nvSpPr>
        <p:spPr>
          <a:xfrm>
            <a:off x="4313542" y="1894652"/>
            <a:ext cx="3530468" cy="3642660"/>
          </a:xfrm>
          <a:prstGeom prst="roundRect">
            <a:avLst/>
          </a:prstGeom>
          <a:no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t" anchorCtr="0">
            <a:noAutofit/>
          </a:bodyPr>
          <a:lstStyle/>
          <a:p>
            <a:pPr algn="ctr" defTabSz="755650">
              <a:spcAft>
                <a:spcPts val="800"/>
              </a:spcAft>
            </a:pPr>
            <a:r>
              <a:rPr lang="en-US" sz="2000" dirty="0">
                <a:solidFill>
                  <a:schemeClr val="accent1"/>
                </a:solidFill>
              </a:rPr>
              <a:t>Showcase Capabilities</a:t>
            </a:r>
          </a:p>
          <a:p>
            <a:pPr marL="0" lvl="1" algn="ctr" defTabSz="577850">
              <a:spcBef>
                <a:spcPct val="0"/>
              </a:spcBef>
              <a:spcAft>
                <a:spcPts val="800"/>
              </a:spcAft>
            </a:pPr>
            <a:r>
              <a:rPr lang="en-US" sz="1600" kern="1200" dirty="0"/>
              <a:t>Cisco showcase Providers who have coupled their deep managed service capabilities with Cisco Powered Service standards to drive business outcomes that enhance customer success. </a:t>
            </a:r>
          </a:p>
          <a:p>
            <a:pPr marL="0" lvl="1" algn="ctr" defTabSz="577850">
              <a:spcBef>
                <a:spcPct val="0"/>
              </a:spcBef>
              <a:spcAft>
                <a:spcPts val="800"/>
              </a:spcAft>
            </a:pPr>
            <a:r>
              <a:rPr lang="en-US" sz="1600" kern="1200" dirty="0"/>
              <a:t>Brand and differentiate your Cisco Powered Service practice with industry-recognized logos and GTM resources.</a:t>
            </a:r>
          </a:p>
          <a:p>
            <a:pPr marL="0" lvl="1" algn="ctr" defTabSz="577850">
              <a:spcBef>
                <a:spcPct val="0"/>
              </a:spcBef>
              <a:spcAft>
                <a:spcPts val="800"/>
              </a:spcAft>
            </a:pPr>
            <a:endParaRPr lang="en-US" sz="1600" kern="1200" dirty="0"/>
          </a:p>
        </p:txBody>
      </p:sp>
      <p:sp>
        <p:nvSpPr>
          <p:cNvPr id="8" name="Rectangle: Rounded Corners 13">
            <a:extLst>
              <a:ext uri="{FF2B5EF4-FFF2-40B4-BE49-F238E27FC236}">
                <a16:creationId xmlns:a16="http://schemas.microsoft.com/office/drawing/2014/main" id="{97164E78-1D91-6A2D-7B74-37A8EBD8BCD0}"/>
              </a:ext>
            </a:extLst>
          </p:cNvPr>
          <p:cNvSpPr/>
          <p:nvPr/>
        </p:nvSpPr>
        <p:spPr>
          <a:xfrm>
            <a:off x="8047342" y="1894651"/>
            <a:ext cx="3530468" cy="3642660"/>
          </a:xfrm>
          <a:prstGeom prst="roundRect">
            <a:avLst/>
          </a:prstGeom>
          <a:no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t" anchorCtr="0">
            <a:noAutofit/>
          </a:bodyPr>
          <a:lstStyle/>
          <a:p>
            <a:pPr algn="ctr" defTabSz="755650">
              <a:spcAft>
                <a:spcPts val="800"/>
              </a:spcAft>
            </a:pPr>
            <a:r>
              <a:rPr lang="en-US" sz="2000">
                <a:solidFill>
                  <a:schemeClr val="accent1"/>
                </a:solidFill>
              </a:rPr>
              <a:t>Sales Acceleration</a:t>
            </a:r>
          </a:p>
          <a:p>
            <a:pPr marL="0" lvl="1" algn="ctr" defTabSz="577850">
              <a:spcBef>
                <a:spcPct val="0"/>
              </a:spcBef>
              <a:spcAft>
                <a:spcPts val="800"/>
              </a:spcAft>
            </a:pPr>
            <a:r>
              <a:rPr lang="en-US" sz="1600" kern="1200"/>
              <a:t>Cisco Powered Services is a critical component to the Provider role and Providers who invest in Cisco Powered Services earn higher levels of value exchange including upfront programmatic discounts and investment funds, </a:t>
            </a:r>
            <a:r>
              <a:rPr lang="en-US" sz="1600" kern="1200" err="1"/>
              <a:t>etc</a:t>
            </a:r>
            <a:endParaRPr lang="en-US" sz="1600" kern="1200"/>
          </a:p>
        </p:txBody>
      </p:sp>
      <p:pic>
        <p:nvPicPr>
          <p:cNvPr id="9" name="Graphic 8">
            <a:extLst>
              <a:ext uri="{FF2B5EF4-FFF2-40B4-BE49-F238E27FC236}">
                <a16:creationId xmlns:a16="http://schemas.microsoft.com/office/drawing/2014/main" id="{3B1EE5B1-AA9E-9E53-4D72-8C2BD45F3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7798" y="1146641"/>
            <a:ext cx="954356" cy="954356"/>
          </a:xfrm>
          <a:prstGeom prst="rect">
            <a:avLst/>
          </a:prstGeom>
        </p:spPr>
      </p:pic>
      <p:pic>
        <p:nvPicPr>
          <p:cNvPr id="10" name="Graphic 9">
            <a:extLst>
              <a:ext uri="{FF2B5EF4-FFF2-40B4-BE49-F238E27FC236}">
                <a16:creationId xmlns:a16="http://schemas.microsoft.com/office/drawing/2014/main" id="{73EAEB6F-B66E-359C-B538-146D7F2C85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5398" y="1146641"/>
            <a:ext cx="954356" cy="954356"/>
          </a:xfrm>
          <a:prstGeom prst="rect">
            <a:avLst/>
          </a:prstGeom>
        </p:spPr>
      </p:pic>
      <p:pic>
        <p:nvPicPr>
          <p:cNvPr id="11" name="Graphic 10">
            <a:extLst>
              <a:ext uri="{FF2B5EF4-FFF2-40B4-BE49-F238E27FC236}">
                <a16:creationId xmlns:a16="http://schemas.microsoft.com/office/drawing/2014/main" id="{C6C0BD23-4378-8D4F-B2C6-DEA35B2212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1598" y="1146641"/>
            <a:ext cx="954356" cy="954356"/>
          </a:xfrm>
          <a:prstGeom prst="rect">
            <a:avLst/>
          </a:prstGeom>
        </p:spPr>
      </p:pic>
      <p:sp>
        <p:nvSpPr>
          <p:cNvPr id="2" name="TextBox 1">
            <a:extLst>
              <a:ext uri="{FF2B5EF4-FFF2-40B4-BE49-F238E27FC236}">
                <a16:creationId xmlns:a16="http://schemas.microsoft.com/office/drawing/2014/main" id="{09354584-6952-8753-0F89-CD008BDB1194}"/>
              </a:ext>
            </a:extLst>
          </p:cNvPr>
          <p:cNvSpPr txBox="1"/>
          <p:nvPr/>
        </p:nvSpPr>
        <p:spPr>
          <a:xfrm>
            <a:off x="10396509" y="5675803"/>
            <a:ext cx="1361270" cy="630942"/>
          </a:xfrm>
          <a:prstGeom prst="rect">
            <a:avLst/>
          </a:prstGeom>
          <a:noFill/>
        </p:spPr>
        <p:txBody>
          <a:bodyPr wrap="none" rtlCol="0">
            <a:spAutoFit/>
          </a:bodyPr>
          <a:lstStyle/>
          <a:p>
            <a:pPr marL="171450" indent="-171450">
              <a:buFont typeface="Arial" panose="020B0604020202020204" pitchFamily="34" charset="0"/>
              <a:buChar char="•"/>
            </a:pPr>
            <a:r>
              <a:rPr lang="en-US" sz="700">
                <a:solidFill>
                  <a:schemeClr val="bg2"/>
                </a:solidFill>
                <a:latin typeface="+mn-lt"/>
              </a:rPr>
              <a:t>Service Provisioning</a:t>
            </a:r>
            <a:endParaRPr lang="en-NL" sz="700">
              <a:solidFill>
                <a:schemeClr val="bg2"/>
              </a:solidFill>
              <a:latin typeface="+mn-lt"/>
            </a:endParaRPr>
          </a:p>
          <a:p>
            <a:pPr marL="171450" indent="-171450">
              <a:buFont typeface="Arial" panose="020B0604020202020204" pitchFamily="34" charset="0"/>
              <a:buChar char="•"/>
            </a:pPr>
            <a:r>
              <a:rPr lang="en-NL" sz="700">
                <a:solidFill>
                  <a:schemeClr val="bg2"/>
                </a:solidFill>
                <a:latin typeface="+mn-lt"/>
              </a:rPr>
              <a:t>Change Management</a:t>
            </a:r>
          </a:p>
          <a:p>
            <a:pPr marL="171450" indent="-171450">
              <a:buFont typeface="Arial" panose="020B0604020202020204" pitchFamily="34" charset="0"/>
              <a:buChar char="•"/>
            </a:pPr>
            <a:r>
              <a:rPr lang="en-NL" sz="700">
                <a:solidFill>
                  <a:schemeClr val="bg2"/>
                </a:solidFill>
                <a:latin typeface="+mn-lt"/>
              </a:rPr>
              <a:t>Proactive Monitoring</a:t>
            </a:r>
          </a:p>
          <a:p>
            <a:pPr marL="171450" indent="-171450">
              <a:buFont typeface="Arial" panose="020B0604020202020204" pitchFamily="34" charset="0"/>
              <a:buChar char="•"/>
            </a:pPr>
            <a:r>
              <a:rPr lang="en-NL" sz="700">
                <a:solidFill>
                  <a:schemeClr val="bg2"/>
                </a:solidFill>
                <a:latin typeface="+mn-lt"/>
              </a:rPr>
              <a:t>Remote Troubleshooting</a:t>
            </a:r>
          </a:p>
          <a:p>
            <a:pPr marL="171450" indent="-171450">
              <a:buFont typeface="Arial" panose="020B0604020202020204" pitchFamily="34" charset="0"/>
              <a:buChar char="•"/>
            </a:pPr>
            <a:r>
              <a:rPr lang="en-NL" sz="700">
                <a:solidFill>
                  <a:schemeClr val="bg2"/>
                </a:solidFill>
                <a:latin typeface="+mn-lt"/>
              </a:rPr>
              <a:t>NOC &amp; SLA</a:t>
            </a:r>
          </a:p>
        </p:txBody>
      </p:sp>
    </p:spTree>
    <p:extLst>
      <p:ext uri="{BB962C8B-B14F-4D97-AF65-F5344CB8AC3E}">
        <p14:creationId xmlns:p14="http://schemas.microsoft.com/office/powerpoint/2010/main" val="37654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BD1426-6F3F-94CF-CCEC-AF65D96CCD1D}"/>
              </a:ext>
            </a:extLst>
          </p:cNvPr>
          <p:cNvSpPr>
            <a:spLocks noGrp="1"/>
          </p:cNvSpPr>
          <p:nvPr>
            <p:ph type="body" sz="quarter" idx="14"/>
          </p:nvPr>
        </p:nvSpPr>
        <p:spPr/>
        <p:txBody>
          <a:bodyPr>
            <a:normAutofit fontScale="25000" lnSpcReduction="20000"/>
          </a:bodyPr>
          <a:lstStyle/>
          <a:p>
            <a:endParaRPr lang="en-GB"/>
          </a:p>
        </p:txBody>
      </p:sp>
      <p:sp>
        <p:nvSpPr>
          <p:cNvPr id="3" name="Title 2">
            <a:extLst>
              <a:ext uri="{FF2B5EF4-FFF2-40B4-BE49-F238E27FC236}">
                <a16:creationId xmlns:a16="http://schemas.microsoft.com/office/drawing/2014/main" id="{94D8FCC5-179D-9968-F06D-95D8D6883878}"/>
              </a:ext>
            </a:extLst>
          </p:cNvPr>
          <p:cNvSpPr>
            <a:spLocks noGrp="1"/>
          </p:cNvSpPr>
          <p:nvPr>
            <p:ph type="title"/>
          </p:nvPr>
        </p:nvSpPr>
        <p:spPr/>
        <p:txBody>
          <a:bodyPr/>
          <a:lstStyle/>
          <a:p>
            <a:r>
              <a:rPr lang="en-US"/>
              <a:t>Cisco Powered Services (Strategic)</a:t>
            </a:r>
            <a:r>
              <a:rPr lang="en-US">
                <a:solidFill>
                  <a:srgbClr val="0070C0"/>
                </a:solidFill>
              </a:rPr>
              <a:t> </a:t>
            </a:r>
          </a:p>
        </p:txBody>
      </p:sp>
      <p:sp>
        <p:nvSpPr>
          <p:cNvPr id="6" name="Rectangle 5">
            <a:extLst>
              <a:ext uri="{FF2B5EF4-FFF2-40B4-BE49-F238E27FC236}">
                <a16:creationId xmlns:a16="http://schemas.microsoft.com/office/drawing/2014/main" id="{21C7F5A7-C93F-B83B-3387-6DAC02AB0C98}"/>
              </a:ext>
            </a:extLst>
          </p:cNvPr>
          <p:cNvSpPr/>
          <p:nvPr/>
        </p:nvSpPr>
        <p:spPr>
          <a:xfrm>
            <a:off x="609598" y="1088666"/>
            <a:ext cx="2286002" cy="4683417"/>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2000">
                <a:solidFill>
                  <a:schemeClr val="accent4">
                    <a:lumMod val="10000"/>
                  </a:schemeClr>
                </a:solidFill>
              </a:rPr>
              <a:t>Cisco Powered Services Portfolio </a:t>
            </a:r>
            <a:r>
              <a:rPr lang="en-US" sz="2000">
                <a:solidFill>
                  <a:schemeClr val="accent1"/>
                </a:solidFill>
              </a:rPr>
              <a:t>v9.2</a:t>
            </a:r>
          </a:p>
        </p:txBody>
      </p:sp>
      <p:sp>
        <p:nvSpPr>
          <p:cNvPr id="4" name="Rectangle 3">
            <a:extLst>
              <a:ext uri="{FF2B5EF4-FFF2-40B4-BE49-F238E27FC236}">
                <a16:creationId xmlns:a16="http://schemas.microsoft.com/office/drawing/2014/main" id="{F4080183-31A6-95CF-1A11-19EEA2E26954}"/>
              </a:ext>
            </a:extLst>
          </p:cNvPr>
          <p:cNvSpPr/>
          <p:nvPr/>
        </p:nvSpPr>
        <p:spPr>
          <a:xfrm>
            <a:off x="0" y="5692233"/>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000">
                <a:solidFill>
                  <a:schemeClr val="bg2"/>
                </a:solidFill>
              </a:rPr>
              <a:t>Cisco Powered Services Portfolio </a:t>
            </a:r>
            <a:r>
              <a:rPr lang="en-US" sz="2000">
                <a:solidFill>
                  <a:schemeClr val="bg2"/>
                </a:solidFill>
                <a:hlinkClick r:id="rId3">
                  <a:extLst>
                    <a:ext uri="{A12FA001-AC4F-418D-AE19-62706E023703}">
                      <ahyp:hlinkClr xmlns:ahyp="http://schemas.microsoft.com/office/drawing/2018/hyperlinkcolor" val="tx"/>
                    </a:ext>
                  </a:extLst>
                </a:hlinkClick>
              </a:rPr>
              <a:t>Requirements</a:t>
            </a:r>
            <a:endParaRPr lang="en-US" sz="2000">
              <a:solidFill>
                <a:schemeClr val="bg2"/>
              </a:solidFill>
            </a:endParaRPr>
          </a:p>
        </p:txBody>
      </p:sp>
      <p:graphicFrame>
        <p:nvGraphicFramePr>
          <p:cNvPr id="10" name="Table 19">
            <a:extLst>
              <a:ext uri="{FF2B5EF4-FFF2-40B4-BE49-F238E27FC236}">
                <a16:creationId xmlns:a16="http://schemas.microsoft.com/office/drawing/2014/main" id="{94163F02-407F-23DA-9EEF-078F0E067E25}"/>
              </a:ext>
            </a:extLst>
          </p:cNvPr>
          <p:cNvGraphicFramePr>
            <a:graphicFrameLocks noGrp="1"/>
          </p:cNvGraphicFramePr>
          <p:nvPr/>
        </p:nvGraphicFramePr>
        <p:xfrm>
          <a:off x="2995961" y="1088666"/>
          <a:ext cx="8586444" cy="4273855"/>
        </p:xfrm>
        <a:graphic>
          <a:graphicData uri="http://schemas.openxmlformats.org/drawingml/2006/table">
            <a:tbl>
              <a:tblPr>
                <a:tableStyleId>{5C22544A-7EE6-4342-B048-85BDC9FD1C3A}</a:tableStyleId>
              </a:tblPr>
              <a:tblGrid>
                <a:gridCol w="2146611">
                  <a:extLst>
                    <a:ext uri="{9D8B030D-6E8A-4147-A177-3AD203B41FA5}">
                      <a16:colId xmlns:a16="http://schemas.microsoft.com/office/drawing/2014/main" val="2431504300"/>
                    </a:ext>
                  </a:extLst>
                </a:gridCol>
                <a:gridCol w="2146611">
                  <a:extLst>
                    <a:ext uri="{9D8B030D-6E8A-4147-A177-3AD203B41FA5}">
                      <a16:colId xmlns:a16="http://schemas.microsoft.com/office/drawing/2014/main" val="2152687119"/>
                    </a:ext>
                  </a:extLst>
                </a:gridCol>
                <a:gridCol w="2146611">
                  <a:extLst>
                    <a:ext uri="{9D8B030D-6E8A-4147-A177-3AD203B41FA5}">
                      <a16:colId xmlns:a16="http://schemas.microsoft.com/office/drawing/2014/main" val="2512276084"/>
                    </a:ext>
                  </a:extLst>
                </a:gridCol>
                <a:gridCol w="2146611">
                  <a:extLst>
                    <a:ext uri="{9D8B030D-6E8A-4147-A177-3AD203B41FA5}">
                      <a16:colId xmlns:a16="http://schemas.microsoft.com/office/drawing/2014/main" val="1575690458"/>
                    </a:ext>
                  </a:extLst>
                </a:gridCol>
              </a:tblGrid>
              <a:tr h="617895">
                <a:tc>
                  <a:txBody>
                    <a:bodyPr/>
                    <a:lstStyle/>
                    <a:p>
                      <a:pPr marL="0" algn="ctr" defTabSz="914362" rtl="0" eaLnBrk="1" latinLnBrk="0" hangingPunct="1"/>
                      <a:r>
                        <a:rPr lang="en-US" sz="1600" b="0" i="0" kern="1200">
                          <a:ln w="0"/>
                          <a:solidFill>
                            <a:schemeClr val="bg2"/>
                          </a:solidFill>
                          <a:effectLst/>
                          <a:latin typeface="+mn-lt"/>
                          <a:ea typeface="ＭＳ Ｐゴシック" charset="0"/>
                          <a:cs typeface="CiscoSansTT" panose="020B0503020201020303" pitchFamily="34" charset="0"/>
                        </a:rPr>
                        <a:t>Future of Work</a:t>
                      </a:r>
                    </a:p>
                  </a:txBody>
                  <a:tcPr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accent1"/>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600" b="0" i="0" kern="1200" noProof="0">
                          <a:ln w="0"/>
                          <a:solidFill>
                            <a:schemeClr val="bg2"/>
                          </a:solidFill>
                          <a:effectLst/>
                          <a:latin typeface="+mn-lt"/>
                          <a:ea typeface="ＭＳ Ｐゴシック" charset="0"/>
                          <a:cs typeface="CiscoSansTT" panose="020B0503020201020303" pitchFamily="34" charset="0"/>
                        </a:rPr>
                        <a:t>End-to-End Security</a:t>
                      </a:r>
                    </a:p>
                  </a:txBody>
                  <a:tcPr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accent2"/>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600" b="0" i="0" kern="1200" noProof="0">
                          <a:ln w="0"/>
                          <a:solidFill>
                            <a:schemeClr val="bg2"/>
                          </a:solidFill>
                          <a:effectLst/>
                          <a:latin typeface="+mn-lt"/>
                          <a:ea typeface="ＭＳ Ｐゴシック" charset="0"/>
                          <a:cs typeface="CiscoSansTT" panose="020B0503020201020303" pitchFamily="34" charset="0"/>
                        </a:rPr>
                        <a:t>Secure Agile Networks</a:t>
                      </a:r>
                    </a:p>
                  </a:txBody>
                  <a:tcPr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accent5"/>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lang="en-US" sz="1600" b="0" i="0" kern="1200" noProof="0">
                          <a:ln w="0"/>
                          <a:solidFill>
                            <a:schemeClr val="bg2"/>
                          </a:solidFill>
                          <a:effectLst/>
                          <a:latin typeface="+mn-lt"/>
                          <a:ea typeface="ＭＳ Ｐゴシック" charset="0"/>
                          <a:cs typeface="CiscoSansTT" panose="020B0503020201020303" pitchFamily="34" charset="0"/>
                        </a:rPr>
                        <a:t>Optimizing Application Experience</a:t>
                      </a:r>
                    </a:p>
                  </a:txBody>
                  <a:tcPr anchor="ctr">
                    <a:lnL w="12700" cap="flat" cmpd="sng" algn="ctr">
                      <a:solidFill>
                        <a:schemeClr val="bg2">
                          <a:lumMod val="95000"/>
                        </a:schemeClr>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669380496"/>
                  </a:ext>
                </a:extLst>
              </a:tr>
              <a:tr h="731192">
                <a:tc>
                  <a:txBody>
                    <a:bodyPr/>
                    <a:lstStyle/>
                    <a:p>
                      <a:pPr marL="0" algn="ctr" defTabSz="914362" rtl="0" eaLnBrk="1" latinLnBrk="0" hangingPunct="1"/>
                      <a:r>
                        <a:rPr lang="en-US" sz="1400" kern="1200">
                          <a:solidFill>
                            <a:schemeClr val="tx1">
                              <a:lumMod val="50000"/>
                            </a:schemeClr>
                          </a:solidFill>
                          <a:latin typeface="+mn-lt"/>
                          <a:ea typeface="+mn-ea"/>
                          <a:cs typeface="+mn-cs"/>
                        </a:rPr>
                        <a:t>Cloud Calling</a:t>
                      </a:r>
                    </a:p>
                  </a:txBody>
                  <a:tcPr anchor="ctr">
                    <a:lnL w="12700" cap="flat" cmpd="sng" algn="ctr">
                      <a:solidFill>
                        <a:schemeClr val="bg2">
                          <a:lumMod val="9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Cloud Managed Security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Cisco SD-WAN</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Hybrid Cloud</a:t>
                      </a:r>
                    </a:p>
                  </a:txBody>
                  <a:tcPr anchor="ctr">
                    <a:lnL w="28575" cap="flat" cmpd="sng" algn="ctr">
                      <a:solidFill>
                        <a:schemeClr val="bg2"/>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689465104"/>
                  </a:ext>
                </a:extLst>
              </a:tr>
              <a:tr h="731192">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Webex Contact Center</a:t>
                      </a:r>
                    </a:p>
                  </a:txBody>
                  <a:tcPr anchor="ctr">
                    <a:lnL w="12700" cap="flat" cmpd="sng" algn="ctr">
                      <a:solidFill>
                        <a:schemeClr val="bg2">
                          <a:lumMod val="9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Meraki Security</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Meraki SD-WAN</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mn-lt"/>
                          <a:ea typeface="+mn-ea"/>
                          <a:cs typeface="+mn-cs"/>
                        </a:rPr>
                        <a:t>Sovereign Cloud</a:t>
                      </a:r>
                    </a:p>
                  </a:txBody>
                  <a:tcPr marT="396000" anchor="ctr">
                    <a:lnL w="28575" cap="flat" cmpd="sng" algn="ctr">
                      <a:solidFill>
                        <a:schemeClr val="bg2"/>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471831764"/>
                  </a:ext>
                </a:extLst>
              </a:tr>
              <a:tr h="731192">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Meraki Access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1"/>
                          </a:solidFill>
                          <a:effectLst/>
                          <a:uLnTx/>
                          <a:uFillTx/>
                          <a:latin typeface="+mn-lt"/>
                          <a:ea typeface="+mn-ea"/>
                          <a:cs typeface="+mn-cs"/>
                        </a:rPr>
                        <a:t>Full Stack Observability</a:t>
                      </a:r>
                    </a:p>
                  </a:txBody>
                  <a:tcPr marT="396000" anchor="ctr">
                    <a:lnL w="28575" cap="flat" cmpd="sng" algn="ctr">
                      <a:solidFill>
                        <a:schemeClr val="bg2"/>
                      </a:solidFill>
                      <a:prstDash val="solid"/>
                      <a:round/>
                      <a:headEnd type="none" w="med" len="med"/>
                      <a:tailEnd type="none" w="med" len="med"/>
                    </a:lnL>
                    <a:lnR w="12700" cap="flat" cmpd="sng" algn="ctr">
                      <a:solidFill>
                        <a:schemeClr val="bg2">
                          <a:lumMod val="9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844570350"/>
                  </a:ext>
                </a:extLst>
              </a:tr>
              <a:tr h="731192">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Secure Access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628394666"/>
                  </a:ext>
                </a:extLst>
              </a:tr>
              <a:tr h="731192">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50000"/>
                            </a:schemeClr>
                          </a:solidFill>
                          <a:effectLst/>
                          <a:uLnTx/>
                          <a:uFillTx/>
                          <a:latin typeface="+mn-lt"/>
                          <a:ea typeface="+mn-ea"/>
                          <a:cs typeface="+mn-cs"/>
                        </a:rPr>
                        <a:t>Secure Access Services Edge (SASE)</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259181745"/>
                  </a:ext>
                </a:extLst>
              </a:tr>
            </a:tbl>
          </a:graphicData>
        </a:graphic>
      </p:graphicFrame>
      <p:sp>
        <p:nvSpPr>
          <p:cNvPr id="2" name="TextBox 1">
            <a:extLst>
              <a:ext uri="{FF2B5EF4-FFF2-40B4-BE49-F238E27FC236}">
                <a16:creationId xmlns:a16="http://schemas.microsoft.com/office/drawing/2014/main" id="{3AEA29AF-0A70-C245-75A4-2601F737B591}"/>
              </a:ext>
            </a:extLst>
          </p:cNvPr>
          <p:cNvSpPr txBox="1"/>
          <p:nvPr/>
        </p:nvSpPr>
        <p:spPr>
          <a:xfrm>
            <a:off x="10396509" y="5677964"/>
            <a:ext cx="1430200" cy="630942"/>
          </a:xfrm>
          <a:prstGeom prst="rect">
            <a:avLst/>
          </a:prstGeom>
          <a:noFill/>
        </p:spPr>
        <p:txBody>
          <a:bodyPr wrap="none" rtlCol="0">
            <a:spAutoFit/>
          </a:bodyPr>
          <a:lstStyle/>
          <a:p>
            <a:pPr marL="171450" indent="-171450">
              <a:buFont typeface="Arial" panose="020B0604020202020204" pitchFamily="34" charset="0"/>
              <a:buChar char="•"/>
            </a:pPr>
            <a:r>
              <a:rPr lang="en-US" sz="700">
                <a:solidFill>
                  <a:schemeClr val="bg2"/>
                </a:solidFill>
                <a:latin typeface="+mn-lt"/>
              </a:rPr>
              <a:t>Webex for </a:t>
            </a:r>
            <a:r>
              <a:rPr lang="en-US" sz="700" err="1">
                <a:solidFill>
                  <a:schemeClr val="bg2"/>
                </a:solidFill>
                <a:latin typeface="+mn-lt"/>
              </a:rPr>
              <a:t>Broadworks</a:t>
            </a:r>
            <a:endParaRPr lang="en-NL" sz="700">
              <a:solidFill>
                <a:schemeClr val="bg2"/>
              </a:solidFill>
              <a:latin typeface="+mn-lt"/>
            </a:endParaRPr>
          </a:p>
          <a:p>
            <a:pPr marL="171450" indent="-171450">
              <a:buFont typeface="Arial" panose="020B0604020202020204" pitchFamily="34" charset="0"/>
              <a:buChar char="•"/>
            </a:pPr>
            <a:r>
              <a:rPr lang="en-NL" sz="700">
                <a:solidFill>
                  <a:schemeClr val="bg2"/>
                </a:solidFill>
                <a:latin typeface="+mn-lt"/>
              </a:rPr>
              <a:t>UC aaS based on HCS</a:t>
            </a:r>
          </a:p>
          <a:p>
            <a:pPr marL="171450" indent="-171450">
              <a:buFont typeface="Arial" panose="020B0604020202020204" pitchFamily="34" charset="0"/>
              <a:buChar char="•"/>
            </a:pPr>
            <a:r>
              <a:rPr lang="en-NL" sz="700">
                <a:solidFill>
                  <a:schemeClr val="bg2"/>
                </a:solidFill>
                <a:latin typeface="+mn-lt"/>
              </a:rPr>
              <a:t>CC aaS based on HCS</a:t>
            </a:r>
          </a:p>
          <a:p>
            <a:pPr marL="171450" indent="-171450">
              <a:buFont typeface="Arial" panose="020B0604020202020204" pitchFamily="34" charset="0"/>
              <a:buChar char="•"/>
            </a:pPr>
            <a:r>
              <a:rPr lang="en-NL" sz="700">
                <a:solidFill>
                  <a:schemeClr val="bg2"/>
                </a:solidFill>
                <a:latin typeface="+mn-lt"/>
              </a:rPr>
              <a:t>Business Communications</a:t>
            </a:r>
          </a:p>
          <a:p>
            <a:pPr marL="171450" indent="-171450">
              <a:buFont typeface="Arial" panose="020B0604020202020204" pitchFamily="34" charset="0"/>
              <a:buChar char="•"/>
            </a:pPr>
            <a:r>
              <a:rPr lang="en-NL" sz="700">
                <a:solidFill>
                  <a:schemeClr val="bg2"/>
                </a:solidFill>
                <a:latin typeface="+mn-lt"/>
              </a:rPr>
              <a:t>Unified CC</a:t>
            </a:r>
          </a:p>
        </p:txBody>
      </p:sp>
      <p:pic>
        <p:nvPicPr>
          <p:cNvPr id="8" name="Graphic 172">
            <a:extLst>
              <a:ext uri="{FF2B5EF4-FFF2-40B4-BE49-F238E27FC236}">
                <a16:creationId xmlns:a16="http://schemas.microsoft.com/office/drawing/2014/main" id="{3A3F9EB9-CD93-B977-DAEB-C9FFF6E0AD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7180" y="2458359"/>
            <a:ext cx="366814" cy="366814"/>
          </a:xfrm>
          <a:prstGeom prst="rect">
            <a:avLst/>
          </a:prstGeom>
        </p:spPr>
      </p:pic>
      <p:pic>
        <p:nvPicPr>
          <p:cNvPr id="9" name="Graphic 172">
            <a:extLst>
              <a:ext uri="{FF2B5EF4-FFF2-40B4-BE49-F238E27FC236}">
                <a16:creationId xmlns:a16="http://schemas.microsoft.com/office/drawing/2014/main" id="{A437E2FA-49F7-66C2-B45E-D06E8591BC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7180" y="3197774"/>
            <a:ext cx="366814" cy="366814"/>
          </a:xfrm>
          <a:prstGeom prst="rect">
            <a:avLst/>
          </a:prstGeom>
        </p:spPr>
      </p:pic>
    </p:spTree>
    <p:extLst>
      <p:ext uri="{BB962C8B-B14F-4D97-AF65-F5344CB8AC3E}">
        <p14:creationId xmlns:p14="http://schemas.microsoft.com/office/powerpoint/2010/main" val="125173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73B2D6-1F97-E3BC-FC33-5007392E55B0}"/>
              </a:ext>
            </a:extLst>
          </p:cNvPr>
          <p:cNvSpPr>
            <a:spLocks noGrp="1"/>
          </p:cNvSpPr>
          <p:nvPr>
            <p:ph type="body" sz="quarter" idx="14"/>
          </p:nvPr>
        </p:nvSpPr>
        <p:spPr>
          <a:xfrm>
            <a:off x="6090827" y="3426714"/>
            <a:ext cx="9144" cy="9144"/>
          </a:xfrm>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94D8FCC5-179D-9968-F06D-95D8D6883878}"/>
              </a:ext>
            </a:extLst>
          </p:cNvPr>
          <p:cNvSpPr>
            <a:spLocks noGrp="1"/>
          </p:cNvSpPr>
          <p:nvPr>
            <p:ph type="title"/>
          </p:nvPr>
        </p:nvSpPr>
        <p:spPr/>
        <p:txBody>
          <a:bodyPr/>
          <a:lstStyle/>
          <a:p>
            <a:r>
              <a:rPr lang="en-US"/>
              <a:t>Cisco Powered Services</a:t>
            </a:r>
            <a:endParaRPr lang="en-US">
              <a:solidFill>
                <a:srgbClr val="C00000"/>
              </a:solidFill>
            </a:endParaRPr>
          </a:p>
        </p:txBody>
      </p:sp>
      <p:sp>
        <p:nvSpPr>
          <p:cNvPr id="4" name="Rectangle 3">
            <a:extLst>
              <a:ext uri="{FF2B5EF4-FFF2-40B4-BE49-F238E27FC236}">
                <a16:creationId xmlns:a16="http://schemas.microsoft.com/office/drawing/2014/main" id="{F4080183-31A6-95CF-1A11-19EEA2E26954}"/>
              </a:ext>
            </a:extLst>
          </p:cNvPr>
          <p:cNvSpPr/>
          <p:nvPr/>
        </p:nvSpPr>
        <p:spPr>
          <a:xfrm>
            <a:off x="-601" y="3141727"/>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000">
                <a:solidFill>
                  <a:schemeClr val="bg2"/>
                </a:solidFill>
                <a:latin typeface="+mj-lt"/>
              </a:rPr>
              <a:t>Cisco Powered Services Ingredients, Recipe &amp; Offers</a:t>
            </a:r>
          </a:p>
        </p:txBody>
      </p:sp>
      <p:pic>
        <p:nvPicPr>
          <p:cNvPr id="2050" name="Picture 2" descr="Bloem voor Pizza deeg">
            <a:extLst>
              <a:ext uri="{FF2B5EF4-FFF2-40B4-BE49-F238E27FC236}">
                <a16:creationId xmlns:a16="http://schemas.microsoft.com/office/drawing/2014/main" id="{D0183065-3222-B4C8-2BD3-9C03D0A3E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2286"/>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B09780B-EBC5-6D14-2E25-8BE1CACEECDB}"/>
              </a:ext>
            </a:extLst>
          </p:cNvPr>
          <p:cNvGrpSpPr/>
          <p:nvPr/>
        </p:nvGrpSpPr>
        <p:grpSpPr>
          <a:xfrm>
            <a:off x="-6916" y="2286"/>
            <a:ext cx="12204631" cy="6858000"/>
            <a:chOff x="-21775" y="18288"/>
            <a:chExt cx="12204631" cy="6858000"/>
          </a:xfrm>
        </p:grpSpPr>
        <p:pic>
          <p:nvPicPr>
            <p:cNvPr id="7170" name="Picture 2" descr="Het ultieme kamado boek - Meat Me">
              <a:extLst>
                <a:ext uri="{FF2B5EF4-FFF2-40B4-BE49-F238E27FC236}">
                  <a16:creationId xmlns:a16="http://schemas.microsoft.com/office/drawing/2014/main" id="{6DDC68A1-BF55-21E8-F95A-23F2C3633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5" y="18288"/>
              <a:ext cx="122046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B82E6E-0E5C-9514-846B-766BD4CAAFFF}"/>
                </a:ext>
              </a:extLst>
            </p:cNvPr>
            <p:cNvPicPr>
              <a:picLocks noChangeAspect="1"/>
            </p:cNvPicPr>
            <p:nvPr/>
          </p:nvPicPr>
          <p:blipFill>
            <a:blip r:embed="rId5"/>
            <a:stretch>
              <a:fillRect/>
            </a:stretch>
          </p:blipFill>
          <p:spPr>
            <a:xfrm>
              <a:off x="9583420" y="6358890"/>
              <a:ext cx="2489200" cy="419100"/>
            </a:xfrm>
            <a:prstGeom prst="rect">
              <a:avLst/>
            </a:prstGeom>
          </p:spPr>
        </p:pic>
      </p:grpSp>
      <p:pic>
        <p:nvPicPr>
          <p:cNvPr id="12" name="Picture 14" descr="Babacio - THE LOOP HK">
            <a:extLst>
              <a:ext uri="{FF2B5EF4-FFF2-40B4-BE49-F238E27FC236}">
                <a16:creationId xmlns:a16="http://schemas.microsoft.com/office/drawing/2014/main" id="{3A26F706-A5D0-B40D-2D44-648BABAF1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 y="2286"/>
            <a:ext cx="1217936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21F34A5-4C01-8DE9-3616-BEA4BE42448B}"/>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8" name="Picture 7">
            <a:extLst>
              <a:ext uri="{FF2B5EF4-FFF2-40B4-BE49-F238E27FC236}">
                <a16:creationId xmlns:a16="http://schemas.microsoft.com/office/drawing/2014/main" id="{1A84CB17-6A43-1F28-433D-94C3F05B494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125321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4A95407-6C9A-5F8F-333C-5F726C0318EC}"/>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16C1394C-77B2-EC40-909B-8CFCBDAFB220}"/>
              </a:ext>
            </a:extLst>
          </p:cNvPr>
          <p:cNvSpPr>
            <a:spLocks noGrp="1"/>
          </p:cNvSpPr>
          <p:nvPr>
            <p:ph type="title"/>
          </p:nvPr>
        </p:nvSpPr>
        <p:spPr/>
        <p:txBody>
          <a:bodyPr/>
          <a:lstStyle/>
          <a:p>
            <a:r>
              <a:rPr lang="en-US"/>
              <a:t>FY23 PIF Types</a:t>
            </a:r>
            <a:br>
              <a:rPr lang="en-US"/>
            </a:br>
            <a:r>
              <a:rPr lang="en-US" sz="2800">
                <a:solidFill>
                  <a:schemeClr val="accent1"/>
                </a:solidFill>
              </a:rPr>
              <a:t>Targeted Investment</a:t>
            </a:r>
            <a:endParaRPr lang="en-US">
              <a:solidFill>
                <a:schemeClr val="accent1"/>
              </a:solidFill>
            </a:endParaRPr>
          </a:p>
        </p:txBody>
      </p:sp>
      <p:sp>
        <p:nvSpPr>
          <p:cNvPr id="34" name="Title 1">
            <a:extLst>
              <a:ext uri="{FF2B5EF4-FFF2-40B4-BE49-F238E27FC236}">
                <a16:creationId xmlns:a16="http://schemas.microsoft.com/office/drawing/2014/main" id="{F20511A1-FDDC-8649-A10D-765C0AC8F87A}"/>
              </a:ext>
            </a:extLst>
          </p:cNvPr>
          <p:cNvSpPr txBox="1">
            <a:spLocks/>
          </p:cNvSpPr>
          <p:nvPr/>
        </p:nvSpPr>
        <p:spPr bwMode="auto">
          <a:xfrm>
            <a:off x="0" y="5796086"/>
            <a:ext cx="12192000" cy="495800"/>
          </a:xfrm>
          <a:prstGeom prst="rect">
            <a:avLst/>
          </a:prstGeom>
          <a:solidFill>
            <a:schemeClr val="tx2"/>
          </a:solidFill>
          <a:ln w="9525">
            <a:noFill/>
            <a:miter lim="800000"/>
            <a:headEnd/>
            <a:tailEnd/>
          </a:ln>
          <a:effectLst/>
          <a:extLs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kern="120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defTabSz="912239">
              <a:lnSpc>
                <a:spcPct val="100000"/>
              </a:lnSpc>
              <a:spcBef>
                <a:spcPts val="0"/>
              </a:spcBef>
              <a:spcAft>
                <a:spcPts val="0"/>
              </a:spcAft>
              <a:defRPr/>
            </a:pPr>
            <a:r>
              <a:rPr lang="en-US" sz="1800">
                <a:ln w="0"/>
                <a:solidFill>
                  <a:schemeClr val="bg2"/>
                </a:solidFill>
                <a:effectLst>
                  <a:outerShdw blurRad="38100" dist="19050" dir="2700000" algn="tl" rotWithShape="0">
                    <a:schemeClr val="dk1">
                      <a:alpha val="40000"/>
                    </a:schemeClr>
                  </a:outerShdw>
                </a:effectLst>
                <a:latin typeface="+mn-lt"/>
                <a:ea typeface="+mn-ea"/>
                <a:cs typeface="+mn-cs"/>
              </a:rPr>
              <a:t>PIF – An Exclusive Benefit for Providers</a:t>
            </a:r>
          </a:p>
        </p:txBody>
      </p:sp>
      <p:grpSp>
        <p:nvGrpSpPr>
          <p:cNvPr id="21" name="Group 20">
            <a:extLst>
              <a:ext uri="{FF2B5EF4-FFF2-40B4-BE49-F238E27FC236}">
                <a16:creationId xmlns:a16="http://schemas.microsoft.com/office/drawing/2014/main" id="{B9317403-9E36-2308-DD12-2AC288B3C3A0}"/>
              </a:ext>
            </a:extLst>
          </p:cNvPr>
          <p:cNvGrpSpPr/>
          <p:nvPr/>
        </p:nvGrpSpPr>
        <p:grpSpPr>
          <a:xfrm>
            <a:off x="616130" y="1379220"/>
            <a:ext cx="10982364" cy="3978386"/>
            <a:chOff x="616130" y="1379220"/>
            <a:chExt cx="10982364" cy="3978386"/>
          </a:xfrm>
        </p:grpSpPr>
        <p:sp>
          <p:nvSpPr>
            <p:cNvPr id="3" name="Round Same Side Corner Rectangle 2">
              <a:extLst>
                <a:ext uri="{FF2B5EF4-FFF2-40B4-BE49-F238E27FC236}">
                  <a16:creationId xmlns:a16="http://schemas.microsoft.com/office/drawing/2014/main" id="{38B59A01-1C14-7E41-8D81-8B49BAAF937A}"/>
                </a:ext>
              </a:extLst>
            </p:cNvPr>
            <p:cNvSpPr/>
            <p:nvPr/>
          </p:nvSpPr>
          <p:spPr>
            <a:xfrm>
              <a:off x="616130" y="1379220"/>
              <a:ext cx="10974862" cy="942947"/>
            </a:xfrm>
            <a:prstGeom prst="round2SameRect">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a:defRPr/>
              </a:pPr>
              <a:r>
                <a:rPr lang="en-US" sz="2600">
                  <a:ln w="0"/>
                  <a:solidFill>
                    <a:schemeClr val="bg2"/>
                  </a:solidFill>
                  <a:effectLst>
                    <a:outerShdw blurRad="38100" dist="19050" dir="2700000" algn="tl" rotWithShape="0">
                      <a:schemeClr val="dk1">
                        <a:alpha val="40000"/>
                      </a:schemeClr>
                    </a:outerShdw>
                  </a:effectLst>
                </a:rPr>
                <a:t>Provider Investment Fund </a:t>
              </a:r>
              <a:r>
                <a:rPr lang="en-US" sz="2600">
                  <a:ln w="0"/>
                  <a:solidFill>
                    <a:schemeClr val="accent1"/>
                  </a:solidFill>
                  <a:effectLst>
                    <a:outerShdw blurRad="38100" dist="19050" dir="2700000" algn="tl" rotWithShape="0">
                      <a:schemeClr val="dk1">
                        <a:alpha val="40000"/>
                      </a:schemeClr>
                    </a:outerShdw>
                  </a:effectLst>
                </a:rPr>
                <a:t>(PIF) </a:t>
              </a:r>
              <a:r>
                <a:rPr lang="en-US" sz="2600">
                  <a:ln w="0"/>
                  <a:solidFill>
                    <a:schemeClr val="bg2"/>
                  </a:solidFill>
                  <a:effectLst>
                    <a:outerShdw blurRad="38100" dist="19050" dir="2700000" algn="tl" rotWithShape="0">
                      <a:schemeClr val="dk1">
                        <a:alpha val="40000"/>
                      </a:schemeClr>
                    </a:outerShdw>
                  </a:effectLst>
                </a:rPr>
                <a:t>– </a:t>
              </a:r>
              <a:r>
                <a:rPr lang="en-US" sz="2600">
                  <a:ln w="0"/>
                  <a:solidFill>
                    <a:schemeClr val="accent1"/>
                  </a:solidFill>
                  <a:effectLst>
                    <a:outerShdw blurRad="38100" dist="19050" dir="2700000" algn="tl" rotWithShape="0">
                      <a:schemeClr val="dk1">
                        <a:alpha val="40000"/>
                      </a:schemeClr>
                    </a:outerShdw>
                  </a:effectLst>
                </a:rPr>
                <a:t>Types</a:t>
              </a:r>
            </a:p>
          </p:txBody>
        </p:sp>
        <p:sp>
          <p:nvSpPr>
            <p:cNvPr id="118" name="Round Same Side Corner Rectangle 117">
              <a:extLst>
                <a:ext uri="{FF2B5EF4-FFF2-40B4-BE49-F238E27FC236}">
                  <a16:creationId xmlns:a16="http://schemas.microsoft.com/office/drawing/2014/main" id="{651A5FFC-BA72-5B46-9112-0E10BE5C2117}"/>
                </a:ext>
              </a:extLst>
            </p:cNvPr>
            <p:cNvSpPr/>
            <p:nvPr/>
          </p:nvSpPr>
          <p:spPr>
            <a:xfrm>
              <a:off x="9044434" y="2685208"/>
              <a:ext cx="2554060" cy="733349"/>
            </a:xfrm>
            <a:prstGeom prst="round2Same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FFFFFF"/>
                </a:solidFill>
                <a:ea typeface="ＭＳ Ｐゴシック" charset="0"/>
                <a:cs typeface="CiscoSansTT" panose="020B0503020201020303" pitchFamily="34" charset="0"/>
              </a:endParaRPr>
            </a:p>
          </p:txBody>
        </p:sp>
        <p:sp>
          <p:nvSpPr>
            <p:cNvPr id="119" name="Round Same Side Corner Rectangle 118">
              <a:extLst>
                <a:ext uri="{FF2B5EF4-FFF2-40B4-BE49-F238E27FC236}">
                  <a16:creationId xmlns:a16="http://schemas.microsoft.com/office/drawing/2014/main" id="{87AEC4E3-37F5-A64D-AA91-D3334267B2E8}"/>
                </a:ext>
              </a:extLst>
            </p:cNvPr>
            <p:cNvSpPr/>
            <p:nvPr/>
          </p:nvSpPr>
          <p:spPr>
            <a:xfrm rot="10800000">
              <a:off x="9036940" y="3442750"/>
              <a:ext cx="2554060" cy="1901253"/>
            </a:xfrm>
            <a:prstGeom prst="round2SameRect">
              <a:avLst/>
            </a:prstGeom>
            <a:solidFill>
              <a:schemeClr val="bg2">
                <a:lumMod val="9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005073"/>
                </a:solidFill>
              </a:endParaRPr>
            </a:p>
          </p:txBody>
        </p:sp>
        <p:sp>
          <p:nvSpPr>
            <p:cNvPr id="120" name="AutoShape 60">
              <a:extLst>
                <a:ext uri="{FF2B5EF4-FFF2-40B4-BE49-F238E27FC236}">
                  <a16:creationId xmlns:a16="http://schemas.microsoft.com/office/drawing/2014/main" id="{4A3EE565-4F04-C94A-8852-A6BCEB75CEBC}"/>
                </a:ext>
              </a:extLst>
            </p:cNvPr>
            <p:cNvSpPr>
              <a:spLocks noChangeArrowheads="1"/>
            </p:cNvSpPr>
            <p:nvPr/>
          </p:nvSpPr>
          <p:spPr bwMode="auto">
            <a:xfrm>
              <a:off x="9167853" y="2833794"/>
              <a:ext cx="2269191" cy="457896"/>
            </a:xfrm>
            <a:prstGeom prst="roundRect">
              <a:avLst>
                <a:gd name="adj" fmla="val 50000"/>
              </a:avLst>
            </a:prstGeom>
            <a:solidFill>
              <a:schemeClr val="accent5"/>
            </a:solidFill>
            <a:ln w="25400" algn="ctr">
              <a:solidFill>
                <a:schemeClr val="bg2"/>
              </a:solidFill>
              <a:miter lim="800000"/>
              <a:headEnd/>
              <a:tailEnd/>
            </a:ln>
            <a:effectLst/>
          </p:spPr>
          <p:txBody>
            <a:bodyPr wrap="none" lIns="60960" tIns="60960" rIns="60960" bIns="60960" anchor="ctr"/>
            <a:lstStyle/>
            <a:p>
              <a:pPr algn="ctr" defTabSz="609570">
                <a:defRPr/>
              </a:pPr>
              <a:r>
                <a:rPr lang="en-US" sz="1600">
                  <a:solidFill>
                    <a:srgbClr val="FFFFFF"/>
                  </a:solidFill>
                  <a:latin typeface="+mn-lt"/>
                  <a:cs typeface="CiscoSansTT" panose="020B0503020201020303" pitchFamily="34" charset="0"/>
                </a:rPr>
                <a:t>Hybrid</a:t>
              </a:r>
            </a:p>
          </p:txBody>
        </p:sp>
        <p:sp>
          <p:nvSpPr>
            <p:cNvPr id="123" name="AutoShape 60">
              <a:extLst>
                <a:ext uri="{FF2B5EF4-FFF2-40B4-BE49-F238E27FC236}">
                  <a16:creationId xmlns:a16="http://schemas.microsoft.com/office/drawing/2014/main" id="{D1143236-AD23-D640-8588-9E7797D98C0D}"/>
                </a:ext>
              </a:extLst>
            </p:cNvPr>
            <p:cNvSpPr>
              <a:spLocks noChangeArrowheads="1"/>
            </p:cNvSpPr>
            <p:nvPr/>
          </p:nvSpPr>
          <p:spPr bwMode="auto">
            <a:xfrm>
              <a:off x="9167853" y="3850857"/>
              <a:ext cx="1087673"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cs typeface="CiscoSansTT" panose="020B0503020201020303" pitchFamily="34" charset="0"/>
                </a:rPr>
                <a:t>Small</a:t>
              </a:r>
            </a:p>
          </p:txBody>
        </p:sp>
        <p:sp>
          <p:nvSpPr>
            <p:cNvPr id="124" name="Oval 123">
              <a:extLst>
                <a:ext uri="{FF2B5EF4-FFF2-40B4-BE49-F238E27FC236}">
                  <a16:creationId xmlns:a16="http://schemas.microsoft.com/office/drawing/2014/main" id="{22B69D3C-E847-174C-A2BA-D5D73CCD2867}"/>
                </a:ext>
              </a:extLst>
            </p:cNvPr>
            <p:cNvSpPr/>
            <p:nvPr/>
          </p:nvSpPr>
          <p:spPr>
            <a:xfrm>
              <a:off x="9535899" y="3676634"/>
              <a:ext cx="351581"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5"/>
                  </a:solidFill>
                </a:rPr>
                <a:t>3a</a:t>
              </a:r>
            </a:p>
          </p:txBody>
        </p:sp>
        <p:grpSp>
          <p:nvGrpSpPr>
            <p:cNvPr id="10" name="Group 9">
              <a:extLst>
                <a:ext uri="{FF2B5EF4-FFF2-40B4-BE49-F238E27FC236}">
                  <a16:creationId xmlns:a16="http://schemas.microsoft.com/office/drawing/2014/main" id="{A765FDEA-8010-7D40-8C92-5145E03CCF07}"/>
                </a:ext>
              </a:extLst>
            </p:cNvPr>
            <p:cNvGrpSpPr/>
            <p:nvPr/>
          </p:nvGrpSpPr>
          <p:grpSpPr>
            <a:xfrm>
              <a:off x="10188854" y="1950116"/>
              <a:ext cx="343418" cy="792349"/>
              <a:chOff x="6996898" y="1401737"/>
              <a:chExt cx="147542" cy="632915"/>
            </a:xfrm>
          </p:grpSpPr>
          <p:sp>
            <p:nvSpPr>
              <p:cNvPr id="121" name="Oval 120">
                <a:extLst>
                  <a:ext uri="{FF2B5EF4-FFF2-40B4-BE49-F238E27FC236}">
                    <a16:creationId xmlns:a16="http://schemas.microsoft.com/office/drawing/2014/main" id="{C2333070-81B2-8C41-B4BE-DF153B72DD3A}"/>
                  </a:ext>
                </a:extLst>
              </p:cNvPr>
              <p:cNvSpPr/>
              <p:nvPr/>
            </p:nvSpPr>
            <p:spPr>
              <a:xfrm>
                <a:off x="6996898" y="1401737"/>
                <a:ext cx="147542" cy="288746"/>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2133">
                    <a:solidFill>
                      <a:srgbClr val="FBAB18"/>
                    </a:solidFill>
                  </a:rPr>
                  <a:t>3</a:t>
                </a:r>
              </a:p>
            </p:txBody>
          </p:sp>
          <p:grpSp>
            <p:nvGrpSpPr>
              <p:cNvPr id="128" name="Group 127">
                <a:extLst>
                  <a:ext uri="{FF2B5EF4-FFF2-40B4-BE49-F238E27FC236}">
                    <a16:creationId xmlns:a16="http://schemas.microsoft.com/office/drawing/2014/main" id="{C0E24213-2B3E-F244-8D5B-E27BFAE75807}"/>
                  </a:ext>
                </a:extLst>
              </p:cNvPr>
              <p:cNvGrpSpPr/>
              <p:nvPr/>
            </p:nvGrpSpPr>
            <p:grpSpPr>
              <a:xfrm>
                <a:off x="7033421" y="1674176"/>
                <a:ext cx="77333" cy="360476"/>
                <a:chOff x="3158617" y="1208641"/>
                <a:chExt cx="77333" cy="360476"/>
              </a:xfrm>
              <a:solidFill>
                <a:schemeClr val="accent5"/>
              </a:solidFill>
            </p:grpSpPr>
            <p:sp>
              <p:nvSpPr>
                <p:cNvPr id="129" name="Line 14">
                  <a:extLst>
                    <a:ext uri="{FF2B5EF4-FFF2-40B4-BE49-F238E27FC236}">
                      <a16:creationId xmlns:a16="http://schemas.microsoft.com/office/drawing/2014/main" id="{C9C93748-1465-1B47-B71A-CEC14CE1E307}"/>
                    </a:ext>
                  </a:extLst>
                </p:cNvPr>
                <p:cNvSpPr>
                  <a:spLocks noChangeShapeType="1"/>
                </p:cNvSpPr>
                <p:nvPr/>
              </p:nvSpPr>
              <p:spPr bwMode="auto">
                <a:xfrm flipH="1" flipV="1">
                  <a:off x="3196153" y="1208641"/>
                  <a:ext cx="0" cy="183350"/>
                </a:xfrm>
                <a:prstGeom prst="line">
                  <a:avLst/>
                </a:prstGeom>
                <a:grpFill/>
                <a:ln w="19050">
                  <a:solidFill>
                    <a:schemeClr val="accent5"/>
                  </a:solidFill>
                  <a:round/>
                  <a:headEnd/>
                  <a:tailEnd/>
                </a:ln>
                <a:effectLst/>
              </p:spPr>
              <p:txBody>
                <a:bodyPr lIns="91452" tIns="45727" rIns="91452" bIns="45727"/>
                <a:lstStyle/>
                <a:p>
                  <a:pPr defTabSz="609570">
                    <a:defRPr/>
                  </a:pPr>
                  <a:endParaRPr lang="en-US">
                    <a:solidFill>
                      <a:srgbClr val="282828"/>
                    </a:solidFill>
                    <a:latin typeface="+mn-lt"/>
                  </a:endParaRPr>
                </a:p>
              </p:txBody>
            </p:sp>
            <p:sp>
              <p:nvSpPr>
                <p:cNvPr id="130" name="Oval 13">
                  <a:extLst>
                    <a:ext uri="{FF2B5EF4-FFF2-40B4-BE49-F238E27FC236}">
                      <a16:creationId xmlns:a16="http://schemas.microsoft.com/office/drawing/2014/main" id="{E84BB0C2-3828-F345-B14D-4D4D7CE3A97A}"/>
                    </a:ext>
                  </a:extLst>
                </p:cNvPr>
                <p:cNvSpPr>
                  <a:spLocks noChangeArrowheads="1"/>
                </p:cNvSpPr>
                <p:nvPr/>
              </p:nvSpPr>
              <p:spPr bwMode="auto">
                <a:xfrm>
                  <a:off x="3158617" y="1425099"/>
                  <a:ext cx="77333" cy="144018"/>
                </a:xfrm>
                <a:prstGeom prst="ellipse">
                  <a:avLst/>
                </a:prstGeom>
                <a:grpFill/>
                <a:ln w="19050">
                  <a:solidFill>
                    <a:schemeClr val="bg2"/>
                  </a:solidFill>
                  <a:round/>
                  <a:headEnd/>
                  <a:tailEnd/>
                </a:ln>
                <a:effectLst/>
              </p:spPr>
              <p:txBody>
                <a:bodyPr wrap="none" lIns="91452" tIns="45727" rIns="91452" bIns="45727" anchor="ctr"/>
                <a:lstStyle/>
                <a:p>
                  <a:pPr defTabSz="609570">
                    <a:defRPr/>
                  </a:pPr>
                  <a:endParaRPr lang="en-US">
                    <a:solidFill>
                      <a:srgbClr val="282828"/>
                    </a:solidFill>
                    <a:latin typeface="+mn-lt"/>
                  </a:endParaRPr>
                </a:p>
              </p:txBody>
            </p:sp>
          </p:grpSp>
        </p:grpSp>
        <p:sp>
          <p:nvSpPr>
            <p:cNvPr id="68" name="Round Same Side Corner Rectangle 67">
              <a:extLst>
                <a:ext uri="{FF2B5EF4-FFF2-40B4-BE49-F238E27FC236}">
                  <a16:creationId xmlns:a16="http://schemas.microsoft.com/office/drawing/2014/main" id="{A394188F-628D-E249-923E-1F8B545B97AF}"/>
                </a:ext>
              </a:extLst>
            </p:cNvPr>
            <p:cNvSpPr/>
            <p:nvPr/>
          </p:nvSpPr>
          <p:spPr>
            <a:xfrm>
              <a:off x="4803412" y="2688030"/>
              <a:ext cx="4121068" cy="733349"/>
            </a:xfrm>
            <a:prstGeom prst="round2Same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FFFFFF"/>
                </a:solidFill>
                <a:ea typeface="ＭＳ Ｐゴシック" charset="0"/>
                <a:cs typeface="CiscoSansTT" panose="020B0503020201020303" pitchFamily="34" charset="0"/>
              </a:endParaRPr>
            </a:p>
          </p:txBody>
        </p:sp>
        <p:sp>
          <p:nvSpPr>
            <p:cNvPr id="69" name="Round Same Side Corner Rectangle 68">
              <a:extLst>
                <a:ext uri="{FF2B5EF4-FFF2-40B4-BE49-F238E27FC236}">
                  <a16:creationId xmlns:a16="http://schemas.microsoft.com/office/drawing/2014/main" id="{71354C6A-6066-4240-B8BA-49DDB7794BFC}"/>
                </a:ext>
              </a:extLst>
            </p:cNvPr>
            <p:cNvSpPr/>
            <p:nvPr/>
          </p:nvSpPr>
          <p:spPr>
            <a:xfrm rot="10800000">
              <a:off x="4803414" y="3456353"/>
              <a:ext cx="4121068" cy="1901253"/>
            </a:xfrm>
            <a:prstGeom prst="round2SameRect">
              <a:avLst/>
            </a:prstGeom>
            <a:solidFill>
              <a:schemeClr val="bg2">
                <a:lumMod val="9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005073"/>
                </a:solidFill>
              </a:endParaRPr>
            </a:p>
          </p:txBody>
        </p:sp>
        <p:sp>
          <p:nvSpPr>
            <p:cNvPr id="76" name="AutoShape 60">
              <a:extLst>
                <a:ext uri="{FF2B5EF4-FFF2-40B4-BE49-F238E27FC236}">
                  <a16:creationId xmlns:a16="http://schemas.microsoft.com/office/drawing/2014/main" id="{590ECEA5-9622-1F4C-B8E3-8092BF178E9C}"/>
                </a:ext>
              </a:extLst>
            </p:cNvPr>
            <p:cNvSpPr>
              <a:spLocks noChangeArrowheads="1"/>
            </p:cNvSpPr>
            <p:nvPr/>
          </p:nvSpPr>
          <p:spPr bwMode="auto">
            <a:xfrm>
              <a:off x="4943619" y="2840155"/>
              <a:ext cx="3796938" cy="457896"/>
            </a:xfrm>
            <a:prstGeom prst="roundRect">
              <a:avLst>
                <a:gd name="adj" fmla="val 50000"/>
              </a:avLst>
            </a:prstGeom>
            <a:solidFill>
              <a:schemeClr val="accent2"/>
            </a:solidFill>
            <a:ln w="25400" algn="ctr">
              <a:solidFill>
                <a:schemeClr val="bg2"/>
              </a:solidFill>
              <a:miter lim="800000"/>
              <a:headEnd/>
              <a:tailEnd/>
            </a:ln>
            <a:effectLst/>
          </p:spPr>
          <p:txBody>
            <a:bodyPr wrap="none" lIns="60960" tIns="60960" rIns="60960" bIns="60960" anchor="ctr"/>
            <a:lstStyle/>
            <a:p>
              <a:pPr algn="ctr" defTabSz="609570">
                <a:defRPr/>
              </a:pPr>
              <a:r>
                <a:rPr lang="en-US" sz="1600">
                  <a:solidFill>
                    <a:srgbClr val="FFFFFF"/>
                  </a:solidFill>
                  <a:latin typeface="+mn-lt"/>
                  <a:cs typeface="CiscoSansTT" panose="020B0503020201020303" pitchFamily="34" charset="0"/>
                </a:rPr>
                <a:t>Sales Acceleration</a:t>
              </a:r>
            </a:p>
          </p:txBody>
        </p:sp>
        <p:sp>
          <p:nvSpPr>
            <p:cNvPr id="77" name="AutoShape 60">
              <a:extLst>
                <a:ext uri="{FF2B5EF4-FFF2-40B4-BE49-F238E27FC236}">
                  <a16:creationId xmlns:a16="http://schemas.microsoft.com/office/drawing/2014/main" id="{3A3A3543-BFBA-A646-95BA-EF451B6F90D6}"/>
                </a:ext>
              </a:extLst>
            </p:cNvPr>
            <p:cNvSpPr>
              <a:spLocks noChangeArrowheads="1"/>
            </p:cNvSpPr>
            <p:nvPr/>
          </p:nvSpPr>
          <p:spPr bwMode="auto">
            <a:xfrm>
              <a:off x="4948752" y="3860000"/>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cs typeface="CiscoSansTT" panose="020B0503020201020303" pitchFamily="34" charset="0"/>
                </a:rPr>
                <a:t>Large</a:t>
              </a:r>
            </a:p>
          </p:txBody>
        </p:sp>
        <p:sp>
          <p:nvSpPr>
            <p:cNvPr id="89" name="Oval 88">
              <a:extLst>
                <a:ext uri="{FF2B5EF4-FFF2-40B4-BE49-F238E27FC236}">
                  <a16:creationId xmlns:a16="http://schemas.microsoft.com/office/drawing/2014/main" id="{BEBF06AD-4A05-6745-9DC1-3245D5ACA60E}"/>
                </a:ext>
              </a:extLst>
            </p:cNvPr>
            <p:cNvSpPr/>
            <p:nvPr/>
          </p:nvSpPr>
          <p:spPr>
            <a:xfrm>
              <a:off x="5349411"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2"/>
                  </a:solidFill>
                </a:rPr>
                <a:t>2a</a:t>
              </a:r>
            </a:p>
          </p:txBody>
        </p:sp>
        <p:sp>
          <p:nvSpPr>
            <p:cNvPr id="88" name="AutoShape 60">
              <a:extLst>
                <a:ext uri="{FF2B5EF4-FFF2-40B4-BE49-F238E27FC236}">
                  <a16:creationId xmlns:a16="http://schemas.microsoft.com/office/drawing/2014/main" id="{2B317717-48E6-7F43-952E-AC0D783A371E}"/>
                </a:ext>
              </a:extLst>
            </p:cNvPr>
            <p:cNvSpPr>
              <a:spLocks noChangeArrowheads="1"/>
            </p:cNvSpPr>
            <p:nvPr/>
          </p:nvSpPr>
          <p:spPr bwMode="auto">
            <a:xfrm>
              <a:off x="6267151" y="3862879"/>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rPr>
                <a:t>Small</a:t>
              </a:r>
            </a:p>
          </p:txBody>
        </p:sp>
        <p:sp>
          <p:nvSpPr>
            <p:cNvPr id="90" name="Oval 89">
              <a:extLst>
                <a:ext uri="{FF2B5EF4-FFF2-40B4-BE49-F238E27FC236}">
                  <a16:creationId xmlns:a16="http://schemas.microsoft.com/office/drawing/2014/main" id="{1B9088F3-3A37-F248-8F9F-7991968C8869}"/>
                </a:ext>
              </a:extLst>
            </p:cNvPr>
            <p:cNvSpPr/>
            <p:nvPr/>
          </p:nvSpPr>
          <p:spPr>
            <a:xfrm>
              <a:off x="6667810"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2"/>
                  </a:solidFill>
                </a:rPr>
                <a:t>2b</a:t>
              </a:r>
            </a:p>
          </p:txBody>
        </p:sp>
        <p:grpSp>
          <p:nvGrpSpPr>
            <p:cNvPr id="11" name="Group 10">
              <a:extLst>
                <a:ext uri="{FF2B5EF4-FFF2-40B4-BE49-F238E27FC236}">
                  <a16:creationId xmlns:a16="http://schemas.microsoft.com/office/drawing/2014/main" id="{8EF3ABC3-6074-604C-902B-09EE6E8C7FEC}"/>
                </a:ext>
              </a:extLst>
            </p:cNvPr>
            <p:cNvGrpSpPr/>
            <p:nvPr/>
          </p:nvGrpSpPr>
          <p:grpSpPr>
            <a:xfrm>
              <a:off x="6692235" y="1959147"/>
              <a:ext cx="343422" cy="783318"/>
              <a:chOff x="3775523" y="1378660"/>
              <a:chExt cx="274320" cy="625701"/>
            </a:xfrm>
          </p:grpSpPr>
          <p:sp>
            <p:nvSpPr>
              <p:cNvPr id="87" name="Oval 86">
                <a:extLst>
                  <a:ext uri="{FF2B5EF4-FFF2-40B4-BE49-F238E27FC236}">
                    <a16:creationId xmlns:a16="http://schemas.microsoft.com/office/drawing/2014/main" id="{02070C26-8E09-744A-BCA8-C5E6B05A7D1C}"/>
                  </a:ext>
                </a:extLst>
              </p:cNvPr>
              <p:cNvSpPr/>
              <p:nvPr/>
            </p:nvSpPr>
            <p:spPr>
              <a:xfrm>
                <a:off x="3775523" y="1378660"/>
                <a:ext cx="274320" cy="27432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2133">
                    <a:solidFill>
                      <a:srgbClr val="6EBE4A"/>
                    </a:solidFill>
                  </a:rPr>
                  <a:t>2</a:t>
                </a:r>
              </a:p>
            </p:txBody>
          </p:sp>
          <p:grpSp>
            <p:nvGrpSpPr>
              <p:cNvPr id="91" name="Group 90">
                <a:extLst>
                  <a:ext uri="{FF2B5EF4-FFF2-40B4-BE49-F238E27FC236}">
                    <a16:creationId xmlns:a16="http://schemas.microsoft.com/office/drawing/2014/main" id="{787F5C8B-B3C7-094A-8ED7-11FD9054DDFC}"/>
                  </a:ext>
                </a:extLst>
              </p:cNvPr>
              <p:cNvGrpSpPr/>
              <p:nvPr/>
            </p:nvGrpSpPr>
            <p:grpSpPr>
              <a:xfrm>
                <a:off x="3841082" y="1659525"/>
                <a:ext cx="142875" cy="344836"/>
                <a:chOff x="3125963" y="1208641"/>
                <a:chExt cx="142875" cy="344836"/>
              </a:xfrm>
              <a:solidFill>
                <a:schemeClr val="accent2"/>
              </a:solidFill>
            </p:grpSpPr>
            <p:sp>
              <p:nvSpPr>
                <p:cNvPr id="92" name="Line 14">
                  <a:extLst>
                    <a:ext uri="{FF2B5EF4-FFF2-40B4-BE49-F238E27FC236}">
                      <a16:creationId xmlns:a16="http://schemas.microsoft.com/office/drawing/2014/main" id="{3D65C951-CE6F-3747-971E-9D2680422CFB}"/>
                    </a:ext>
                  </a:extLst>
                </p:cNvPr>
                <p:cNvSpPr>
                  <a:spLocks noChangeShapeType="1"/>
                </p:cNvSpPr>
                <p:nvPr/>
              </p:nvSpPr>
              <p:spPr bwMode="auto">
                <a:xfrm flipH="1" flipV="1">
                  <a:off x="3196153" y="1208641"/>
                  <a:ext cx="0" cy="183350"/>
                </a:xfrm>
                <a:prstGeom prst="line">
                  <a:avLst/>
                </a:prstGeom>
                <a:grpFill/>
                <a:ln w="19050">
                  <a:solidFill>
                    <a:schemeClr val="accent2"/>
                  </a:solidFill>
                  <a:round/>
                  <a:headEnd/>
                  <a:tailEnd/>
                </a:ln>
                <a:effectLst/>
              </p:spPr>
              <p:txBody>
                <a:bodyPr lIns="91452" tIns="45727" rIns="91452" bIns="45727"/>
                <a:lstStyle/>
                <a:p>
                  <a:pPr defTabSz="609570">
                    <a:defRPr/>
                  </a:pPr>
                  <a:endParaRPr lang="en-US">
                    <a:solidFill>
                      <a:srgbClr val="282828"/>
                    </a:solidFill>
                    <a:latin typeface="+mn-lt"/>
                  </a:endParaRPr>
                </a:p>
              </p:txBody>
            </p:sp>
            <p:sp>
              <p:nvSpPr>
                <p:cNvPr id="93" name="Oval 13">
                  <a:extLst>
                    <a:ext uri="{FF2B5EF4-FFF2-40B4-BE49-F238E27FC236}">
                      <a16:creationId xmlns:a16="http://schemas.microsoft.com/office/drawing/2014/main" id="{3E6810FE-5435-9D44-A5C4-310CDAF2CDBE}"/>
                    </a:ext>
                  </a:extLst>
                </p:cNvPr>
                <p:cNvSpPr>
                  <a:spLocks noChangeArrowheads="1"/>
                </p:cNvSpPr>
                <p:nvPr/>
              </p:nvSpPr>
              <p:spPr bwMode="auto">
                <a:xfrm>
                  <a:off x="3125963" y="1409459"/>
                  <a:ext cx="142875" cy="144018"/>
                </a:xfrm>
                <a:prstGeom prst="ellipse">
                  <a:avLst/>
                </a:prstGeom>
                <a:grpFill/>
                <a:ln w="19050">
                  <a:solidFill>
                    <a:schemeClr val="bg2"/>
                  </a:solidFill>
                  <a:round/>
                  <a:headEnd/>
                  <a:tailEnd/>
                </a:ln>
                <a:effectLst/>
              </p:spPr>
              <p:txBody>
                <a:bodyPr wrap="none" lIns="91452" tIns="45727" rIns="91452" bIns="45727" anchor="ctr"/>
                <a:lstStyle/>
                <a:p>
                  <a:pPr defTabSz="609570">
                    <a:defRPr/>
                  </a:pPr>
                  <a:endParaRPr lang="en-US">
                    <a:solidFill>
                      <a:srgbClr val="282828"/>
                    </a:solidFill>
                    <a:latin typeface="+mn-lt"/>
                  </a:endParaRPr>
                </a:p>
              </p:txBody>
            </p:sp>
          </p:grpSp>
        </p:grpSp>
        <p:sp>
          <p:nvSpPr>
            <p:cNvPr id="116" name="AutoShape 60">
              <a:extLst>
                <a:ext uri="{FF2B5EF4-FFF2-40B4-BE49-F238E27FC236}">
                  <a16:creationId xmlns:a16="http://schemas.microsoft.com/office/drawing/2014/main" id="{5AD1CCAB-EB52-ED4C-8233-3E2619D64EEE}"/>
                </a:ext>
              </a:extLst>
            </p:cNvPr>
            <p:cNvSpPr>
              <a:spLocks noChangeArrowheads="1"/>
            </p:cNvSpPr>
            <p:nvPr/>
          </p:nvSpPr>
          <p:spPr bwMode="auto">
            <a:xfrm>
              <a:off x="7595816" y="3852631"/>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rPr>
                <a:t>Headcount</a:t>
              </a:r>
            </a:p>
          </p:txBody>
        </p:sp>
        <p:sp>
          <p:nvSpPr>
            <p:cNvPr id="117" name="Oval 116">
              <a:extLst>
                <a:ext uri="{FF2B5EF4-FFF2-40B4-BE49-F238E27FC236}">
                  <a16:creationId xmlns:a16="http://schemas.microsoft.com/office/drawing/2014/main" id="{7322A565-E091-4248-B904-2CE92EEA3B7E}"/>
                </a:ext>
              </a:extLst>
            </p:cNvPr>
            <p:cNvSpPr/>
            <p:nvPr/>
          </p:nvSpPr>
          <p:spPr>
            <a:xfrm>
              <a:off x="7996475"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2"/>
                  </a:solidFill>
                </a:rPr>
                <a:t>2c</a:t>
              </a:r>
            </a:p>
          </p:txBody>
        </p:sp>
        <p:sp>
          <p:nvSpPr>
            <p:cNvPr id="53" name="Round Same Side Corner Rectangle 52">
              <a:extLst>
                <a:ext uri="{FF2B5EF4-FFF2-40B4-BE49-F238E27FC236}">
                  <a16:creationId xmlns:a16="http://schemas.microsoft.com/office/drawing/2014/main" id="{0C67FC06-7BDA-FA4B-9EEE-C75F7452AD3C}"/>
                </a:ext>
              </a:extLst>
            </p:cNvPr>
            <p:cNvSpPr/>
            <p:nvPr/>
          </p:nvSpPr>
          <p:spPr>
            <a:xfrm>
              <a:off x="616131" y="2686256"/>
              <a:ext cx="4121068" cy="733349"/>
            </a:xfrm>
            <a:prstGeom prst="round2Same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FFFFFF"/>
                </a:solidFill>
                <a:ea typeface="ＭＳ Ｐゴシック" charset="0"/>
                <a:cs typeface="CiscoSansTT" panose="020B0503020201020303" pitchFamily="34" charset="0"/>
              </a:endParaRPr>
            </a:p>
          </p:txBody>
        </p:sp>
        <p:sp>
          <p:nvSpPr>
            <p:cNvPr id="55" name="Round Same Side Corner Rectangle 54">
              <a:extLst>
                <a:ext uri="{FF2B5EF4-FFF2-40B4-BE49-F238E27FC236}">
                  <a16:creationId xmlns:a16="http://schemas.microsoft.com/office/drawing/2014/main" id="{8984B101-D82E-C94A-90C6-5AD04C1EA888}"/>
                </a:ext>
              </a:extLst>
            </p:cNvPr>
            <p:cNvSpPr/>
            <p:nvPr/>
          </p:nvSpPr>
          <p:spPr>
            <a:xfrm rot="10800000">
              <a:off x="616133" y="3454579"/>
              <a:ext cx="4121068" cy="1901253"/>
            </a:xfrm>
            <a:prstGeom prst="round2SameRect">
              <a:avLst/>
            </a:prstGeom>
            <a:solidFill>
              <a:schemeClr val="bg2">
                <a:lumMod val="9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a:solidFill>
                  <a:srgbClr val="005073"/>
                </a:solidFill>
              </a:endParaRPr>
            </a:p>
          </p:txBody>
        </p:sp>
        <p:sp>
          <p:nvSpPr>
            <p:cNvPr id="56" name="AutoShape 60">
              <a:extLst>
                <a:ext uri="{FF2B5EF4-FFF2-40B4-BE49-F238E27FC236}">
                  <a16:creationId xmlns:a16="http://schemas.microsoft.com/office/drawing/2014/main" id="{92D91D3C-7CBF-F548-8515-67B256135114}"/>
                </a:ext>
              </a:extLst>
            </p:cNvPr>
            <p:cNvSpPr>
              <a:spLocks noChangeArrowheads="1"/>
            </p:cNvSpPr>
            <p:nvPr/>
          </p:nvSpPr>
          <p:spPr bwMode="auto">
            <a:xfrm>
              <a:off x="756338" y="2838381"/>
              <a:ext cx="3796938" cy="457896"/>
            </a:xfrm>
            <a:prstGeom prst="roundRect">
              <a:avLst>
                <a:gd name="adj" fmla="val 50000"/>
              </a:avLst>
            </a:prstGeom>
            <a:solidFill>
              <a:schemeClr val="accent1"/>
            </a:solidFill>
            <a:ln w="25400" algn="ctr">
              <a:solidFill>
                <a:schemeClr val="bg2"/>
              </a:solidFill>
              <a:miter lim="800000"/>
              <a:headEnd/>
              <a:tailEnd/>
            </a:ln>
            <a:effectLst/>
          </p:spPr>
          <p:txBody>
            <a:bodyPr wrap="none" lIns="60960" tIns="60960" rIns="60960" bIns="60960" anchor="ctr"/>
            <a:lstStyle/>
            <a:p>
              <a:pPr algn="ctr" defTabSz="609570">
                <a:defRPr/>
              </a:pPr>
              <a:r>
                <a:rPr lang="en-US" sz="1600">
                  <a:solidFill>
                    <a:srgbClr val="FFFFFF"/>
                  </a:solidFill>
                  <a:latin typeface="+mn-lt"/>
                  <a:cs typeface="CiscoSansTT" panose="020B0503020201020303" pitchFamily="34" charset="0"/>
                </a:rPr>
                <a:t>Service Creation</a:t>
              </a:r>
            </a:p>
          </p:txBody>
        </p:sp>
        <p:sp>
          <p:nvSpPr>
            <p:cNvPr id="84" name="AutoShape 60">
              <a:extLst>
                <a:ext uri="{FF2B5EF4-FFF2-40B4-BE49-F238E27FC236}">
                  <a16:creationId xmlns:a16="http://schemas.microsoft.com/office/drawing/2014/main" id="{1264A60B-B829-1744-8729-59F70490CD93}"/>
                </a:ext>
              </a:extLst>
            </p:cNvPr>
            <p:cNvSpPr>
              <a:spLocks noChangeArrowheads="1"/>
            </p:cNvSpPr>
            <p:nvPr/>
          </p:nvSpPr>
          <p:spPr bwMode="auto">
            <a:xfrm>
              <a:off x="761471" y="3867928"/>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lvl="0" algn="ctr">
                <a:defRPr/>
              </a:pPr>
              <a:r>
                <a:rPr lang="en-US" sz="1600">
                  <a:latin typeface="+mn-lt"/>
                  <a:cs typeface="CiscoSansTT" panose="020B0503020201020303" pitchFamily="34" charset="0"/>
                </a:rPr>
                <a:t>Standard</a:t>
              </a:r>
            </a:p>
          </p:txBody>
        </p:sp>
        <p:sp>
          <p:nvSpPr>
            <p:cNvPr id="85" name="Oval 84">
              <a:extLst>
                <a:ext uri="{FF2B5EF4-FFF2-40B4-BE49-F238E27FC236}">
                  <a16:creationId xmlns:a16="http://schemas.microsoft.com/office/drawing/2014/main" id="{2F0F98F2-F7D3-6945-8250-A55769728243}"/>
                </a:ext>
              </a:extLst>
            </p:cNvPr>
            <p:cNvSpPr/>
            <p:nvPr/>
          </p:nvSpPr>
          <p:spPr>
            <a:xfrm>
              <a:off x="1162130"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1"/>
                  </a:solidFill>
                </a:rPr>
                <a:t>1a</a:t>
              </a:r>
            </a:p>
          </p:txBody>
        </p:sp>
        <p:sp>
          <p:nvSpPr>
            <p:cNvPr id="81" name="AutoShape 60">
              <a:extLst>
                <a:ext uri="{FF2B5EF4-FFF2-40B4-BE49-F238E27FC236}">
                  <a16:creationId xmlns:a16="http://schemas.microsoft.com/office/drawing/2014/main" id="{92B846DE-7738-104B-86F1-2270BDC43DB2}"/>
                </a:ext>
              </a:extLst>
            </p:cNvPr>
            <p:cNvSpPr>
              <a:spLocks noChangeArrowheads="1"/>
            </p:cNvSpPr>
            <p:nvPr/>
          </p:nvSpPr>
          <p:spPr bwMode="auto">
            <a:xfrm>
              <a:off x="2079870" y="3861105"/>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lvl="0" algn="ctr">
                <a:defRPr/>
              </a:pPr>
              <a:r>
                <a:rPr lang="en-US" sz="1600">
                  <a:latin typeface="+mn-lt"/>
                  <a:cs typeface="CiscoSansTT" panose="020B0503020201020303" pitchFamily="34" charset="0"/>
                </a:rPr>
                <a:t>18-month</a:t>
              </a:r>
            </a:p>
          </p:txBody>
        </p:sp>
        <p:sp>
          <p:nvSpPr>
            <p:cNvPr id="82" name="Oval 81">
              <a:extLst>
                <a:ext uri="{FF2B5EF4-FFF2-40B4-BE49-F238E27FC236}">
                  <a16:creationId xmlns:a16="http://schemas.microsoft.com/office/drawing/2014/main" id="{74715595-9FFA-B345-AD63-32B8D39F14FE}"/>
                </a:ext>
              </a:extLst>
            </p:cNvPr>
            <p:cNvSpPr/>
            <p:nvPr/>
          </p:nvSpPr>
          <p:spPr>
            <a:xfrm>
              <a:off x="2480529"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1"/>
                  </a:solidFill>
                </a:rPr>
                <a:t>1b</a:t>
              </a:r>
            </a:p>
          </p:txBody>
        </p:sp>
        <p:sp>
          <p:nvSpPr>
            <p:cNvPr id="73" name="AutoShape 60">
              <a:extLst>
                <a:ext uri="{FF2B5EF4-FFF2-40B4-BE49-F238E27FC236}">
                  <a16:creationId xmlns:a16="http://schemas.microsoft.com/office/drawing/2014/main" id="{61D41AAF-10B4-3B4A-8E99-9698E5A7AABB}"/>
                </a:ext>
              </a:extLst>
            </p:cNvPr>
            <p:cNvSpPr>
              <a:spLocks noChangeArrowheads="1"/>
            </p:cNvSpPr>
            <p:nvPr/>
          </p:nvSpPr>
          <p:spPr bwMode="auto">
            <a:xfrm>
              <a:off x="3444170" y="3850858"/>
              <a:ext cx="1144741"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rPr>
                <a:t>Headcount</a:t>
              </a:r>
            </a:p>
          </p:txBody>
        </p:sp>
        <p:sp>
          <p:nvSpPr>
            <p:cNvPr id="74" name="Oval 73">
              <a:extLst>
                <a:ext uri="{FF2B5EF4-FFF2-40B4-BE49-F238E27FC236}">
                  <a16:creationId xmlns:a16="http://schemas.microsoft.com/office/drawing/2014/main" id="{BA7D80DC-4527-7746-82DD-F6DA4075577D}"/>
                </a:ext>
              </a:extLst>
            </p:cNvPr>
            <p:cNvSpPr/>
            <p:nvPr/>
          </p:nvSpPr>
          <p:spPr>
            <a:xfrm>
              <a:off x="3844829" y="3676634"/>
              <a:ext cx="343422" cy="343422"/>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1"/>
                  </a:solidFill>
                </a:rPr>
                <a:t>1c</a:t>
              </a:r>
            </a:p>
          </p:txBody>
        </p:sp>
        <p:grpSp>
          <p:nvGrpSpPr>
            <p:cNvPr id="14" name="Group 13">
              <a:extLst>
                <a:ext uri="{FF2B5EF4-FFF2-40B4-BE49-F238E27FC236}">
                  <a16:creationId xmlns:a16="http://schemas.microsoft.com/office/drawing/2014/main" id="{728CF805-929A-1D49-B933-D8BAFDD800FE}"/>
                </a:ext>
              </a:extLst>
            </p:cNvPr>
            <p:cNvGrpSpPr/>
            <p:nvPr/>
          </p:nvGrpSpPr>
          <p:grpSpPr>
            <a:xfrm>
              <a:off x="2505625" y="1959145"/>
              <a:ext cx="343422" cy="783320"/>
              <a:chOff x="1501725" y="1493177"/>
              <a:chExt cx="274320" cy="625703"/>
            </a:xfrm>
            <a:effectLst/>
          </p:grpSpPr>
          <p:sp>
            <p:nvSpPr>
              <p:cNvPr id="4" name="Oval 3">
                <a:extLst>
                  <a:ext uri="{FF2B5EF4-FFF2-40B4-BE49-F238E27FC236}">
                    <a16:creationId xmlns:a16="http://schemas.microsoft.com/office/drawing/2014/main" id="{179BD637-31EC-4A4A-B166-93402FAE8E68}"/>
                  </a:ext>
                </a:extLst>
              </p:cNvPr>
              <p:cNvSpPr/>
              <p:nvPr/>
            </p:nvSpPr>
            <p:spPr>
              <a:xfrm>
                <a:off x="1501725" y="1493177"/>
                <a:ext cx="274320" cy="27432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2133">
                    <a:solidFill>
                      <a:srgbClr val="00BCEB"/>
                    </a:solidFill>
                  </a:rPr>
                  <a:t>1</a:t>
                </a:r>
              </a:p>
            </p:txBody>
          </p:sp>
          <p:grpSp>
            <p:nvGrpSpPr>
              <p:cNvPr id="63" name="Group 62">
                <a:extLst>
                  <a:ext uri="{FF2B5EF4-FFF2-40B4-BE49-F238E27FC236}">
                    <a16:creationId xmlns:a16="http://schemas.microsoft.com/office/drawing/2014/main" id="{C9C2E58F-B63E-1246-B816-77C1F0B4CA41}"/>
                  </a:ext>
                </a:extLst>
              </p:cNvPr>
              <p:cNvGrpSpPr/>
              <p:nvPr/>
            </p:nvGrpSpPr>
            <p:grpSpPr>
              <a:xfrm>
                <a:off x="1567448" y="1797696"/>
                <a:ext cx="142875" cy="321184"/>
                <a:chOff x="3126126" y="1208641"/>
                <a:chExt cx="142875" cy="321184"/>
              </a:xfrm>
              <a:solidFill>
                <a:schemeClr val="accent1"/>
              </a:solidFill>
            </p:grpSpPr>
            <p:sp>
              <p:nvSpPr>
                <p:cNvPr id="64" name="Line 14">
                  <a:extLst>
                    <a:ext uri="{FF2B5EF4-FFF2-40B4-BE49-F238E27FC236}">
                      <a16:creationId xmlns:a16="http://schemas.microsoft.com/office/drawing/2014/main" id="{59DBB1E2-ABD7-2142-A056-BBF2C16EB502}"/>
                    </a:ext>
                  </a:extLst>
                </p:cNvPr>
                <p:cNvSpPr>
                  <a:spLocks noChangeShapeType="1"/>
                </p:cNvSpPr>
                <p:nvPr/>
              </p:nvSpPr>
              <p:spPr bwMode="auto">
                <a:xfrm flipH="1" flipV="1">
                  <a:off x="3196153" y="1208641"/>
                  <a:ext cx="0" cy="183350"/>
                </a:xfrm>
                <a:prstGeom prst="line">
                  <a:avLst/>
                </a:prstGeom>
                <a:grpFill/>
                <a:ln w="19050">
                  <a:solidFill>
                    <a:schemeClr val="accent1"/>
                  </a:solidFill>
                  <a:round/>
                  <a:headEnd/>
                  <a:tailEnd/>
                </a:ln>
                <a:effectLst/>
              </p:spPr>
              <p:txBody>
                <a:bodyPr lIns="91452" tIns="45727" rIns="91452" bIns="45727"/>
                <a:lstStyle/>
                <a:p>
                  <a:pPr defTabSz="609570">
                    <a:defRPr/>
                  </a:pPr>
                  <a:endParaRPr lang="en-US">
                    <a:solidFill>
                      <a:srgbClr val="282828"/>
                    </a:solidFill>
                    <a:latin typeface="+mn-lt"/>
                  </a:endParaRPr>
                </a:p>
              </p:txBody>
            </p:sp>
            <p:sp>
              <p:nvSpPr>
                <p:cNvPr id="65" name="Oval 13">
                  <a:extLst>
                    <a:ext uri="{FF2B5EF4-FFF2-40B4-BE49-F238E27FC236}">
                      <a16:creationId xmlns:a16="http://schemas.microsoft.com/office/drawing/2014/main" id="{0EBD44FD-186D-8F47-8F73-A82B5F6D671C}"/>
                    </a:ext>
                  </a:extLst>
                </p:cNvPr>
                <p:cNvSpPr>
                  <a:spLocks noChangeArrowheads="1"/>
                </p:cNvSpPr>
                <p:nvPr/>
              </p:nvSpPr>
              <p:spPr bwMode="auto">
                <a:xfrm>
                  <a:off x="3126126" y="1385807"/>
                  <a:ext cx="142875" cy="144018"/>
                </a:xfrm>
                <a:prstGeom prst="ellipse">
                  <a:avLst/>
                </a:prstGeom>
                <a:grpFill/>
                <a:ln w="19050">
                  <a:solidFill>
                    <a:schemeClr val="bg2"/>
                  </a:solidFill>
                  <a:round/>
                  <a:headEnd/>
                  <a:tailEnd/>
                </a:ln>
                <a:effectLst/>
              </p:spPr>
              <p:txBody>
                <a:bodyPr wrap="none" lIns="91452" tIns="45727" rIns="91452" bIns="45727" anchor="ctr"/>
                <a:lstStyle/>
                <a:p>
                  <a:pPr defTabSz="609570">
                    <a:defRPr/>
                  </a:pPr>
                  <a:endParaRPr lang="en-US">
                    <a:solidFill>
                      <a:srgbClr val="282828"/>
                    </a:solidFill>
                    <a:latin typeface="+mn-lt"/>
                  </a:endParaRPr>
                </a:p>
              </p:txBody>
            </p:sp>
          </p:grpSp>
        </p:grpSp>
        <p:sp>
          <p:nvSpPr>
            <p:cNvPr id="5" name="AutoShape 60">
              <a:extLst>
                <a:ext uri="{FF2B5EF4-FFF2-40B4-BE49-F238E27FC236}">
                  <a16:creationId xmlns:a16="http://schemas.microsoft.com/office/drawing/2014/main" id="{5C2B5B7B-6A47-E6DE-5AA6-407605249B6B}"/>
                </a:ext>
              </a:extLst>
            </p:cNvPr>
            <p:cNvSpPr>
              <a:spLocks noChangeArrowheads="1"/>
            </p:cNvSpPr>
            <p:nvPr/>
          </p:nvSpPr>
          <p:spPr bwMode="auto">
            <a:xfrm>
              <a:off x="10388220" y="3860001"/>
              <a:ext cx="1087673" cy="1144741"/>
            </a:xfrm>
            <a:prstGeom prst="roundRect">
              <a:avLst/>
            </a:prstGeom>
            <a:solidFill>
              <a:schemeClr val="bg2"/>
            </a:solidFill>
            <a:ln w="25400" algn="ctr">
              <a:solidFill>
                <a:schemeClr val="bg2">
                  <a:lumMod val="85000"/>
                </a:schemeClr>
              </a:solidFill>
              <a:miter lim="800000"/>
              <a:headEnd/>
              <a:tailEnd/>
            </a:ln>
            <a:effectLst/>
          </p:spPr>
          <p:txBody>
            <a:bodyPr wrap="none" lIns="60960" tIns="60960" rIns="60960" bIns="60960" anchor="ctr"/>
            <a:lstStyle/>
            <a:p>
              <a:pPr algn="ctr" defTabSz="609570">
                <a:defRPr/>
              </a:pPr>
              <a:r>
                <a:rPr lang="en-US" sz="1600">
                  <a:latin typeface="+mn-lt"/>
                  <a:cs typeface="CiscoSansTT" panose="020B0503020201020303" pitchFamily="34" charset="0"/>
                </a:rPr>
                <a:t>Large</a:t>
              </a:r>
            </a:p>
          </p:txBody>
        </p:sp>
        <p:sp>
          <p:nvSpPr>
            <p:cNvPr id="6" name="Oval 5">
              <a:extLst>
                <a:ext uri="{FF2B5EF4-FFF2-40B4-BE49-F238E27FC236}">
                  <a16:creationId xmlns:a16="http://schemas.microsoft.com/office/drawing/2014/main" id="{1CF8D56A-5B79-216E-C9BA-E67B0CB34843}"/>
                </a:ext>
              </a:extLst>
            </p:cNvPr>
            <p:cNvSpPr/>
            <p:nvPr/>
          </p:nvSpPr>
          <p:spPr>
            <a:xfrm>
              <a:off x="10756265" y="3671747"/>
              <a:ext cx="351582" cy="353197"/>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defTabSz="609570">
                <a:defRPr/>
              </a:pPr>
              <a:r>
                <a:rPr lang="en-US" sz="1600">
                  <a:solidFill>
                    <a:schemeClr val="accent5"/>
                  </a:solidFill>
                </a:rPr>
                <a:t>3b</a:t>
              </a:r>
            </a:p>
          </p:txBody>
        </p:sp>
        <p:pic>
          <p:nvPicPr>
            <p:cNvPr id="15" name="Picture 14">
              <a:extLst>
                <a:ext uri="{FF2B5EF4-FFF2-40B4-BE49-F238E27FC236}">
                  <a16:creationId xmlns:a16="http://schemas.microsoft.com/office/drawing/2014/main" id="{3039D625-7BBE-123C-3C5F-095962236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260" y="4717746"/>
              <a:ext cx="623592" cy="622374"/>
            </a:xfrm>
            <a:prstGeom prst="rect">
              <a:avLst/>
            </a:prstGeom>
            <a:effectLst/>
          </p:spPr>
        </p:pic>
      </p:grpSp>
    </p:spTree>
    <p:extLst>
      <p:ext uri="{BB962C8B-B14F-4D97-AF65-F5344CB8AC3E}">
        <p14:creationId xmlns:p14="http://schemas.microsoft.com/office/powerpoint/2010/main" val="381019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Managed Service Intended Use Tagging</a:t>
            </a:r>
          </a:p>
        </p:txBody>
      </p:sp>
    </p:spTree>
    <p:extLst>
      <p:ext uri="{BB962C8B-B14F-4D97-AF65-F5344CB8AC3E}">
        <p14:creationId xmlns:p14="http://schemas.microsoft.com/office/powerpoint/2010/main" val="24667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a:extLst>
              <a:ext uri="{FF2B5EF4-FFF2-40B4-BE49-F238E27FC236}">
                <a16:creationId xmlns:a16="http://schemas.microsoft.com/office/drawing/2014/main" id="{77979DBC-B236-13E5-CF51-DE1538768BF9}"/>
              </a:ext>
            </a:extLst>
          </p:cNvPr>
          <p:cNvSpPr txBox="1">
            <a:spLocks/>
          </p:cNvSpPr>
          <p:nvPr/>
        </p:nvSpPr>
        <p:spPr bwMode="auto">
          <a:xfrm>
            <a:off x="7710335" y="1205806"/>
            <a:ext cx="3669385"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rtlCol="0" anchor="ctr" anchorCtr="0" compatLnSpc="1">
            <a:prstTxWarp prst="textNoShape">
              <a:avLst/>
            </a:prstTxWarp>
            <a:noAutofit/>
          </a:bodyPr>
          <a:lstStyle>
            <a:lvl1pPr algn="l" defTabSz="912276" rtl="0" eaLnBrk="1" fontAlgn="base" hangingPunct="1">
              <a:lnSpc>
                <a:spcPct val="80000"/>
              </a:lnSpc>
              <a:spcBef>
                <a:spcPct val="0"/>
              </a:spcBef>
              <a:spcAft>
                <a:spcPct val="0"/>
              </a:spcAft>
              <a:defRPr lang="en-US" sz="3733" b="0" i="0" u="none" kern="1200">
                <a:solidFill>
                  <a:schemeClr val="bg1"/>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gn="ctr"/>
            <a:r>
              <a:rPr lang="en-GB" sz="2800">
                <a:solidFill>
                  <a:schemeClr val="tx1"/>
                </a:solidFill>
                <a:latin typeface="+mn-lt"/>
              </a:rPr>
              <a:t>Why is it important</a:t>
            </a:r>
          </a:p>
        </p:txBody>
      </p:sp>
      <p:sp>
        <p:nvSpPr>
          <p:cNvPr id="5" name="Text Placeholder 4">
            <a:extLst>
              <a:ext uri="{FF2B5EF4-FFF2-40B4-BE49-F238E27FC236}">
                <a16:creationId xmlns:a16="http://schemas.microsoft.com/office/drawing/2014/main" id="{F464190D-B3B1-3132-046D-EECFB35F5CD9}"/>
              </a:ext>
            </a:extLst>
          </p:cNvPr>
          <p:cNvSpPr>
            <a:spLocks noGrp="1"/>
          </p:cNvSpPr>
          <p:nvPr>
            <p:ph type="body" sz="quarter" idx="14"/>
          </p:nvPr>
        </p:nvSpPr>
        <p:spPr/>
        <p:txBody>
          <a:bodyPr>
            <a:normAutofit fontScale="25000" lnSpcReduction="20000"/>
          </a:bodyPr>
          <a:lstStyle/>
          <a:p>
            <a:endParaRPr lang="en-GB"/>
          </a:p>
        </p:txBody>
      </p:sp>
      <p:sp>
        <p:nvSpPr>
          <p:cNvPr id="3" name="Title 2">
            <a:extLst>
              <a:ext uri="{FF2B5EF4-FFF2-40B4-BE49-F238E27FC236}">
                <a16:creationId xmlns:a16="http://schemas.microsoft.com/office/drawing/2014/main" id="{47FB1D4D-A676-6C42-83A8-C9EB0D01C401}"/>
              </a:ext>
            </a:extLst>
          </p:cNvPr>
          <p:cNvSpPr>
            <a:spLocks noGrp="1"/>
          </p:cNvSpPr>
          <p:nvPr>
            <p:ph type="title"/>
          </p:nvPr>
        </p:nvSpPr>
        <p:spPr/>
        <p:txBody>
          <a:bodyPr/>
          <a:lstStyle/>
          <a:p>
            <a:r>
              <a:rPr lang="en-US"/>
              <a:t>Managed Services Deal Identification</a:t>
            </a:r>
          </a:p>
        </p:txBody>
      </p:sp>
      <p:grpSp>
        <p:nvGrpSpPr>
          <p:cNvPr id="36" name="Group 35">
            <a:extLst>
              <a:ext uri="{FF2B5EF4-FFF2-40B4-BE49-F238E27FC236}">
                <a16:creationId xmlns:a16="http://schemas.microsoft.com/office/drawing/2014/main" id="{40E99BBA-AB24-6DCA-3274-B85980F4B3CF}"/>
              </a:ext>
            </a:extLst>
          </p:cNvPr>
          <p:cNvGrpSpPr/>
          <p:nvPr/>
        </p:nvGrpSpPr>
        <p:grpSpPr>
          <a:xfrm>
            <a:off x="7938183" y="2022272"/>
            <a:ext cx="3284725" cy="1986535"/>
            <a:chOff x="7938183" y="2022272"/>
            <a:chExt cx="3284725" cy="1986535"/>
          </a:xfrm>
        </p:grpSpPr>
        <p:sp>
          <p:nvSpPr>
            <p:cNvPr id="21" name="Rectangle: Top Corners Rounded 8">
              <a:extLst>
                <a:ext uri="{FF2B5EF4-FFF2-40B4-BE49-F238E27FC236}">
                  <a16:creationId xmlns:a16="http://schemas.microsoft.com/office/drawing/2014/main" id="{7392D75A-BD13-4D2C-66D6-867002C193C6}"/>
                </a:ext>
              </a:extLst>
            </p:cNvPr>
            <p:cNvSpPr/>
            <p:nvPr/>
          </p:nvSpPr>
          <p:spPr>
            <a:xfrm>
              <a:off x="7938183" y="2022272"/>
              <a:ext cx="3284724" cy="1986535"/>
            </a:xfrm>
            <a:prstGeom prst="round2SameRect">
              <a:avLst>
                <a:gd name="adj1" fmla="val 0"/>
                <a:gd name="adj2" fmla="val 5265"/>
              </a:avLst>
            </a:prstGeom>
            <a:solidFill>
              <a:schemeClr val="bg2">
                <a:lumMod val="95000"/>
              </a:schemeClr>
            </a:solidFill>
          </p:spPr>
          <p:txBody>
            <a:bodyPr wrap="square" lIns="972000" tIns="0" rIns="0" bIns="0" rtlCol="0" anchor="ctr" anchorCtr="0">
              <a:noAutofit/>
            </a:bodyPr>
            <a:lstStyle/>
            <a:p>
              <a:pPr defTabSz="609585" fontAlgn="base">
                <a:lnSpc>
                  <a:spcPct val="95000"/>
                </a:lnSpc>
                <a:spcBef>
                  <a:spcPct val="0"/>
                </a:spcBef>
                <a:spcAft>
                  <a:spcPts val="800"/>
                </a:spcAft>
                <a:buSzPct val="80000"/>
              </a:pPr>
              <a:r>
                <a:rPr lang="en-US" sz="1600">
                  <a:solidFill>
                    <a:srgbClr val="282828"/>
                  </a:solidFill>
                  <a:latin typeface="+mn-lt"/>
                  <a:ea typeface="ＭＳ Ｐゴシック" charset="0"/>
                  <a:cs typeface="CiscoSansTT Light" panose="020B0503020201020303" pitchFamily="34" charset="0"/>
                </a:rPr>
                <a:t>Intended Use Flagging future proofs partner eligibility to earn </a:t>
              </a:r>
              <a:br>
                <a:rPr lang="en-US" sz="1600">
                  <a:solidFill>
                    <a:srgbClr val="282828"/>
                  </a:solidFill>
                  <a:latin typeface="+mn-lt"/>
                  <a:ea typeface="ＭＳ Ｐゴシック" charset="0"/>
                  <a:cs typeface="CiscoSansTT Light" panose="020B0503020201020303" pitchFamily="34" charset="0"/>
                </a:rPr>
              </a:br>
              <a:r>
                <a:rPr lang="en-US" sz="1600">
                  <a:solidFill>
                    <a:srgbClr val="282828"/>
                  </a:solidFill>
                  <a:latin typeface="+mn-lt"/>
                  <a:ea typeface="ＭＳ Ｐゴシック" charset="0"/>
                  <a:cs typeface="CiscoSansTT Light" panose="020B0503020201020303" pitchFamily="34" charset="0"/>
                </a:rPr>
                <a:t>Provider incentives based on managed services flagged bookings.</a:t>
              </a:r>
            </a:p>
          </p:txBody>
        </p:sp>
        <p:sp>
          <p:nvSpPr>
            <p:cNvPr id="25" name="Rectangle: Rounded Corners 9">
              <a:extLst>
                <a:ext uri="{FF2B5EF4-FFF2-40B4-BE49-F238E27FC236}">
                  <a16:creationId xmlns:a16="http://schemas.microsoft.com/office/drawing/2014/main" id="{FE1FF30A-09DC-513D-7E0C-6A98D1696EB6}"/>
                </a:ext>
              </a:extLst>
            </p:cNvPr>
            <p:cNvSpPr/>
            <p:nvPr/>
          </p:nvSpPr>
          <p:spPr>
            <a:xfrm>
              <a:off x="7938184" y="2022283"/>
              <a:ext cx="3284724" cy="93033"/>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7680" tIns="365760" rIns="243840" bIns="0" rtlCol="0" anchor="t">
              <a:noAutofit/>
            </a:bodyPr>
            <a:lstStyle/>
            <a:p>
              <a:pPr defTabSz="609585" fontAlgn="base">
                <a:spcBef>
                  <a:spcPct val="0"/>
                </a:spcBef>
                <a:spcAft>
                  <a:spcPct val="0"/>
                </a:spcAft>
              </a:pPr>
              <a:endParaRPr lang="en-US" sz="1867">
                <a:solidFill>
                  <a:srgbClr val="7030A0"/>
                </a:solidFill>
                <a:highlight>
                  <a:srgbClr val="800080"/>
                </a:highlight>
              </a:endParaRPr>
            </a:p>
          </p:txBody>
        </p:sp>
        <p:pic>
          <p:nvPicPr>
            <p:cNvPr id="6" name="Graphic 78">
              <a:extLst>
                <a:ext uri="{FF2B5EF4-FFF2-40B4-BE49-F238E27FC236}">
                  <a16:creationId xmlns:a16="http://schemas.microsoft.com/office/drawing/2014/main" id="{DEA7C94D-44C7-31A1-7534-5288541B13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6919" y="2653990"/>
              <a:ext cx="664192" cy="664192"/>
            </a:xfrm>
            <a:prstGeom prst="rect">
              <a:avLst/>
            </a:prstGeom>
          </p:spPr>
        </p:pic>
      </p:grpSp>
      <p:grpSp>
        <p:nvGrpSpPr>
          <p:cNvPr id="37" name="Group 36">
            <a:extLst>
              <a:ext uri="{FF2B5EF4-FFF2-40B4-BE49-F238E27FC236}">
                <a16:creationId xmlns:a16="http://schemas.microsoft.com/office/drawing/2014/main" id="{D0C531A3-F911-E04C-9C8E-2B0905ABB45E}"/>
              </a:ext>
            </a:extLst>
          </p:cNvPr>
          <p:cNvGrpSpPr/>
          <p:nvPr/>
        </p:nvGrpSpPr>
        <p:grpSpPr>
          <a:xfrm>
            <a:off x="7938185" y="4335661"/>
            <a:ext cx="3284725" cy="1810705"/>
            <a:chOff x="7938185" y="4335661"/>
            <a:chExt cx="3284725" cy="1810705"/>
          </a:xfrm>
        </p:grpSpPr>
        <p:sp>
          <p:nvSpPr>
            <p:cNvPr id="27" name="Rectangle: Top Corners Rounded 11">
              <a:extLst>
                <a:ext uri="{FF2B5EF4-FFF2-40B4-BE49-F238E27FC236}">
                  <a16:creationId xmlns:a16="http://schemas.microsoft.com/office/drawing/2014/main" id="{35B5B752-28BA-E0F0-0500-640060F5D5E2}"/>
                </a:ext>
              </a:extLst>
            </p:cNvPr>
            <p:cNvSpPr/>
            <p:nvPr/>
          </p:nvSpPr>
          <p:spPr>
            <a:xfrm>
              <a:off x="7938185" y="4335661"/>
              <a:ext cx="3284724" cy="1810705"/>
            </a:xfrm>
            <a:prstGeom prst="round2SameRect">
              <a:avLst>
                <a:gd name="adj1" fmla="val 0"/>
                <a:gd name="adj2" fmla="val 5265"/>
              </a:avLst>
            </a:prstGeom>
            <a:solidFill>
              <a:schemeClr val="bg2">
                <a:lumMod val="95000"/>
              </a:schemeClr>
            </a:solidFill>
          </p:spPr>
          <p:txBody>
            <a:bodyPr wrap="square" lIns="972000" tIns="0" rIns="0" bIns="0" rtlCol="0" anchor="ctr" anchorCtr="0">
              <a:noAutofit/>
            </a:bodyPr>
            <a:lstStyle/>
            <a:p>
              <a:pPr defTabSz="609585" fontAlgn="base">
                <a:lnSpc>
                  <a:spcPct val="95000"/>
                </a:lnSpc>
                <a:spcBef>
                  <a:spcPct val="0"/>
                </a:spcBef>
                <a:spcAft>
                  <a:spcPts val="800"/>
                </a:spcAft>
                <a:buSzPct val="80000"/>
              </a:pPr>
              <a:r>
                <a:rPr lang="en-US" sz="1600">
                  <a:solidFill>
                    <a:srgbClr val="282828"/>
                  </a:solidFill>
                  <a:latin typeface="+mn-lt"/>
                  <a:ea typeface="ＭＳ Ｐゴシック" charset="0"/>
                  <a:cs typeface="CiscoSansTT Light" panose="020B0503020201020303" pitchFamily="34" charset="0"/>
                </a:rPr>
                <a:t>Supports accurate bookings and financial reporting and alignment </a:t>
              </a:r>
              <a:br>
                <a:rPr lang="en-US" sz="1600">
                  <a:solidFill>
                    <a:srgbClr val="282828"/>
                  </a:solidFill>
                  <a:latin typeface="+mn-lt"/>
                  <a:ea typeface="ＭＳ Ｐゴシック" charset="0"/>
                  <a:cs typeface="CiscoSansTT Light" panose="020B0503020201020303" pitchFamily="34" charset="0"/>
                </a:rPr>
              </a:br>
              <a:r>
                <a:rPr lang="en-US" sz="1600">
                  <a:solidFill>
                    <a:srgbClr val="282828"/>
                  </a:solidFill>
                  <a:latin typeface="+mn-lt"/>
                  <a:ea typeface="ＭＳ Ｐゴシック" charset="0"/>
                  <a:cs typeface="CiscoSansTT Light" panose="020B0503020201020303" pitchFamily="34" charset="0"/>
                </a:rPr>
                <a:t>to budgeting and Partner program incentives. </a:t>
              </a:r>
            </a:p>
          </p:txBody>
        </p:sp>
        <p:sp>
          <p:nvSpPr>
            <p:cNvPr id="28" name="Rectangle: Rounded Corners 12">
              <a:extLst>
                <a:ext uri="{FF2B5EF4-FFF2-40B4-BE49-F238E27FC236}">
                  <a16:creationId xmlns:a16="http://schemas.microsoft.com/office/drawing/2014/main" id="{03608789-718E-DC2D-5D0A-132C6282C068}"/>
                </a:ext>
              </a:extLst>
            </p:cNvPr>
            <p:cNvSpPr/>
            <p:nvPr/>
          </p:nvSpPr>
          <p:spPr>
            <a:xfrm>
              <a:off x="7938186" y="4335661"/>
              <a:ext cx="3284724" cy="9083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7680" tIns="365760" rIns="243840" bIns="0" rtlCol="0" anchor="t">
              <a:noAutofit/>
            </a:bodyPr>
            <a:lstStyle/>
            <a:p>
              <a:pPr defTabSz="609585" fontAlgn="base">
                <a:spcBef>
                  <a:spcPct val="0"/>
                </a:spcBef>
                <a:spcAft>
                  <a:spcPct val="0"/>
                </a:spcAft>
              </a:pPr>
              <a:endParaRPr lang="en-US" sz="1867">
                <a:solidFill>
                  <a:srgbClr val="282828"/>
                </a:solidFill>
              </a:endParaRPr>
            </a:p>
          </p:txBody>
        </p:sp>
        <p:pic>
          <p:nvPicPr>
            <p:cNvPr id="7" name="Graphic 32">
              <a:extLst>
                <a:ext uri="{FF2B5EF4-FFF2-40B4-BE49-F238E27FC236}">
                  <a16:creationId xmlns:a16="http://schemas.microsoft.com/office/drawing/2014/main" id="{573B7C17-0103-D2C6-E1D7-63A36A4ED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6919" y="4954334"/>
              <a:ext cx="664192" cy="664192"/>
            </a:xfrm>
            <a:prstGeom prst="rect">
              <a:avLst/>
            </a:prstGeom>
          </p:spPr>
        </p:pic>
      </p:grpSp>
      <p:grpSp>
        <p:nvGrpSpPr>
          <p:cNvPr id="35" name="Group 34">
            <a:extLst>
              <a:ext uri="{FF2B5EF4-FFF2-40B4-BE49-F238E27FC236}">
                <a16:creationId xmlns:a16="http://schemas.microsoft.com/office/drawing/2014/main" id="{D9F65D25-4A4D-CA9A-B2AA-77F312B7000C}"/>
              </a:ext>
            </a:extLst>
          </p:cNvPr>
          <p:cNvGrpSpPr/>
          <p:nvPr/>
        </p:nvGrpSpPr>
        <p:grpSpPr>
          <a:xfrm>
            <a:off x="954774" y="1567515"/>
            <a:ext cx="5968830" cy="1341120"/>
            <a:chOff x="954774" y="1567515"/>
            <a:chExt cx="5968830" cy="1341120"/>
          </a:xfrm>
        </p:grpSpPr>
        <p:sp>
          <p:nvSpPr>
            <p:cNvPr id="8" name="Rectangle: Top Corners Rounded 7">
              <a:extLst>
                <a:ext uri="{FF2B5EF4-FFF2-40B4-BE49-F238E27FC236}">
                  <a16:creationId xmlns:a16="http://schemas.microsoft.com/office/drawing/2014/main" id="{7FD68C82-7574-4E92-A7D4-CA512DDD8921}"/>
                </a:ext>
              </a:extLst>
            </p:cNvPr>
            <p:cNvSpPr/>
            <p:nvPr/>
          </p:nvSpPr>
          <p:spPr>
            <a:xfrm>
              <a:off x="954774" y="1567516"/>
              <a:ext cx="5968829" cy="1341119"/>
            </a:xfrm>
            <a:prstGeom prst="round2SameRect">
              <a:avLst>
                <a:gd name="adj1" fmla="val 0"/>
                <a:gd name="adj2" fmla="val 5265"/>
              </a:avLst>
            </a:prstGeom>
            <a:solidFill>
              <a:schemeClr val="bg2">
                <a:lumMod val="95000"/>
              </a:schemeClr>
            </a:solidFill>
          </p:spPr>
          <p:txBody>
            <a:bodyPr wrap="square" lIns="972000" tIns="0" rIns="0" bIns="0" rtlCol="0" anchor="ctr" anchorCtr="0">
              <a:noAutofit/>
            </a:bodyPr>
            <a:lstStyle/>
            <a:p>
              <a:pPr defTabSz="609585" fontAlgn="base">
                <a:lnSpc>
                  <a:spcPct val="95000"/>
                </a:lnSpc>
                <a:spcBef>
                  <a:spcPct val="0"/>
                </a:spcBef>
                <a:spcAft>
                  <a:spcPts val="800"/>
                </a:spcAft>
                <a:buSzPct val="80000"/>
              </a:pPr>
              <a:r>
                <a:rPr lang="en-US" sz="1600">
                  <a:solidFill>
                    <a:srgbClr val="282828"/>
                  </a:solidFill>
                  <a:latin typeface="+mn-lt"/>
                  <a:ea typeface="ＭＳ Ｐゴシック" charset="0"/>
                  <a:cs typeface="CiscoSansTT Light" panose="020B0503020201020303" pitchFamily="34" charset="0"/>
                </a:rPr>
                <a:t>Managed Services Deal Identification is a flagging feature used in </a:t>
              </a:r>
              <a:r>
                <a:rPr lang="en-US" sz="1600">
                  <a:solidFill>
                    <a:srgbClr val="282828"/>
                  </a:solidFill>
                  <a:latin typeface="+mn-lt"/>
                  <a:ea typeface="ＭＳ Ｐゴシック" charset="0"/>
                  <a:cs typeface="CiscoSansTT Light" panose="020B0503020201020303" pitchFamily="34" charset="0"/>
                  <a:hlinkClick r:id="rId7"/>
                </a:rPr>
                <a:t>Cisco Commerce (CCW)</a:t>
              </a:r>
              <a:r>
                <a:rPr lang="en-US" sz="1600">
                  <a:solidFill>
                    <a:srgbClr val="282828"/>
                  </a:solidFill>
                  <a:latin typeface="+mn-lt"/>
                  <a:ea typeface="ＭＳ Ｐゴシック" charset="0"/>
                  <a:cs typeface="CiscoSansTT Light" panose="020B0503020201020303" pitchFamily="34" charset="0"/>
                </a:rPr>
                <a:t> deals &amp; quotes to flag transactions as a managed service order. </a:t>
              </a:r>
            </a:p>
          </p:txBody>
        </p:sp>
        <p:sp>
          <p:nvSpPr>
            <p:cNvPr id="9" name="Rectangle: Rounded Corners 8">
              <a:extLst>
                <a:ext uri="{FF2B5EF4-FFF2-40B4-BE49-F238E27FC236}">
                  <a16:creationId xmlns:a16="http://schemas.microsoft.com/office/drawing/2014/main" id="{E2B3B8E7-388B-4DD1-A27B-ACD7B1C664CA}"/>
                </a:ext>
              </a:extLst>
            </p:cNvPr>
            <p:cNvSpPr/>
            <p:nvPr/>
          </p:nvSpPr>
          <p:spPr>
            <a:xfrm>
              <a:off x="954775" y="1567515"/>
              <a:ext cx="5968829" cy="9083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7680" tIns="365760" rIns="243840" bIns="0" rtlCol="0" anchor="t">
              <a:noAutofit/>
            </a:bodyPr>
            <a:lstStyle/>
            <a:p>
              <a:pPr defTabSz="609585" fontAlgn="base">
                <a:spcBef>
                  <a:spcPct val="0"/>
                </a:spcBef>
                <a:spcAft>
                  <a:spcPct val="0"/>
                </a:spcAft>
              </a:pPr>
              <a:endParaRPr lang="en-US" sz="1867">
                <a:solidFill>
                  <a:srgbClr val="282828"/>
                </a:solidFill>
              </a:endParaRPr>
            </a:p>
          </p:txBody>
        </p:sp>
        <p:pic>
          <p:nvPicPr>
            <p:cNvPr id="10" name="Graphic 164">
              <a:extLst>
                <a:ext uri="{FF2B5EF4-FFF2-40B4-BE49-F238E27FC236}">
                  <a16:creationId xmlns:a16="http://schemas.microsoft.com/office/drawing/2014/main" id="{95506403-D961-6786-3EC6-1F9AE4534A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315" y="1928503"/>
              <a:ext cx="664192" cy="664192"/>
            </a:xfrm>
            <a:prstGeom prst="rect">
              <a:avLst/>
            </a:prstGeom>
          </p:spPr>
        </p:pic>
      </p:grpSp>
      <p:grpSp>
        <p:nvGrpSpPr>
          <p:cNvPr id="29" name="Group 28">
            <a:extLst>
              <a:ext uri="{FF2B5EF4-FFF2-40B4-BE49-F238E27FC236}">
                <a16:creationId xmlns:a16="http://schemas.microsoft.com/office/drawing/2014/main" id="{D6ED6EA6-A1F2-666B-8EBE-56048052AAC2}"/>
              </a:ext>
            </a:extLst>
          </p:cNvPr>
          <p:cNvGrpSpPr/>
          <p:nvPr/>
        </p:nvGrpSpPr>
        <p:grpSpPr>
          <a:xfrm>
            <a:off x="954775" y="4745478"/>
            <a:ext cx="5968830" cy="1341120"/>
            <a:chOff x="954775" y="4745478"/>
            <a:chExt cx="5968830" cy="1341120"/>
          </a:xfrm>
        </p:grpSpPr>
        <p:sp>
          <p:nvSpPr>
            <p:cNvPr id="15" name="Rectangle: Top Corners Rounded 14">
              <a:extLst>
                <a:ext uri="{FF2B5EF4-FFF2-40B4-BE49-F238E27FC236}">
                  <a16:creationId xmlns:a16="http://schemas.microsoft.com/office/drawing/2014/main" id="{B17F60BE-FABB-470A-BBEE-1C30C767647D}"/>
                </a:ext>
              </a:extLst>
            </p:cNvPr>
            <p:cNvSpPr/>
            <p:nvPr/>
          </p:nvSpPr>
          <p:spPr>
            <a:xfrm>
              <a:off x="954775" y="4745479"/>
              <a:ext cx="5968829" cy="1341119"/>
            </a:xfrm>
            <a:prstGeom prst="round2SameRect">
              <a:avLst>
                <a:gd name="adj1" fmla="val 0"/>
                <a:gd name="adj2" fmla="val 5265"/>
              </a:avLst>
            </a:prstGeom>
            <a:solidFill>
              <a:schemeClr val="bg2">
                <a:lumMod val="95000"/>
              </a:schemeClr>
            </a:solidFill>
          </p:spPr>
          <p:txBody>
            <a:bodyPr wrap="square" lIns="972000" tIns="0" rIns="0" bIns="0" rtlCol="0" anchor="ctr" anchorCtr="0">
              <a:noAutofit/>
            </a:bodyPr>
            <a:lstStyle/>
            <a:p>
              <a:pPr defTabSz="609585" fontAlgn="base">
                <a:lnSpc>
                  <a:spcPct val="95000"/>
                </a:lnSpc>
                <a:spcBef>
                  <a:spcPct val="0"/>
                </a:spcBef>
                <a:spcAft>
                  <a:spcPts val="800"/>
                </a:spcAft>
                <a:buSzPct val="80000"/>
              </a:pPr>
              <a:r>
                <a:rPr lang="en-US" sz="1600">
                  <a:solidFill>
                    <a:srgbClr val="282828"/>
                  </a:solidFill>
                  <a:latin typeface="+mn-lt"/>
                  <a:ea typeface="ＭＳ Ｐゴシック" charset="0"/>
                  <a:cs typeface="CiscoSansTT Light" panose="020B0503020201020303" pitchFamily="34" charset="0"/>
                </a:rPr>
                <a:t>Flagging helps to distinguish between a managed service and resale from Quote to Order and provides the ability to track managed versus resale orders. </a:t>
              </a:r>
            </a:p>
          </p:txBody>
        </p:sp>
        <p:sp>
          <p:nvSpPr>
            <p:cNvPr id="16" name="Rectangle: Rounded Corners 15">
              <a:extLst>
                <a:ext uri="{FF2B5EF4-FFF2-40B4-BE49-F238E27FC236}">
                  <a16:creationId xmlns:a16="http://schemas.microsoft.com/office/drawing/2014/main" id="{E30AF744-B502-465A-A388-8B538B3CB4C9}"/>
                </a:ext>
              </a:extLst>
            </p:cNvPr>
            <p:cNvSpPr/>
            <p:nvPr/>
          </p:nvSpPr>
          <p:spPr>
            <a:xfrm>
              <a:off x="954776" y="4745478"/>
              <a:ext cx="5968829" cy="9083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7680" tIns="365760" rIns="243840" bIns="0" rtlCol="0" anchor="t">
              <a:noAutofit/>
            </a:bodyPr>
            <a:lstStyle/>
            <a:p>
              <a:pPr defTabSz="609585" fontAlgn="base">
                <a:spcBef>
                  <a:spcPct val="0"/>
                </a:spcBef>
                <a:spcAft>
                  <a:spcPct val="0"/>
                </a:spcAft>
              </a:pPr>
              <a:endParaRPr lang="en-US" sz="1867">
                <a:solidFill>
                  <a:srgbClr val="282828"/>
                </a:solidFill>
              </a:endParaRPr>
            </a:p>
          </p:txBody>
        </p:sp>
        <p:pic>
          <p:nvPicPr>
            <p:cNvPr id="11" name="Graphic 41">
              <a:extLst>
                <a:ext uri="{FF2B5EF4-FFF2-40B4-BE49-F238E27FC236}">
                  <a16:creationId xmlns:a16="http://schemas.microsoft.com/office/drawing/2014/main" id="{C891CFC3-B67F-D0B9-481B-A999C95270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2315" y="5083942"/>
              <a:ext cx="664192" cy="664192"/>
            </a:xfrm>
            <a:prstGeom prst="rect">
              <a:avLst/>
            </a:prstGeom>
          </p:spPr>
        </p:pic>
      </p:grpSp>
      <p:grpSp>
        <p:nvGrpSpPr>
          <p:cNvPr id="34" name="Group 33">
            <a:extLst>
              <a:ext uri="{FF2B5EF4-FFF2-40B4-BE49-F238E27FC236}">
                <a16:creationId xmlns:a16="http://schemas.microsoft.com/office/drawing/2014/main" id="{9ABC6313-E47B-F71B-CE7F-ABA1DD5DC331}"/>
              </a:ext>
            </a:extLst>
          </p:cNvPr>
          <p:cNvGrpSpPr/>
          <p:nvPr/>
        </p:nvGrpSpPr>
        <p:grpSpPr>
          <a:xfrm>
            <a:off x="954773" y="3156497"/>
            <a:ext cx="5968830" cy="1341120"/>
            <a:chOff x="954773" y="3156497"/>
            <a:chExt cx="5968830" cy="1341120"/>
          </a:xfrm>
        </p:grpSpPr>
        <p:sp>
          <p:nvSpPr>
            <p:cNvPr id="13" name="Rectangle: Top Corners Rounded 12">
              <a:extLst>
                <a:ext uri="{FF2B5EF4-FFF2-40B4-BE49-F238E27FC236}">
                  <a16:creationId xmlns:a16="http://schemas.microsoft.com/office/drawing/2014/main" id="{258606D5-D755-418A-8D3E-DF4242F8AB8E}"/>
                </a:ext>
              </a:extLst>
            </p:cNvPr>
            <p:cNvSpPr/>
            <p:nvPr/>
          </p:nvSpPr>
          <p:spPr>
            <a:xfrm>
              <a:off x="954773" y="3156498"/>
              <a:ext cx="5968829" cy="1341119"/>
            </a:xfrm>
            <a:prstGeom prst="round2SameRect">
              <a:avLst>
                <a:gd name="adj1" fmla="val 0"/>
                <a:gd name="adj2" fmla="val 5265"/>
              </a:avLst>
            </a:prstGeom>
            <a:solidFill>
              <a:schemeClr val="bg2">
                <a:lumMod val="95000"/>
              </a:schemeClr>
            </a:solidFill>
          </p:spPr>
          <p:txBody>
            <a:bodyPr wrap="square" lIns="972000" tIns="0" rIns="0" bIns="0" rtlCol="0" anchor="ctr" anchorCtr="0">
              <a:noAutofit/>
            </a:bodyPr>
            <a:lstStyle/>
            <a:p>
              <a:pPr defTabSz="609585" fontAlgn="base">
                <a:lnSpc>
                  <a:spcPct val="95000"/>
                </a:lnSpc>
                <a:spcBef>
                  <a:spcPct val="0"/>
                </a:spcBef>
                <a:spcAft>
                  <a:spcPts val="800"/>
                </a:spcAft>
                <a:buSzPct val="80000"/>
              </a:pPr>
              <a:r>
                <a:rPr lang="en-US" sz="1600">
                  <a:solidFill>
                    <a:srgbClr val="282828"/>
                  </a:solidFill>
                  <a:latin typeface="+mn-lt"/>
                  <a:ea typeface="ＭＳ Ｐゴシック" charset="0"/>
                  <a:cs typeface="CiscoSansTT Light" panose="020B0503020201020303" pitchFamily="34" charset="0"/>
                </a:rPr>
                <a:t>The new flag is “Intended Use = Managed Service.”</a:t>
              </a:r>
            </a:p>
          </p:txBody>
        </p:sp>
        <p:sp>
          <p:nvSpPr>
            <p:cNvPr id="14" name="Rectangle: Rounded Corners 13">
              <a:extLst>
                <a:ext uri="{FF2B5EF4-FFF2-40B4-BE49-F238E27FC236}">
                  <a16:creationId xmlns:a16="http://schemas.microsoft.com/office/drawing/2014/main" id="{CE63E464-A968-4092-AF41-C3BF27566F64}"/>
                </a:ext>
              </a:extLst>
            </p:cNvPr>
            <p:cNvSpPr/>
            <p:nvPr/>
          </p:nvSpPr>
          <p:spPr>
            <a:xfrm>
              <a:off x="954774" y="3156497"/>
              <a:ext cx="5968829" cy="90834"/>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7680" tIns="365760" rIns="243840" bIns="0" rtlCol="0" anchor="t">
              <a:noAutofit/>
            </a:bodyPr>
            <a:lstStyle/>
            <a:p>
              <a:pPr defTabSz="609585" fontAlgn="base">
                <a:spcBef>
                  <a:spcPct val="0"/>
                </a:spcBef>
                <a:spcAft>
                  <a:spcPct val="0"/>
                </a:spcAft>
              </a:pPr>
              <a:endParaRPr lang="en-US" sz="1867">
                <a:solidFill>
                  <a:srgbClr val="282828"/>
                </a:solidFill>
              </a:endParaRPr>
            </a:p>
          </p:txBody>
        </p:sp>
        <p:pic>
          <p:nvPicPr>
            <p:cNvPr id="12" name="Graphic 56">
              <a:extLst>
                <a:ext uri="{FF2B5EF4-FFF2-40B4-BE49-F238E27FC236}">
                  <a16:creationId xmlns:a16="http://schemas.microsoft.com/office/drawing/2014/main" id="{CFAA097B-BB7C-F529-C6EF-AD7C1252416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2315" y="3531170"/>
              <a:ext cx="664192" cy="664192"/>
            </a:xfrm>
            <a:prstGeom prst="rect">
              <a:avLst/>
            </a:prstGeom>
          </p:spPr>
        </p:pic>
      </p:grpSp>
    </p:spTree>
    <p:extLst>
      <p:ext uri="{BB962C8B-B14F-4D97-AF65-F5344CB8AC3E}">
        <p14:creationId xmlns:p14="http://schemas.microsoft.com/office/powerpoint/2010/main" val="3350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Top Corners Rounded 56">
            <a:extLst>
              <a:ext uri="{FF2B5EF4-FFF2-40B4-BE49-F238E27FC236}">
                <a16:creationId xmlns:a16="http://schemas.microsoft.com/office/drawing/2014/main" id="{00A72718-8713-4C64-86F2-25E1F1240941}"/>
              </a:ext>
            </a:extLst>
          </p:cNvPr>
          <p:cNvSpPr/>
          <p:nvPr/>
        </p:nvSpPr>
        <p:spPr>
          <a:xfrm>
            <a:off x="4390551" y="2231689"/>
            <a:ext cx="3412800" cy="3611550"/>
          </a:xfrm>
          <a:prstGeom prst="round2SameRect">
            <a:avLst>
              <a:gd name="adj1" fmla="val 3451"/>
              <a:gd name="adj2" fmla="val 0"/>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195067" indent="-195067"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charset="0"/>
              </a:rPr>
              <a:t>Go to Deals and Quotes section</a:t>
            </a:r>
          </a:p>
          <a:p>
            <a:pPr marL="195067" indent="-195067"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charset="0"/>
              </a:rPr>
              <a:t>Create Deal in CCW</a:t>
            </a:r>
          </a:p>
          <a:p>
            <a:pPr marL="195067" indent="-195067" defTabSz="609555" fontAlgn="base">
              <a:spcBef>
                <a:spcPts val="800"/>
              </a:spcBef>
              <a:spcAft>
                <a:spcPct val="0"/>
              </a:spcAft>
              <a:buClr>
                <a:schemeClr val="tx1"/>
              </a:buClr>
              <a:buSzPct val="80000"/>
              <a:buFont typeface="Arial" panose="020B0604020202020204" pitchFamily="34" charset="0"/>
              <a:buChar char="•"/>
              <a:defRPr/>
            </a:pPr>
            <a:r>
              <a:rPr lang="en-US" sz="1600">
                <a:solidFill>
                  <a:schemeClr val="accent1"/>
                </a:solidFill>
                <a:latin typeface="+mn-lt"/>
                <a:ea typeface="ＭＳ Ｐゴシック" charset="0"/>
              </a:rPr>
              <a:t>Select Intended Use = </a:t>
            </a:r>
            <a:br>
              <a:rPr lang="en-US" sz="1600">
                <a:solidFill>
                  <a:schemeClr val="accent1"/>
                </a:solidFill>
                <a:latin typeface="+mn-lt"/>
                <a:ea typeface="ＭＳ Ｐゴシック" charset="0"/>
              </a:rPr>
            </a:br>
            <a:r>
              <a:rPr lang="en-US" sz="1600">
                <a:solidFill>
                  <a:schemeClr val="accent1"/>
                </a:solidFill>
                <a:latin typeface="+mn-lt"/>
                <a:ea typeface="ＭＳ Ｐゴシック" charset="0"/>
              </a:rPr>
              <a:t>Managed Service</a:t>
            </a:r>
          </a:p>
          <a:p>
            <a:pPr marL="195067" indent="-195067"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charset="0"/>
              </a:rPr>
              <a:t>Add Managed Service Contractual Provider Name</a:t>
            </a:r>
          </a:p>
          <a:p>
            <a:pPr marL="195067" indent="-195067" defTabSz="609555" fontAlgn="base">
              <a:spcBef>
                <a:spcPts val="800"/>
              </a:spcBef>
              <a:spcAft>
                <a:spcPct val="0"/>
              </a:spcAft>
              <a:buSzPct val="80000"/>
              <a:buFont typeface="Arial" panose="020B0604020202020204" pitchFamily="34" charset="0"/>
              <a:buChar char="•"/>
              <a:defRPr/>
            </a:pPr>
            <a:r>
              <a:rPr lang="en-US" sz="1600">
                <a:latin typeface="+mn-lt"/>
                <a:ea typeface="ＭＳ Ｐゴシック" charset="0"/>
              </a:rPr>
              <a:t>Select Incentives (Provider Pricing is decoupled and the user will need to select them manually as well as stack Teaming &amp; Hunting)</a:t>
            </a:r>
            <a:endParaRPr lang="en-US" sz="1600">
              <a:solidFill>
                <a:srgbClr val="282828"/>
              </a:solidFill>
              <a:latin typeface="+mn-lt"/>
              <a:ea typeface="ＭＳ Ｐゴシック" charset="0"/>
            </a:endParaRPr>
          </a:p>
        </p:txBody>
      </p:sp>
      <p:sp>
        <p:nvSpPr>
          <p:cNvPr id="58" name="Rectangle: Top Corners Rounded 57">
            <a:extLst>
              <a:ext uri="{FF2B5EF4-FFF2-40B4-BE49-F238E27FC236}">
                <a16:creationId xmlns:a16="http://schemas.microsoft.com/office/drawing/2014/main" id="{6ED8D3E4-3D79-4D5E-9570-47234CB0CAC8}"/>
              </a:ext>
            </a:extLst>
          </p:cNvPr>
          <p:cNvSpPr/>
          <p:nvPr/>
        </p:nvSpPr>
        <p:spPr>
          <a:xfrm>
            <a:off x="8010388" y="2231689"/>
            <a:ext cx="3412800" cy="3611550"/>
          </a:xfrm>
          <a:prstGeom prst="round2SameRect">
            <a:avLst>
              <a:gd name="adj1" fmla="val 3451"/>
              <a:gd name="adj2" fmla="val 0"/>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194945" indent="-194945"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a:rPr>
              <a:t>Approve deal from CCW</a:t>
            </a:r>
            <a:endParaRPr lang="en-US" sz="1600">
              <a:latin typeface="+mn-lt"/>
              <a:ea typeface="ＭＳ Ｐゴシック"/>
            </a:endParaRPr>
          </a:p>
          <a:p>
            <a:pPr marL="194945" indent="-194945" defTabSz="609555">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a:rPr>
              <a:t>Cisco Account Manager will receive an approval request to review and make appropriate decisions or reach out for additional information</a:t>
            </a:r>
          </a:p>
          <a:p>
            <a:pPr marL="194945" indent="-194945"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a:rPr>
              <a:t>If Intended Use = Managed Service, all relevant info will appear automatically from CCW</a:t>
            </a:r>
          </a:p>
        </p:txBody>
      </p:sp>
      <p:sp>
        <p:nvSpPr>
          <p:cNvPr id="5" name="Text Placeholder 4">
            <a:extLst>
              <a:ext uri="{FF2B5EF4-FFF2-40B4-BE49-F238E27FC236}">
                <a16:creationId xmlns:a16="http://schemas.microsoft.com/office/drawing/2014/main" id="{11CF0B74-2F60-9488-3EB0-29B75B5D4FD3}"/>
              </a:ext>
            </a:extLst>
          </p:cNvPr>
          <p:cNvSpPr>
            <a:spLocks noGrp="1"/>
          </p:cNvSpPr>
          <p:nvPr>
            <p:ph type="body" sz="quarter" idx="14"/>
          </p:nvPr>
        </p:nvSpPr>
        <p:spPr/>
        <p:txBody>
          <a:bodyPr>
            <a:normAutofit fontScale="25000" lnSpcReduction="20000"/>
          </a:bodyPr>
          <a:lstStyle/>
          <a:p>
            <a:endParaRPr lang="en-GB"/>
          </a:p>
        </p:txBody>
      </p:sp>
      <p:sp>
        <p:nvSpPr>
          <p:cNvPr id="3" name="Title 2">
            <a:extLst>
              <a:ext uri="{FF2B5EF4-FFF2-40B4-BE49-F238E27FC236}">
                <a16:creationId xmlns:a16="http://schemas.microsoft.com/office/drawing/2014/main" id="{85811C3C-0BF6-A64D-AD75-1B184A5488AB}"/>
              </a:ext>
            </a:extLst>
          </p:cNvPr>
          <p:cNvSpPr>
            <a:spLocks noGrp="1"/>
          </p:cNvSpPr>
          <p:nvPr>
            <p:ph type="title"/>
          </p:nvPr>
        </p:nvSpPr>
        <p:spPr/>
        <p:txBody>
          <a:bodyPr/>
          <a:lstStyle/>
          <a:p>
            <a:r>
              <a:rPr lang="en-US"/>
              <a:t>How to order with Intended Use Flagging</a:t>
            </a:r>
          </a:p>
        </p:txBody>
      </p:sp>
      <p:sp>
        <p:nvSpPr>
          <p:cNvPr id="41" name="Rectangle: Top Corners Rounded 40">
            <a:extLst>
              <a:ext uri="{FF2B5EF4-FFF2-40B4-BE49-F238E27FC236}">
                <a16:creationId xmlns:a16="http://schemas.microsoft.com/office/drawing/2014/main" id="{B05528CE-44C6-4258-AD87-A94397CCE900}"/>
              </a:ext>
            </a:extLst>
          </p:cNvPr>
          <p:cNvSpPr/>
          <p:nvPr/>
        </p:nvSpPr>
        <p:spPr>
          <a:xfrm>
            <a:off x="768812" y="2231689"/>
            <a:ext cx="3412800" cy="3611550"/>
          </a:xfrm>
          <a:prstGeom prst="round2SameRect">
            <a:avLst>
              <a:gd name="adj1" fmla="val 3451"/>
              <a:gd name="adj2" fmla="val 0"/>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t" anchorCtr="0"/>
          <a:lstStyle/>
          <a:p>
            <a:pPr marL="195067" indent="-195067"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charset="0"/>
                <a:hlinkClick r:id="rId3"/>
              </a:rPr>
              <a:t>Login</a:t>
            </a:r>
            <a:r>
              <a:rPr lang="en-US" sz="1600">
                <a:solidFill>
                  <a:srgbClr val="282828"/>
                </a:solidFill>
                <a:latin typeface="+mn-lt"/>
                <a:ea typeface="ＭＳ Ｐゴシック" charset="0"/>
              </a:rPr>
              <a:t> to CCW</a:t>
            </a:r>
          </a:p>
          <a:p>
            <a:pPr marL="195067" indent="-195067" defTabSz="609555" fontAlgn="base">
              <a:spcBef>
                <a:spcPts val="800"/>
              </a:spcBef>
              <a:spcAft>
                <a:spcPct val="0"/>
              </a:spcAft>
              <a:buSzPct val="80000"/>
              <a:buFont typeface="Arial" panose="020B0604020202020204" pitchFamily="34" charset="0"/>
              <a:buChar char="•"/>
              <a:defRPr/>
            </a:pPr>
            <a:r>
              <a:rPr lang="en-US" sz="1600">
                <a:solidFill>
                  <a:srgbClr val="282828"/>
                </a:solidFill>
                <a:latin typeface="+mn-lt"/>
                <a:ea typeface="ＭＳ Ｐゴシック" charset="0"/>
              </a:rPr>
              <a:t>Refer to the </a:t>
            </a:r>
            <a:r>
              <a:rPr lang="en-US" sz="1600">
                <a:solidFill>
                  <a:srgbClr val="282828"/>
                </a:solidFill>
                <a:latin typeface="+mn-lt"/>
                <a:ea typeface="ＭＳ Ｐゴシック" charset="0"/>
                <a:hlinkClick r:id="rId4"/>
              </a:rPr>
              <a:t>Ordering Guide</a:t>
            </a:r>
            <a:r>
              <a:rPr lang="en-US" sz="1600">
                <a:solidFill>
                  <a:srgbClr val="282828"/>
                </a:solidFill>
                <a:latin typeface="+mn-lt"/>
                <a:ea typeface="ＭＳ Ｐゴシック" charset="0"/>
              </a:rPr>
              <a:t> for questions on Managed Services Intended Use flagging</a:t>
            </a:r>
          </a:p>
        </p:txBody>
      </p:sp>
      <p:sp>
        <p:nvSpPr>
          <p:cNvPr id="43" name="Rounded Rectangle 52">
            <a:extLst>
              <a:ext uri="{FF2B5EF4-FFF2-40B4-BE49-F238E27FC236}">
                <a16:creationId xmlns:a16="http://schemas.microsoft.com/office/drawing/2014/main" id="{3B7CE09D-E066-459A-ABF4-881FA08D30BE}"/>
              </a:ext>
            </a:extLst>
          </p:cNvPr>
          <p:cNvSpPr/>
          <p:nvPr/>
        </p:nvSpPr>
        <p:spPr>
          <a:xfrm>
            <a:off x="768812" y="1576733"/>
            <a:ext cx="3412800" cy="822107"/>
          </a:xfrm>
          <a:prstGeom prst="roundRect">
            <a:avLst>
              <a:gd name="adj" fmla="val 14245"/>
            </a:avLst>
          </a:prstGeom>
          <a:solidFill>
            <a:schemeClr val="tx2"/>
          </a:solidFill>
          <a:ln w="12700">
            <a:noFill/>
          </a:ln>
        </p:spPr>
        <p:txBody>
          <a:bodyPr wrap="square" lIns="684000" tIns="0" rIns="0" bIns="0" anchor="ctr" anchorCtr="0">
            <a:noAutofit/>
          </a:bodyPr>
          <a:lstStyle/>
          <a:p>
            <a:pPr defTabSz="609555" fontAlgn="base">
              <a:lnSpc>
                <a:spcPct val="90000"/>
              </a:lnSpc>
              <a:spcBef>
                <a:spcPct val="0"/>
              </a:spcBef>
              <a:spcAft>
                <a:spcPct val="0"/>
              </a:spcAft>
              <a:defRPr/>
            </a:pPr>
            <a:r>
              <a:rPr lang="en-US" sz="1733">
                <a:solidFill>
                  <a:schemeClr val="bg2"/>
                </a:solidFill>
                <a:latin typeface="+mn-lt"/>
                <a:ea typeface="ＭＳ Ｐゴシック" charset="0"/>
              </a:rPr>
              <a:t>Login to Cisco Commerce</a:t>
            </a:r>
          </a:p>
        </p:txBody>
      </p:sp>
      <p:sp>
        <p:nvSpPr>
          <p:cNvPr id="51" name="Rounded Rectangle 52">
            <a:extLst>
              <a:ext uri="{FF2B5EF4-FFF2-40B4-BE49-F238E27FC236}">
                <a16:creationId xmlns:a16="http://schemas.microsoft.com/office/drawing/2014/main" id="{5C6AF541-1CB4-4726-AF1C-BF435264279B}"/>
              </a:ext>
            </a:extLst>
          </p:cNvPr>
          <p:cNvSpPr/>
          <p:nvPr/>
        </p:nvSpPr>
        <p:spPr>
          <a:xfrm>
            <a:off x="4390551" y="1576733"/>
            <a:ext cx="3412800" cy="822107"/>
          </a:xfrm>
          <a:prstGeom prst="roundRect">
            <a:avLst>
              <a:gd name="adj" fmla="val 14245"/>
            </a:avLst>
          </a:prstGeom>
          <a:solidFill>
            <a:schemeClr val="accent1"/>
          </a:solidFill>
          <a:ln w="12700">
            <a:noFill/>
          </a:ln>
        </p:spPr>
        <p:txBody>
          <a:bodyPr wrap="square" lIns="684000" tIns="0" rIns="0" bIns="0" anchor="ctr" anchorCtr="0">
            <a:noAutofit/>
          </a:bodyPr>
          <a:lstStyle/>
          <a:p>
            <a:pPr defTabSz="609555" fontAlgn="base">
              <a:lnSpc>
                <a:spcPct val="90000"/>
              </a:lnSpc>
              <a:spcBef>
                <a:spcPct val="0"/>
              </a:spcBef>
              <a:spcAft>
                <a:spcPct val="0"/>
              </a:spcAft>
              <a:defRPr/>
            </a:pPr>
            <a:r>
              <a:rPr lang="en-US" sz="1733">
                <a:solidFill>
                  <a:schemeClr val="bg2"/>
                </a:solidFill>
                <a:latin typeface="+mn-lt"/>
                <a:ea typeface="ＭＳ Ｐゴシック" charset="0"/>
              </a:rPr>
              <a:t>Deal / Quote Creation</a:t>
            </a:r>
          </a:p>
        </p:txBody>
      </p:sp>
      <p:sp>
        <p:nvSpPr>
          <p:cNvPr id="55" name="Rounded Rectangle 52">
            <a:extLst>
              <a:ext uri="{FF2B5EF4-FFF2-40B4-BE49-F238E27FC236}">
                <a16:creationId xmlns:a16="http://schemas.microsoft.com/office/drawing/2014/main" id="{CBC1BF33-6EA4-46D2-B14C-3E347ED94B23}"/>
              </a:ext>
            </a:extLst>
          </p:cNvPr>
          <p:cNvSpPr/>
          <p:nvPr/>
        </p:nvSpPr>
        <p:spPr>
          <a:xfrm>
            <a:off x="8010388" y="1576733"/>
            <a:ext cx="3412800" cy="822107"/>
          </a:xfrm>
          <a:prstGeom prst="roundRect">
            <a:avLst>
              <a:gd name="adj" fmla="val 14245"/>
            </a:avLst>
          </a:prstGeom>
          <a:solidFill>
            <a:schemeClr val="accent2"/>
          </a:solidFill>
          <a:ln w="12700">
            <a:noFill/>
          </a:ln>
        </p:spPr>
        <p:txBody>
          <a:bodyPr wrap="square" lIns="684000" tIns="0" rIns="0" bIns="0" anchor="ctr" anchorCtr="0">
            <a:noAutofit/>
          </a:bodyPr>
          <a:lstStyle/>
          <a:p>
            <a:pPr defTabSz="609555" fontAlgn="base">
              <a:lnSpc>
                <a:spcPct val="90000"/>
              </a:lnSpc>
              <a:spcBef>
                <a:spcPct val="0"/>
              </a:spcBef>
              <a:spcAft>
                <a:spcPct val="0"/>
              </a:spcAft>
              <a:defRPr/>
            </a:pPr>
            <a:r>
              <a:rPr lang="en-US" sz="1733">
                <a:solidFill>
                  <a:schemeClr val="bg2"/>
                </a:solidFill>
                <a:latin typeface="+mn-lt"/>
                <a:ea typeface="ＭＳ Ｐゴシック" charset="0"/>
              </a:rPr>
              <a:t>Deal / Quote Approval</a:t>
            </a:r>
          </a:p>
        </p:txBody>
      </p:sp>
      <p:sp>
        <p:nvSpPr>
          <p:cNvPr id="11" name="Rectangle: Rounded Corners 10">
            <a:extLst>
              <a:ext uri="{FF2B5EF4-FFF2-40B4-BE49-F238E27FC236}">
                <a16:creationId xmlns:a16="http://schemas.microsoft.com/office/drawing/2014/main" id="{C4F191FF-4C28-91CF-D244-6355C542E9AF}"/>
              </a:ext>
            </a:extLst>
          </p:cNvPr>
          <p:cNvSpPr/>
          <p:nvPr/>
        </p:nvSpPr>
        <p:spPr>
          <a:xfrm>
            <a:off x="809033" y="1739411"/>
            <a:ext cx="432470" cy="498840"/>
          </a:xfrm>
          <a:custGeom>
            <a:avLst/>
            <a:gdLst>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0 w 2137294"/>
              <a:gd name="connsiteY7" fmla="*/ 32253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91440 w 2137294"/>
              <a:gd name="connsiteY7" fmla="*/ 41397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0" fmla="*/ 0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1234068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7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7435 w 580689"/>
              <a:gd name="connsiteY5" fmla="*/ 593035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8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14869 w 580689"/>
              <a:gd name="connsiteY5" fmla="*/ 637640 h 645074"/>
              <a:gd name="connsiteX0" fmla="*/ 0 w 566401"/>
              <a:gd name="connsiteY0" fmla="*/ 0 h 647455"/>
              <a:gd name="connsiteX1" fmla="*/ 243864 w 566401"/>
              <a:gd name="connsiteY1" fmla="*/ 2381 h 647455"/>
              <a:gd name="connsiteX2" fmla="*/ 566401 w 566401"/>
              <a:gd name="connsiteY2" fmla="*/ 324918 h 647455"/>
              <a:gd name="connsiteX3" fmla="*/ 566401 w 566401"/>
              <a:gd name="connsiteY3" fmla="*/ 324918 h 647455"/>
              <a:gd name="connsiteX4" fmla="*/ 243864 w 566401"/>
              <a:gd name="connsiteY4" fmla="*/ 647455 h 647455"/>
              <a:gd name="connsiteX5" fmla="*/ 581 w 566401"/>
              <a:gd name="connsiteY5" fmla="*/ 640021 h 647455"/>
              <a:gd name="connsiteX0" fmla="*/ 6563 w 565820"/>
              <a:gd name="connsiteY0" fmla="*/ 0 h 645074"/>
              <a:gd name="connsiteX1" fmla="*/ 243283 w 565820"/>
              <a:gd name="connsiteY1" fmla="*/ 0 h 645074"/>
              <a:gd name="connsiteX2" fmla="*/ 565820 w 565820"/>
              <a:gd name="connsiteY2" fmla="*/ 322537 h 645074"/>
              <a:gd name="connsiteX3" fmla="*/ 565820 w 565820"/>
              <a:gd name="connsiteY3" fmla="*/ 322537 h 645074"/>
              <a:gd name="connsiteX4" fmla="*/ 243283 w 565820"/>
              <a:gd name="connsiteY4" fmla="*/ 645074 h 645074"/>
              <a:gd name="connsiteX5" fmla="*/ 0 w 565820"/>
              <a:gd name="connsiteY5" fmla="*/ 637640 h 645074"/>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12487 w 559257"/>
              <a:gd name="connsiteY5" fmla="*/ 651927 h 651927"/>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5343 w 559257"/>
              <a:gd name="connsiteY5" fmla="*/ 651927 h 651927"/>
              <a:gd name="connsiteX0" fmla="*/ 11326 w 570583"/>
              <a:gd name="connsiteY0" fmla="*/ 0 h 645074"/>
              <a:gd name="connsiteX1" fmla="*/ 248046 w 570583"/>
              <a:gd name="connsiteY1" fmla="*/ 0 h 645074"/>
              <a:gd name="connsiteX2" fmla="*/ 570583 w 570583"/>
              <a:gd name="connsiteY2" fmla="*/ 322537 h 645074"/>
              <a:gd name="connsiteX3" fmla="*/ 570583 w 570583"/>
              <a:gd name="connsiteY3" fmla="*/ 322537 h 645074"/>
              <a:gd name="connsiteX4" fmla="*/ 248046 w 570583"/>
              <a:gd name="connsiteY4" fmla="*/ 645074 h 645074"/>
              <a:gd name="connsiteX5" fmla="*/ 0 w 570583"/>
              <a:gd name="connsiteY5" fmla="*/ 640021 h 645074"/>
              <a:gd name="connsiteX0" fmla="*/ 0 w 559257"/>
              <a:gd name="connsiteY0" fmla="*/ 0 h 645074"/>
              <a:gd name="connsiteX1" fmla="*/ 236720 w 559257"/>
              <a:gd name="connsiteY1" fmla="*/ 0 h 645074"/>
              <a:gd name="connsiteX2" fmla="*/ 559257 w 559257"/>
              <a:gd name="connsiteY2" fmla="*/ 322537 h 645074"/>
              <a:gd name="connsiteX3" fmla="*/ 559257 w 559257"/>
              <a:gd name="connsiteY3" fmla="*/ 322537 h 645074"/>
              <a:gd name="connsiteX4" fmla="*/ 236720 w 559257"/>
              <a:gd name="connsiteY4" fmla="*/ 645074 h 645074"/>
              <a:gd name="connsiteX5" fmla="*/ 5342 w 559257"/>
              <a:gd name="connsiteY5" fmla="*/ 644783 h 645074"/>
              <a:gd name="connsiteX0" fmla="*/ 1802 w 561059"/>
              <a:gd name="connsiteY0" fmla="*/ 0 h 647164"/>
              <a:gd name="connsiteX1" fmla="*/ 238522 w 561059"/>
              <a:gd name="connsiteY1" fmla="*/ 0 h 647164"/>
              <a:gd name="connsiteX2" fmla="*/ 561059 w 561059"/>
              <a:gd name="connsiteY2" fmla="*/ 322537 h 647164"/>
              <a:gd name="connsiteX3" fmla="*/ 561059 w 561059"/>
              <a:gd name="connsiteY3" fmla="*/ 322537 h 647164"/>
              <a:gd name="connsiteX4" fmla="*/ 238522 w 561059"/>
              <a:gd name="connsiteY4" fmla="*/ 645074 h 647164"/>
              <a:gd name="connsiteX5" fmla="*/ 0 w 561059"/>
              <a:gd name="connsiteY5" fmla="*/ 647164 h 6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59" h="647164">
                <a:moveTo>
                  <a:pt x="1802" y="0"/>
                </a:moveTo>
                <a:lnTo>
                  <a:pt x="238522" y="0"/>
                </a:lnTo>
                <a:cubicBezTo>
                  <a:pt x="416654" y="0"/>
                  <a:pt x="561059" y="144405"/>
                  <a:pt x="561059" y="322537"/>
                </a:cubicBezTo>
                <a:lnTo>
                  <a:pt x="561059" y="322537"/>
                </a:lnTo>
                <a:cubicBezTo>
                  <a:pt x="561059" y="500669"/>
                  <a:pt x="416654" y="645074"/>
                  <a:pt x="238522" y="645074"/>
                </a:cubicBezTo>
                <a:lnTo>
                  <a:pt x="0" y="647164"/>
                </a:lnTo>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a:t>1</a:t>
            </a:r>
          </a:p>
        </p:txBody>
      </p:sp>
      <p:sp>
        <p:nvSpPr>
          <p:cNvPr id="12" name="Rectangle: Rounded Corners 10">
            <a:extLst>
              <a:ext uri="{FF2B5EF4-FFF2-40B4-BE49-F238E27FC236}">
                <a16:creationId xmlns:a16="http://schemas.microsoft.com/office/drawing/2014/main" id="{011D7557-BA86-EF45-F0A6-6A56D3B855E9}"/>
              </a:ext>
            </a:extLst>
          </p:cNvPr>
          <p:cNvSpPr/>
          <p:nvPr/>
        </p:nvSpPr>
        <p:spPr>
          <a:xfrm>
            <a:off x="4444331" y="1739411"/>
            <a:ext cx="432470" cy="498840"/>
          </a:xfrm>
          <a:custGeom>
            <a:avLst/>
            <a:gdLst>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0 w 2137294"/>
              <a:gd name="connsiteY7" fmla="*/ 32253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91440 w 2137294"/>
              <a:gd name="connsiteY7" fmla="*/ 41397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0" fmla="*/ 0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1234068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7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7435 w 580689"/>
              <a:gd name="connsiteY5" fmla="*/ 593035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8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14869 w 580689"/>
              <a:gd name="connsiteY5" fmla="*/ 637640 h 645074"/>
              <a:gd name="connsiteX0" fmla="*/ 0 w 566401"/>
              <a:gd name="connsiteY0" fmla="*/ 0 h 647455"/>
              <a:gd name="connsiteX1" fmla="*/ 243864 w 566401"/>
              <a:gd name="connsiteY1" fmla="*/ 2381 h 647455"/>
              <a:gd name="connsiteX2" fmla="*/ 566401 w 566401"/>
              <a:gd name="connsiteY2" fmla="*/ 324918 h 647455"/>
              <a:gd name="connsiteX3" fmla="*/ 566401 w 566401"/>
              <a:gd name="connsiteY3" fmla="*/ 324918 h 647455"/>
              <a:gd name="connsiteX4" fmla="*/ 243864 w 566401"/>
              <a:gd name="connsiteY4" fmla="*/ 647455 h 647455"/>
              <a:gd name="connsiteX5" fmla="*/ 581 w 566401"/>
              <a:gd name="connsiteY5" fmla="*/ 640021 h 647455"/>
              <a:gd name="connsiteX0" fmla="*/ 6563 w 565820"/>
              <a:gd name="connsiteY0" fmla="*/ 0 h 645074"/>
              <a:gd name="connsiteX1" fmla="*/ 243283 w 565820"/>
              <a:gd name="connsiteY1" fmla="*/ 0 h 645074"/>
              <a:gd name="connsiteX2" fmla="*/ 565820 w 565820"/>
              <a:gd name="connsiteY2" fmla="*/ 322537 h 645074"/>
              <a:gd name="connsiteX3" fmla="*/ 565820 w 565820"/>
              <a:gd name="connsiteY3" fmla="*/ 322537 h 645074"/>
              <a:gd name="connsiteX4" fmla="*/ 243283 w 565820"/>
              <a:gd name="connsiteY4" fmla="*/ 645074 h 645074"/>
              <a:gd name="connsiteX5" fmla="*/ 0 w 565820"/>
              <a:gd name="connsiteY5" fmla="*/ 637640 h 645074"/>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12487 w 559257"/>
              <a:gd name="connsiteY5" fmla="*/ 651927 h 651927"/>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5343 w 559257"/>
              <a:gd name="connsiteY5" fmla="*/ 651927 h 651927"/>
              <a:gd name="connsiteX0" fmla="*/ 11326 w 570583"/>
              <a:gd name="connsiteY0" fmla="*/ 0 h 645074"/>
              <a:gd name="connsiteX1" fmla="*/ 248046 w 570583"/>
              <a:gd name="connsiteY1" fmla="*/ 0 h 645074"/>
              <a:gd name="connsiteX2" fmla="*/ 570583 w 570583"/>
              <a:gd name="connsiteY2" fmla="*/ 322537 h 645074"/>
              <a:gd name="connsiteX3" fmla="*/ 570583 w 570583"/>
              <a:gd name="connsiteY3" fmla="*/ 322537 h 645074"/>
              <a:gd name="connsiteX4" fmla="*/ 248046 w 570583"/>
              <a:gd name="connsiteY4" fmla="*/ 645074 h 645074"/>
              <a:gd name="connsiteX5" fmla="*/ 0 w 570583"/>
              <a:gd name="connsiteY5" fmla="*/ 640021 h 645074"/>
              <a:gd name="connsiteX0" fmla="*/ 0 w 559257"/>
              <a:gd name="connsiteY0" fmla="*/ 0 h 645074"/>
              <a:gd name="connsiteX1" fmla="*/ 236720 w 559257"/>
              <a:gd name="connsiteY1" fmla="*/ 0 h 645074"/>
              <a:gd name="connsiteX2" fmla="*/ 559257 w 559257"/>
              <a:gd name="connsiteY2" fmla="*/ 322537 h 645074"/>
              <a:gd name="connsiteX3" fmla="*/ 559257 w 559257"/>
              <a:gd name="connsiteY3" fmla="*/ 322537 h 645074"/>
              <a:gd name="connsiteX4" fmla="*/ 236720 w 559257"/>
              <a:gd name="connsiteY4" fmla="*/ 645074 h 645074"/>
              <a:gd name="connsiteX5" fmla="*/ 5342 w 559257"/>
              <a:gd name="connsiteY5" fmla="*/ 644783 h 645074"/>
              <a:gd name="connsiteX0" fmla="*/ 1802 w 561059"/>
              <a:gd name="connsiteY0" fmla="*/ 0 h 647164"/>
              <a:gd name="connsiteX1" fmla="*/ 238522 w 561059"/>
              <a:gd name="connsiteY1" fmla="*/ 0 h 647164"/>
              <a:gd name="connsiteX2" fmla="*/ 561059 w 561059"/>
              <a:gd name="connsiteY2" fmla="*/ 322537 h 647164"/>
              <a:gd name="connsiteX3" fmla="*/ 561059 w 561059"/>
              <a:gd name="connsiteY3" fmla="*/ 322537 h 647164"/>
              <a:gd name="connsiteX4" fmla="*/ 238522 w 561059"/>
              <a:gd name="connsiteY4" fmla="*/ 645074 h 647164"/>
              <a:gd name="connsiteX5" fmla="*/ 0 w 561059"/>
              <a:gd name="connsiteY5" fmla="*/ 647164 h 6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59" h="647164">
                <a:moveTo>
                  <a:pt x="1802" y="0"/>
                </a:moveTo>
                <a:lnTo>
                  <a:pt x="238522" y="0"/>
                </a:lnTo>
                <a:cubicBezTo>
                  <a:pt x="416654" y="0"/>
                  <a:pt x="561059" y="144405"/>
                  <a:pt x="561059" y="322537"/>
                </a:cubicBezTo>
                <a:lnTo>
                  <a:pt x="561059" y="322537"/>
                </a:lnTo>
                <a:cubicBezTo>
                  <a:pt x="561059" y="500669"/>
                  <a:pt x="416654" y="645074"/>
                  <a:pt x="238522" y="645074"/>
                </a:cubicBezTo>
                <a:lnTo>
                  <a:pt x="0" y="647164"/>
                </a:lnTo>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a:t>2</a:t>
            </a:r>
          </a:p>
        </p:txBody>
      </p:sp>
      <p:sp>
        <p:nvSpPr>
          <p:cNvPr id="13" name="Rectangle: Rounded Corners 10">
            <a:extLst>
              <a:ext uri="{FF2B5EF4-FFF2-40B4-BE49-F238E27FC236}">
                <a16:creationId xmlns:a16="http://schemas.microsoft.com/office/drawing/2014/main" id="{D7143104-3660-E118-8C70-387F76D5CADA}"/>
              </a:ext>
            </a:extLst>
          </p:cNvPr>
          <p:cNvSpPr/>
          <p:nvPr/>
        </p:nvSpPr>
        <p:spPr>
          <a:xfrm>
            <a:off x="8057327" y="1739411"/>
            <a:ext cx="432470" cy="498840"/>
          </a:xfrm>
          <a:custGeom>
            <a:avLst/>
            <a:gdLst>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0 w 2137294"/>
              <a:gd name="connsiteY7" fmla="*/ 32253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7" fmla="*/ 91440 w 2137294"/>
              <a:gd name="connsiteY7" fmla="*/ 413977 h 645074"/>
              <a:gd name="connsiteX0" fmla="*/ 0 w 2137294"/>
              <a:gd name="connsiteY0" fmla="*/ 322537 h 645074"/>
              <a:gd name="connsiteX1" fmla="*/ 322537 w 2137294"/>
              <a:gd name="connsiteY1" fmla="*/ 0 h 645074"/>
              <a:gd name="connsiteX2" fmla="*/ 1814757 w 2137294"/>
              <a:gd name="connsiteY2" fmla="*/ 0 h 645074"/>
              <a:gd name="connsiteX3" fmla="*/ 2137294 w 2137294"/>
              <a:gd name="connsiteY3" fmla="*/ 322537 h 645074"/>
              <a:gd name="connsiteX4" fmla="*/ 2137294 w 2137294"/>
              <a:gd name="connsiteY4" fmla="*/ 322537 h 645074"/>
              <a:gd name="connsiteX5" fmla="*/ 1814757 w 2137294"/>
              <a:gd name="connsiteY5" fmla="*/ 645074 h 645074"/>
              <a:gd name="connsiteX6" fmla="*/ 322537 w 2137294"/>
              <a:gd name="connsiteY6" fmla="*/ 645074 h 645074"/>
              <a:gd name="connsiteX0" fmla="*/ 0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1234068 w 1814757"/>
              <a:gd name="connsiteY0" fmla="*/ 0 h 645074"/>
              <a:gd name="connsiteX1" fmla="*/ 1492220 w 1814757"/>
              <a:gd name="connsiteY1" fmla="*/ 0 h 645074"/>
              <a:gd name="connsiteX2" fmla="*/ 1814757 w 1814757"/>
              <a:gd name="connsiteY2" fmla="*/ 322537 h 645074"/>
              <a:gd name="connsiteX3" fmla="*/ 1814757 w 1814757"/>
              <a:gd name="connsiteY3" fmla="*/ 322537 h 645074"/>
              <a:gd name="connsiteX4" fmla="*/ 1492220 w 1814757"/>
              <a:gd name="connsiteY4" fmla="*/ 645074 h 645074"/>
              <a:gd name="connsiteX5" fmla="*/ 0 w 1814757"/>
              <a:gd name="connsiteY5" fmla="*/ 645074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7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7435 w 580689"/>
              <a:gd name="connsiteY5" fmla="*/ 593035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44605 w 580689"/>
              <a:gd name="connsiteY5" fmla="*/ 615338 h 645074"/>
              <a:gd name="connsiteX0" fmla="*/ 0 w 580689"/>
              <a:gd name="connsiteY0" fmla="*/ 0 h 645074"/>
              <a:gd name="connsiteX1" fmla="*/ 258152 w 580689"/>
              <a:gd name="connsiteY1" fmla="*/ 0 h 645074"/>
              <a:gd name="connsiteX2" fmla="*/ 580689 w 580689"/>
              <a:gd name="connsiteY2" fmla="*/ 322537 h 645074"/>
              <a:gd name="connsiteX3" fmla="*/ 580689 w 580689"/>
              <a:gd name="connsiteY3" fmla="*/ 322537 h 645074"/>
              <a:gd name="connsiteX4" fmla="*/ 258152 w 580689"/>
              <a:gd name="connsiteY4" fmla="*/ 645074 h 645074"/>
              <a:gd name="connsiteX5" fmla="*/ 14869 w 580689"/>
              <a:gd name="connsiteY5" fmla="*/ 637640 h 645074"/>
              <a:gd name="connsiteX0" fmla="*/ 0 w 566401"/>
              <a:gd name="connsiteY0" fmla="*/ 0 h 647455"/>
              <a:gd name="connsiteX1" fmla="*/ 243864 w 566401"/>
              <a:gd name="connsiteY1" fmla="*/ 2381 h 647455"/>
              <a:gd name="connsiteX2" fmla="*/ 566401 w 566401"/>
              <a:gd name="connsiteY2" fmla="*/ 324918 h 647455"/>
              <a:gd name="connsiteX3" fmla="*/ 566401 w 566401"/>
              <a:gd name="connsiteY3" fmla="*/ 324918 h 647455"/>
              <a:gd name="connsiteX4" fmla="*/ 243864 w 566401"/>
              <a:gd name="connsiteY4" fmla="*/ 647455 h 647455"/>
              <a:gd name="connsiteX5" fmla="*/ 581 w 566401"/>
              <a:gd name="connsiteY5" fmla="*/ 640021 h 647455"/>
              <a:gd name="connsiteX0" fmla="*/ 6563 w 565820"/>
              <a:gd name="connsiteY0" fmla="*/ 0 h 645074"/>
              <a:gd name="connsiteX1" fmla="*/ 243283 w 565820"/>
              <a:gd name="connsiteY1" fmla="*/ 0 h 645074"/>
              <a:gd name="connsiteX2" fmla="*/ 565820 w 565820"/>
              <a:gd name="connsiteY2" fmla="*/ 322537 h 645074"/>
              <a:gd name="connsiteX3" fmla="*/ 565820 w 565820"/>
              <a:gd name="connsiteY3" fmla="*/ 322537 h 645074"/>
              <a:gd name="connsiteX4" fmla="*/ 243283 w 565820"/>
              <a:gd name="connsiteY4" fmla="*/ 645074 h 645074"/>
              <a:gd name="connsiteX5" fmla="*/ 0 w 565820"/>
              <a:gd name="connsiteY5" fmla="*/ 637640 h 645074"/>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12487 w 559257"/>
              <a:gd name="connsiteY5" fmla="*/ 651927 h 651927"/>
              <a:gd name="connsiteX0" fmla="*/ 0 w 559257"/>
              <a:gd name="connsiteY0" fmla="*/ 0 h 651927"/>
              <a:gd name="connsiteX1" fmla="*/ 236720 w 559257"/>
              <a:gd name="connsiteY1" fmla="*/ 0 h 651927"/>
              <a:gd name="connsiteX2" fmla="*/ 559257 w 559257"/>
              <a:gd name="connsiteY2" fmla="*/ 322537 h 651927"/>
              <a:gd name="connsiteX3" fmla="*/ 559257 w 559257"/>
              <a:gd name="connsiteY3" fmla="*/ 322537 h 651927"/>
              <a:gd name="connsiteX4" fmla="*/ 236720 w 559257"/>
              <a:gd name="connsiteY4" fmla="*/ 645074 h 651927"/>
              <a:gd name="connsiteX5" fmla="*/ 5343 w 559257"/>
              <a:gd name="connsiteY5" fmla="*/ 651927 h 651927"/>
              <a:gd name="connsiteX0" fmla="*/ 11326 w 570583"/>
              <a:gd name="connsiteY0" fmla="*/ 0 h 645074"/>
              <a:gd name="connsiteX1" fmla="*/ 248046 w 570583"/>
              <a:gd name="connsiteY1" fmla="*/ 0 h 645074"/>
              <a:gd name="connsiteX2" fmla="*/ 570583 w 570583"/>
              <a:gd name="connsiteY2" fmla="*/ 322537 h 645074"/>
              <a:gd name="connsiteX3" fmla="*/ 570583 w 570583"/>
              <a:gd name="connsiteY3" fmla="*/ 322537 h 645074"/>
              <a:gd name="connsiteX4" fmla="*/ 248046 w 570583"/>
              <a:gd name="connsiteY4" fmla="*/ 645074 h 645074"/>
              <a:gd name="connsiteX5" fmla="*/ 0 w 570583"/>
              <a:gd name="connsiteY5" fmla="*/ 640021 h 645074"/>
              <a:gd name="connsiteX0" fmla="*/ 0 w 559257"/>
              <a:gd name="connsiteY0" fmla="*/ 0 h 645074"/>
              <a:gd name="connsiteX1" fmla="*/ 236720 w 559257"/>
              <a:gd name="connsiteY1" fmla="*/ 0 h 645074"/>
              <a:gd name="connsiteX2" fmla="*/ 559257 w 559257"/>
              <a:gd name="connsiteY2" fmla="*/ 322537 h 645074"/>
              <a:gd name="connsiteX3" fmla="*/ 559257 w 559257"/>
              <a:gd name="connsiteY3" fmla="*/ 322537 h 645074"/>
              <a:gd name="connsiteX4" fmla="*/ 236720 w 559257"/>
              <a:gd name="connsiteY4" fmla="*/ 645074 h 645074"/>
              <a:gd name="connsiteX5" fmla="*/ 5342 w 559257"/>
              <a:gd name="connsiteY5" fmla="*/ 644783 h 645074"/>
              <a:gd name="connsiteX0" fmla="*/ 1802 w 561059"/>
              <a:gd name="connsiteY0" fmla="*/ 0 h 647164"/>
              <a:gd name="connsiteX1" fmla="*/ 238522 w 561059"/>
              <a:gd name="connsiteY1" fmla="*/ 0 h 647164"/>
              <a:gd name="connsiteX2" fmla="*/ 561059 w 561059"/>
              <a:gd name="connsiteY2" fmla="*/ 322537 h 647164"/>
              <a:gd name="connsiteX3" fmla="*/ 561059 w 561059"/>
              <a:gd name="connsiteY3" fmla="*/ 322537 h 647164"/>
              <a:gd name="connsiteX4" fmla="*/ 238522 w 561059"/>
              <a:gd name="connsiteY4" fmla="*/ 645074 h 647164"/>
              <a:gd name="connsiteX5" fmla="*/ 0 w 561059"/>
              <a:gd name="connsiteY5" fmla="*/ 647164 h 6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59" h="647164">
                <a:moveTo>
                  <a:pt x="1802" y="0"/>
                </a:moveTo>
                <a:lnTo>
                  <a:pt x="238522" y="0"/>
                </a:lnTo>
                <a:cubicBezTo>
                  <a:pt x="416654" y="0"/>
                  <a:pt x="561059" y="144405"/>
                  <a:pt x="561059" y="322537"/>
                </a:cubicBezTo>
                <a:lnTo>
                  <a:pt x="561059" y="322537"/>
                </a:lnTo>
                <a:cubicBezTo>
                  <a:pt x="561059" y="500669"/>
                  <a:pt x="416654" y="645074"/>
                  <a:pt x="238522" y="645074"/>
                </a:cubicBezTo>
                <a:lnTo>
                  <a:pt x="0" y="647164"/>
                </a:lnTo>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a:t>3</a:t>
            </a:r>
          </a:p>
        </p:txBody>
      </p:sp>
    </p:spTree>
    <p:extLst>
      <p:ext uri="{BB962C8B-B14F-4D97-AF65-F5344CB8AC3E}">
        <p14:creationId xmlns:p14="http://schemas.microsoft.com/office/powerpoint/2010/main" val="92650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647780-F720-6821-DB0D-F2E6A49DA4CB}"/>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52A6CA01-C2CD-4D2D-8EF9-1622A063F680}"/>
              </a:ext>
            </a:extLst>
          </p:cNvPr>
          <p:cNvSpPr>
            <a:spLocks noGrp="1"/>
          </p:cNvSpPr>
          <p:nvPr>
            <p:ph type="title"/>
          </p:nvPr>
        </p:nvSpPr>
        <p:spPr/>
        <p:txBody>
          <a:bodyPr/>
          <a:lstStyle/>
          <a:p>
            <a:r>
              <a:rPr lang="en-US"/>
              <a:t>Managed Service Flagging in CCW</a:t>
            </a:r>
          </a:p>
        </p:txBody>
      </p:sp>
      <p:pic>
        <p:nvPicPr>
          <p:cNvPr id="3" name="Picture 2">
            <a:extLst>
              <a:ext uri="{FF2B5EF4-FFF2-40B4-BE49-F238E27FC236}">
                <a16:creationId xmlns:a16="http://schemas.microsoft.com/office/drawing/2014/main" id="{F435B782-51B7-4015-B8E2-E22B13920611}"/>
              </a:ext>
            </a:extLst>
          </p:cNvPr>
          <p:cNvPicPr>
            <a:picLocks noChangeAspect="1"/>
          </p:cNvPicPr>
          <p:nvPr/>
        </p:nvPicPr>
        <p:blipFill>
          <a:blip r:embed="rId3"/>
          <a:stretch>
            <a:fillRect/>
          </a:stretch>
        </p:blipFill>
        <p:spPr>
          <a:xfrm>
            <a:off x="2856212" y="1441413"/>
            <a:ext cx="6778320" cy="2926621"/>
          </a:xfrm>
          <a:prstGeom prst="rect">
            <a:avLst/>
          </a:prstGeom>
          <a:ln w="9525" cap="rnd">
            <a:solidFill>
              <a:schemeClr val="accent4"/>
            </a:solidFill>
            <a:miter lim="800000"/>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D44BC41-9D42-49BE-BA22-54929540C533}"/>
              </a:ext>
            </a:extLst>
          </p:cNvPr>
          <p:cNvPicPr>
            <a:picLocks noChangeAspect="1"/>
          </p:cNvPicPr>
          <p:nvPr/>
        </p:nvPicPr>
        <p:blipFill>
          <a:blip r:embed="rId4"/>
          <a:stretch>
            <a:fillRect/>
          </a:stretch>
        </p:blipFill>
        <p:spPr>
          <a:xfrm>
            <a:off x="7206170" y="2851925"/>
            <a:ext cx="3829417" cy="3032215"/>
          </a:xfrm>
          <a:prstGeom prst="rect">
            <a:avLst/>
          </a:prstGeom>
          <a:ln w="9525" cap="rnd">
            <a:solidFill>
              <a:schemeClr val="bg2">
                <a:lumMod val="85000"/>
              </a:schemeClr>
            </a:solidFill>
            <a:miter lim="800000"/>
          </a:ln>
          <a:effectLst>
            <a:outerShdw blurRad="50800" dist="38100" dir="2700000" algn="tl" rotWithShape="0">
              <a:prstClr val="black">
                <a:alpha val="40000"/>
              </a:prstClr>
            </a:outerShdw>
          </a:effectLst>
        </p:spPr>
      </p:pic>
      <p:sp>
        <p:nvSpPr>
          <p:cNvPr id="25" name="Rounded Rectangle 52">
            <a:extLst>
              <a:ext uri="{FF2B5EF4-FFF2-40B4-BE49-F238E27FC236}">
                <a16:creationId xmlns:a16="http://schemas.microsoft.com/office/drawing/2014/main" id="{E2AB621F-8204-4E5A-A843-F068E2CE029E}"/>
              </a:ext>
            </a:extLst>
          </p:cNvPr>
          <p:cNvSpPr/>
          <p:nvPr/>
        </p:nvSpPr>
        <p:spPr>
          <a:xfrm>
            <a:off x="711201" y="2895350"/>
            <a:ext cx="1714188" cy="477832"/>
          </a:xfrm>
          <a:prstGeom prst="roundRect">
            <a:avLst>
              <a:gd name="adj" fmla="val 9569"/>
            </a:avLst>
          </a:prstGeom>
          <a:solidFill>
            <a:schemeClr val="accent1"/>
          </a:solidFill>
          <a:ln w="12700">
            <a:noFill/>
          </a:ln>
        </p:spPr>
        <p:txBody>
          <a:bodyPr wrap="square" lIns="121920" tIns="0" rIns="121920" bIns="0" anchor="ctr" anchorCtr="0">
            <a:noAutofit/>
          </a:bodyPr>
          <a:lstStyle/>
          <a:p>
            <a:pPr algn="ctr" defTabSz="609555" fontAlgn="base">
              <a:spcBef>
                <a:spcPct val="0"/>
              </a:spcBef>
              <a:spcAft>
                <a:spcPct val="0"/>
              </a:spcAft>
              <a:defRPr/>
            </a:pPr>
            <a:r>
              <a:rPr lang="en-US" sz="1400">
                <a:solidFill>
                  <a:srgbClr val="FFFFFF"/>
                </a:solidFill>
                <a:latin typeface="CiscoSansTT Light" panose="020B0503020201020303" pitchFamily="34" charset="0"/>
                <a:ea typeface="ＭＳ Ｐゴシック" charset="0"/>
                <a:cs typeface="CiscoSansTT Light" panose="020B0503020201020303" pitchFamily="34" charset="0"/>
              </a:rPr>
              <a:t>Intended Use</a:t>
            </a:r>
          </a:p>
        </p:txBody>
      </p:sp>
      <p:sp>
        <p:nvSpPr>
          <p:cNvPr id="26" name="Rounded Rectangle 52">
            <a:extLst>
              <a:ext uri="{FF2B5EF4-FFF2-40B4-BE49-F238E27FC236}">
                <a16:creationId xmlns:a16="http://schemas.microsoft.com/office/drawing/2014/main" id="{2CE516DE-A2BE-4EA4-A8D9-C5CC7176A38B}"/>
              </a:ext>
            </a:extLst>
          </p:cNvPr>
          <p:cNvSpPr/>
          <p:nvPr/>
        </p:nvSpPr>
        <p:spPr>
          <a:xfrm>
            <a:off x="711201" y="3780401"/>
            <a:ext cx="1714188" cy="796089"/>
          </a:xfrm>
          <a:prstGeom prst="roundRect">
            <a:avLst>
              <a:gd name="adj" fmla="val 11028"/>
            </a:avLst>
          </a:prstGeom>
          <a:solidFill>
            <a:schemeClr val="accent1"/>
          </a:solidFill>
          <a:ln w="12700">
            <a:noFill/>
          </a:ln>
        </p:spPr>
        <p:txBody>
          <a:bodyPr wrap="square" lIns="121920" tIns="0" rIns="121920" bIns="0" anchor="ctr" anchorCtr="0">
            <a:noAutofit/>
          </a:bodyPr>
          <a:lstStyle/>
          <a:p>
            <a:pPr algn="ctr" defTabSz="609555" fontAlgn="base">
              <a:lnSpc>
                <a:spcPct val="95000"/>
              </a:lnSpc>
              <a:spcBef>
                <a:spcPct val="0"/>
              </a:spcBef>
              <a:spcAft>
                <a:spcPct val="0"/>
              </a:spcAft>
              <a:defRPr/>
            </a:pPr>
            <a:r>
              <a:rPr lang="en-US" sz="1400">
                <a:solidFill>
                  <a:srgbClr val="FFFFFF"/>
                </a:solidFill>
                <a:latin typeface="CiscoSansTT Light" panose="020B0503020201020303" pitchFamily="34" charset="0"/>
                <a:ea typeface="ＭＳ Ｐゴシック" charset="0"/>
                <a:cs typeface="CiscoSansTT Light" panose="020B0503020201020303" pitchFamily="34" charset="0"/>
              </a:rPr>
              <a:t>Select Managed Service as Intended Use</a:t>
            </a:r>
          </a:p>
        </p:txBody>
      </p:sp>
      <p:sp>
        <p:nvSpPr>
          <p:cNvPr id="27" name="Rounded Rectangle 52">
            <a:extLst>
              <a:ext uri="{FF2B5EF4-FFF2-40B4-BE49-F238E27FC236}">
                <a16:creationId xmlns:a16="http://schemas.microsoft.com/office/drawing/2014/main" id="{7F54CBC0-6F03-4117-83A0-AB99653357D5}"/>
              </a:ext>
            </a:extLst>
          </p:cNvPr>
          <p:cNvSpPr/>
          <p:nvPr/>
        </p:nvSpPr>
        <p:spPr>
          <a:xfrm>
            <a:off x="6324299" y="4283346"/>
            <a:ext cx="1714188" cy="365760"/>
          </a:xfrm>
          <a:prstGeom prst="roundRect">
            <a:avLst>
              <a:gd name="adj" fmla="val 19536"/>
            </a:avLst>
          </a:prstGeom>
          <a:solidFill>
            <a:schemeClr val="accent2"/>
          </a:solidFill>
          <a:ln w="12700">
            <a:noFill/>
          </a:ln>
        </p:spPr>
        <p:txBody>
          <a:bodyPr wrap="square" lIns="121920" tIns="0" rIns="121920" bIns="0" anchor="ctr" anchorCtr="0">
            <a:noAutofit/>
          </a:bodyPr>
          <a:lstStyle/>
          <a:p>
            <a:pPr algn="ctr" defTabSz="609555" fontAlgn="base">
              <a:spcBef>
                <a:spcPct val="0"/>
              </a:spcBef>
              <a:spcAft>
                <a:spcPct val="0"/>
              </a:spcAft>
              <a:defRPr/>
            </a:pPr>
            <a:r>
              <a:rPr lang="en-US" sz="1400">
                <a:solidFill>
                  <a:srgbClr val="FFFFFF"/>
                </a:solidFill>
                <a:latin typeface="CiscoSansTT Light" panose="020B0503020201020303" pitchFamily="34" charset="0"/>
                <a:ea typeface="ＭＳ Ｐゴシック" charset="0"/>
                <a:cs typeface="CiscoSansTT Light" panose="020B0503020201020303" pitchFamily="34" charset="0"/>
              </a:rPr>
              <a:t>Updated tool tip</a:t>
            </a:r>
          </a:p>
        </p:txBody>
      </p:sp>
      <p:grpSp>
        <p:nvGrpSpPr>
          <p:cNvPr id="32" name="Group 31">
            <a:extLst>
              <a:ext uri="{FF2B5EF4-FFF2-40B4-BE49-F238E27FC236}">
                <a16:creationId xmlns:a16="http://schemas.microsoft.com/office/drawing/2014/main" id="{DD43F3B5-2F9B-4E15-836A-8BD79C20FF60}"/>
              </a:ext>
            </a:extLst>
          </p:cNvPr>
          <p:cNvGrpSpPr/>
          <p:nvPr/>
        </p:nvGrpSpPr>
        <p:grpSpPr>
          <a:xfrm rot="10800000">
            <a:off x="2498878" y="4130814"/>
            <a:ext cx="447193" cy="95261"/>
            <a:chOff x="1872680" y="3293161"/>
            <a:chExt cx="335395" cy="71446"/>
          </a:xfrm>
        </p:grpSpPr>
        <p:sp>
          <p:nvSpPr>
            <p:cNvPr id="29" name="Right Triangle 103">
              <a:extLst>
                <a:ext uri="{FF2B5EF4-FFF2-40B4-BE49-F238E27FC236}">
                  <a16:creationId xmlns:a16="http://schemas.microsoft.com/office/drawing/2014/main" id="{A3EE446F-B3B1-4DAC-9BD8-9021D7338653}"/>
                </a:ext>
              </a:extLst>
            </p:cNvPr>
            <p:cNvSpPr>
              <a:spLocks noChangeAspect="1"/>
            </p:cNvSpPr>
            <p:nvPr/>
          </p:nvSpPr>
          <p:spPr>
            <a:xfrm rot="13500000">
              <a:off x="1886145" y="3293544"/>
              <a:ext cx="71446" cy="70680"/>
            </a:xfrm>
            <a:custGeom>
              <a:avLst/>
              <a:gdLst>
                <a:gd name="connsiteX0" fmla="*/ 0 w 457200"/>
                <a:gd name="connsiteY0" fmla="*/ 457200 h 457200"/>
                <a:gd name="connsiteX1" fmla="*/ 0 w 457200"/>
                <a:gd name="connsiteY1" fmla="*/ 0 h 457200"/>
                <a:gd name="connsiteX2" fmla="*/ 457200 w 457200"/>
                <a:gd name="connsiteY2" fmla="*/ 457200 h 457200"/>
                <a:gd name="connsiteX3" fmla="*/ 0 w 457200"/>
                <a:gd name="connsiteY3" fmla="*/ 457200 h 457200"/>
                <a:gd name="connsiteX0" fmla="*/ 457200 w 457200"/>
                <a:gd name="connsiteY0" fmla="*/ 457200 h 457200"/>
                <a:gd name="connsiteX1" fmla="*/ 0 w 457200"/>
                <a:gd name="connsiteY1" fmla="*/ 0 h 457200"/>
                <a:gd name="connsiteX2" fmla="*/ 457200 w 457200"/>
                <a:gd name="connsiteY2" fmla="*/ 457200 h 457200"/>
                <a:gd name="connsiteX0" fmla="*/ 457200 w 457200"/>
                <a:gd name="connsiteY0" fmla="*/ 457200 h 457200"/>
                <a:gd name="connsiteX1" fmla="*/ 0 w 457200"/>
                <a:gd name="connsiteY1" fmla="*/ 0 h 457200"/>
                <a:gd name="connsiteX2" fmla="*/ 230018 w 457200"/>
                <a:gd name="connsiteY2" fmla="*/ 230640 h 457200"/>
                <a:gd name="connsiteX3" fmla="*/ 457200 w 457200"/>
                <a:gd name="connsiteY3" fmla="*/ 457200 h 457200"/>
                <a:gd name="connsiteX0" fmla="*/ 457200 w 457200"/>
                <a:gd name="connsiteY0" fmla="*/ 457200 h 457200"/>
                <a:gd name="connsiteX1" fmla="*/ 0 w 457200"/>
                <a:gd name="connsiteY1" fmla="*/ 0 h 457200"/>
                <a:gd name="connsiteX2" fmla="*/ 455522 w 457200"/>
                <a:gd name="connsiteY2" fmla="*/ 9127 h 457200"/>
                <a:gd name="connsiteX3" fmla="*/ 457200 w 457200"/>
                <a:gd name="connsiteY3" fmla="*/ 457200 h 457200"/>
                <a:gd name="connsiteX0" fmla="*/ 457200 w 548640"/>
                <a:gd name="connsiteY0" fmla="*/ 457200 h 548640"/>
                <a:gd name="connsiteX1" fmla="*/ 0 w 548640"/>
                <a:gd name="connsiteY1" fmla="*/ 0 h 548640"/>
                <a:gd name="connsiteX2" fmla="*/ 455522 w 548640"/>
                <a:gd name="connsiteY2" fmla="*/ 9127 h 548640"/>
                <a:gd name="connsiteX3" fmla="*/ 548640 w 548640"/>
                <a:gd name="connsiteY3" fmla="*/ 548640 h 54864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88772"/>
                <a:gd name="connsiteY0" fmla="*/ 457200 h 457200"/>
                <a:gd name="connsiteX1" fmla="*/ 0 w 488772"/>
                <a:gd name="connsiteY1" fmla="*/ 0 h 457200"/>
                <a:gd name="connsiteX2" fmla="*/ 455522 w 488772"/>
                <a:gd name="connsiteY2" fmla="*/ 9127 h 457200"/>
                <a:gd name="connsiteX3" fmla="*/ 488772 w 488772"/>
                <a:gd name="connsiteY3" fmla="*/ 440877 h 457200"/>
                <a:gd name="connsiteX0" fmla="*/ 0 w 488772"/>
                <a:gd name="connsiteY0" fmla="*/ 0 h 440877"/>
                <a:gd name="connsiteX1" fmla="*/ 455522 w 488772"/>
                <a:gd name="connsiteY1" fmla="*/ 9127 h 440877"/>
                <a:gd name="connsiteX2" fmla="*/ 488772 w 488772"/>
                <a:gd name="connsiteY2" fmla="*/ 440877 h 440877"/>
                <a:gd name="connsiteX0" fmla="*/ 0 w 462829"/>
                <a:gd name="connsiteY0" fmla="*/ 0 h 446862"/>
                <a:gd name="connsiteX1" fmla="*/ 455522 w 462829"/>
                <a:gd name="connsiteY1" fmla="*/ 9127 h 446862"/>
                <a:gd name="connsiteX2" fmla="*/ 462829 w 462829"/>
                <a:gd name="connsiteY2" fmla="*/ 446862 h 446862"/>
                <a:gd name="connsiteX0" fmla="*/ 0 w 455541"/>
                <a:gd name="connsiteY0" fmla="*/ 0 h 448858"/>
                <a:gd name="connsiteX1" fmla="*/ 455522 w 455541"/>
                <a:gd name="connsiteY1" fmla="*/ 9127 h 448858"/>
                <a:gd name="connsiteX2" fmla="*/ 452851 w 455541"/>
                <a:gd name="connsiteY2" fmla="*/ 448858 h 448858"/>
                <a:gd name="connsiteX0" fmla="*/ 0 w 455644"/>
                <a:gd name="connsiteY0" fmla="*/ 0 h 448858"/>
                <a:gd name="connsiteX1" fmla="*/ 455522 w 455644"/>
                <a:gd name="connsiteY1" fmla="*/ 9127 h 448858"/>
                <a:gd name="connsiteX2" fmla="*/ 452851 w 455644"/>
                <a:gd name="connsiteY2" fmla="*/ 448858 h 448858"/>
                <a:gd name="connsiteX0" fmla="*/ 0 w 455923"/>
                <a:gd name="connsiteY0" fmla="*/ 0 h 448858"/>
                <a:gd name="connsiteX1" fmla="*/ 455522 w 455923"/>
                <a:gd name="connsiteY1" fmla="*/ 9127 h 448858"/>
                <a:gd name="connsiteX2" fmla="*/ 452851 w 455923"/>
                <a:gd name="connsiteY2" fmla="*/ 448858 h 448858"/>
              </a:gdLst>
              <a:ahLst/>
              <a:cxnLst>
                <a:cxn ang="0">
                  <a:pos x="connsiteX0" y="connsiteY0"/>
                </a:cxn>
                <a:cxn ang="0">
                  <a:pos x="connsiteX1" y="connsiteY1"/>
                </a:cxn>
                <a:cxn ang="0">
                  <a:pos x="connsiteX2" y="connsiteY2"/>
                </a:cxn>
              </a:cxnLst>
              <a:rect l="l" t="t" r="r" b="b"/>
              <a:pathLst>
                <a:path w="455923" h="448858">
                  <a:moveTo>
                    <a:pt x="0" y="0"/>
                  </a:moveTo>
                  <a:lnTo>
                    <a:pt x="455522" y="9127"/>
                  </a:lnTo>
                  <a:cubicBezTo>
                    <a:pt x="456081" y="158485"/>
                    <a:pt x="456641" y="208060"/>
                    <a:pt x="452851" y="448858"/>
                  </a:cubicBezTo>
                </a:path>
              </a:pathLst>
            </a:custGeom>
            <a:noFill/>
            <a:ln w="254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cxnSp>
          <p:nvCxnSpPr>
            <p:cNvPr id="30" name="Straight Connector 29">
              <a:extLst>
                <a:ext uri="{FF2B5EF4-FFF2-40B4-BE49-F238E27FC236}">
                  <a16:creationId xmlns:a16="http://schemas.microsoft.com/office/drawing/2014/main" id="{CE21A303-64D9-44E3-8D80-AD18BE998686}"/>
                </a:ext>
              </a:extLst>
            </p:cNvPr>
            <p:cNvCxnSpPr>
              <a:cxnSpLocks/>
              <a:endCxn id="29" idx="1"/>
            </p:cNvCxnSpPr>
            <p:nvPr/>
          </p:nvCxnSpPr>
          <p:spPr>
            <a:xfrm rot="10800000" flipV="1">
              <a:off x="1872680" y="3327641"/>
              <a:ext cx="335395" cy="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EDBEBD8-149C-4F33-88E3-5D324BF6082A}"/>
              </a:ext>
            </a:extLst>
          </p:cNvPr>
          <p:cNvGrpSpPr/>
          <p:nvPr/>
        </p:nvGrpSpPr>
        <p:grpSpPr>
          <a:xfrm rot="10800000">
            <a:off x="2498878" y="3086635"/>
            <a:ext cx="447193" cy="95261"/>
            <a:chOff x="1872680" y="3293161"/>
            <a:chExt cx="335395" cy="71446"/>
          </a:xfrm>
        </p:grpSpPr>
        <p:sp>
          <p:nvSpPr>
            <p:cNvPr id="35" name="Right Triangle 103">
              <a:extLst>
                <a:ext uri="{FF2B5EF4-FFF2-40B4-BE49-F238E27FC236}">
                  <a16:creationId xmlns:a16="http://schemas.microsoft.com/office/drawing/2014/main" id="{1724E7C9-8F9E-4F00-A2AB-ED5C336653FA}"/>
                </a:ext>
              </a:extLst>
            </p:cNvPr>
            <p:cNvSpPr>
              <a:spLocks noChangeAspect="1"/>
            </p:cNvSpPr>
            <p:nvPr/>
          </p:nvSpPr>
          <p:spPr>
            <a:xfrm rot="13500000">
              <a:off x="1886145" y="3293544"/>
              <a:ext cx="71446" cy="70680"/>
            </a:xfrm>
            <a:custGeom>
              <a:avLst/>
              <a:gdLst>
                <a:gd name="connsiteX0" fmla="*/ 0 w 457200"/>
                <a:gd name="connsiteY0" fmla="*/ 457200 h 457200"/>
                <a:gd name="connsiteX1" fmla="*/ 0 w 457200"/>
                <a:gd name="connsiteY1" fmla="*/ 0 h 457200"/>
                <a:gd name="connsiteX2" fmla="*/ 457200 w 457200"/>
                <a:gd name="connsiteY2" fmla="*/ 457200 h 457200"/>
                <a:gd name="connsiteX3" fmla="*/ 0 w 457200"/>
                <a:gd name="connsiteY3" fmla="*/ 457200 h 457200"/>
                <a:gd name="connsiteX0" fmla="*/ 457200 w 457200"/>
                <a:gd name="connsiteY0" fmla="*/ 457200 h 457200"/>
                <a:gd name="connsiteX1" fmla="*/ 0 w 457200"/>
                <a:gd name="connsiteY1" fmla="*/ 0 h 457200"/>
                <a:gd name="connsiteX2" fmla="*/ 457200 w 457200"/>
                <a:gd name="connsiteY2" fmla="*/ 457200 h 457200"/>
                <a:gd name="connsiteX0" fmla="*/ 457200 w 457200"/>
                <a:gd name="connsiteY0" fmla="*/ 457200 h 457200"/>
                <a:gd name="connsiteX1" fmla="*/ 0 w 457200"/>
                <a:gd name="connsiteY1" fmla="*/ 0 h 457200"/>
                <a:gd name="connsiteX2" fmla="*/ 230018 w 457200"/>
                <a:gd name="connsiteY2" fmla="*/ 230640 h 457200"/>
                <a:gd name="connsiteX3" fmla="*/ 457200 w 457200"/>
                <a:gd name="connsiteY3" fmla="*/ 457200 h 457200"/>
                <a:gd name="connsiteX0" fmla="*/ 457200 w 457200"/>
                <a:gd name="connsiteY0" fmla="*/ 457200 h 457200"/>
                <a:gd name="connsiteX1" fmla="*/ 0 w 457200"/>
                <a:gd name="connsiteY1" fmla="*/ 0 h 457200"/>
                <a:gd name="connsiteX2" fmla="*/ 455522 w 457200"/>
                <a:gd name="connsiteY2" fmla="*/ 9127 h 457200"/>
                <a:gd name="connsiteX3" fmla="*/ 457200 w 457200"/>
                <a:gd name="connsiteY3" fmla="*/ 457200 h 457200"/>
                <a:gd name="connsiteX0" fmla="*/ 457200 w 548640"/>
                <a:gd name="connsiteY0" fmla="*/ 457200 h 548640"/>
                <a:gd name="connsiteX1" fmla="*/ 0 w 548640"/>
                <a:gd name="connsiteY1" fmla="*/ 0 h 548640"/>
                <a:gd name="connsiteX2" fmla="*/ 455522 w 548640"/>
                <a:gd name="connsiteY2" fmla="*/ 9127 h 548640"/>
                <a:gd name="connsiteX3" fmla="*/ 548640 w 548640"/>
                <a:gd name="connsiteY3" fmla="*/ 548640 h 54864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88772"/>
                <a:gd name="connsiteY0" fmla="*/ 457200 h 457200"/>
                <a:gd name="connsiteX1" fmla="*/ 0 w 488772"/>
                <a:gd name="connsiteY1" fmla="*/ 0 h 457200"/>
                <a:gd name="connsiteX2" fmla="*/ 455522 w 488772"/>
                <a:gd name="connsiteY2" fmla="*/ 9127 h 457200"/>
                <a:gd name="connsiteX3" fmla="*/ 488772 w 488772"/>
                <a:gd name="connsiteY3" fmla="*/ 440877 h 457200"/>
                <a:gd name="connsiteX0" fmla="*/ 0 w 488772"/>
                <a:gd name="connsiteY0" fmla="*/ 0 h 440877"/>
                <a:gd name="connsiteX1" fmla="*/ 455522 w 488772"/>
                <a:gd name="connsiteY1" fmla="*/ 9127 h 440877"/>
                <a:gd name="connsiteX2" fmla="*/ 488772 w 488772"/>
                <a:gd name="connsiteY2" fmla="*/ 440877 h 440877"/>
                <a:gd name="connsiteX0" fmla="*/ 0 w 462829"/>
                <a:gd name="connsiteY0" fmla="*/ 0 h 446862"/>
                <a:gd name="connsiteX1" fmla="*/ 455522 w 462829"/>
                <a:gd name="connsiteY1" fmla="*/ 9127 h 446862"/>
                <a:gd name="connsiteX2" fmla="*/ 462829 w 462829"/>
                <a:gd name="connsiteY2" fmla="*/ 446862 h 446862"/>
                <a:gd name="connsiteX0" fmla="*/ 0 w 455541"/>
                <a:gd name="connsiteY0" fmla="*/ 0 h 448858"/>
                <a:gd name="connsiteX1" fmla="*/ 455522 w 455541"/>
                <a:gd name="connsiteY1" fmla="*/ 9127 h 448858"/>
                <a:gd name="connsiteX2" fmla="*/ 452851 w 455541"/>
                <a:gd name="connsiteY2" fmla="*/ 448858 h 448858"/>
                <a:gd name="connsiteX0" fmla="*/ 0 w 455644"/>
                <a:gd name="connsiteY0" fmla="*/ 0 h 448858"/>
                <a:gd name="connsiteX1" fmla="*/ 455522 w 455644"/>
                <a:gd name="connsiteY1" fmla="*/ 9127 h 448858"/>
                <a:gd name="connsiteX2" fmla="*/ 452851 w 455644"/>
                <a:gd name="connsiteY2" fmla="*/ 448858 h 448858"/>
                <a:gd name="connsiteX0" fmla="*/ 0 w 455923"/>
                <a:gd name="connsiteY0" fmla="*/ 0 h 448858"/>
                <a:gd name="connsiteX1" fmla="*/ 455522 w 455923"/>
                <a:gd name="connsiteY1" fmla="*/ 9127 h 448858"/>
                <a:gd name="connsiteX2" fmla="*/ 452851 w 455923"/>
                <a:gd name="connsiteY2" fmla="*/ 448858 h 448858"/>
              </a:gdLst>
              <a:ahLst/>
              <a:cxnLst>
                <a:cxn ang="0">
                  <a:pos x="connsiteX0" y="connsiteY0"/>
                </a:cxn>
                <a:cxn ang="0">
                  <a:pos x="connsiteX1" y="connsiteY1"/>
                </a:cxn>
                <a:cxn ang="0">
                  <a:pos x="connsiteX2" y="connsiteY2"/>
                </a:cxn>
              </a:cxnLst>
              <a:rect l="l" t="t" r="r" b="b"/>
              <a:pathLst>
                <a:path w="455923" h="448858">
                  <a:moveTo>
                    <a:pt x="0" y="0"/>
                  </a:moveTo>
                  <a:lnTo>
                    <a:pt x="455522" y="9127"/>
                  </a:lnTo>
                  <a:cubicBezTo>
                    <a:pt x="456081" y="158485"/>
                    <a:pt x="456641" y="208060"/>
                    <a:pt x="452851" y="448858"/>
                  </a:cubicBezTo>
                </a:path>
              </a:pathLst>
            </a:custGeom>
            <a:noFill/>
            <a:ln w="254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cxnSp>
          <p:nvCxnSpPr>
            <p:cNvPr id="36" name="Straight Connector 35">
              <a:extLst>
                <a:ext uri="{FF2B5EF4-FFF2-40B4-BE49-F238E27FC236}">
                  <a16:creationId xmlns:a16="http://schemas.microsoft.com/office/drawing/2014/main" id="{4846AECB-2F72-4ABB-B311-0C816B33522F}"/>
                </a:ext>
              </a:extLst>
            </p:cNvPr>
            <p:cNvCxnSpPr>
              <a:cxnSpLocks/>
              <a:endCxn id="35" idx="1"/>
            </p:cNvCxnSpPr>
            <p:nvPr/>
          </p:nvCxnSpPr>
          <p:spPr>
            <a:xfrm rot="10800000" flipV="1">
              <a:off x="1872680" y="3327641"/>
              <a:ext cx="335395" cy="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80D768F-FFB7-42B6-9479-FCFCCE244CF7}"/>
              </a:ext>
            </a:extLst>
          </p:cNvPr>
          <p:cNvGrpSpPr/>
          <p:nvPr/>
        </p:nvGrpSpPr>
        <p:grpSpPr>
          <a:xfrm rot="1731335">
            <a:off x="3839799" y="3180535"/>
            <a:ext cx="2571183" cy="1332168"/>
            <a:chOff x="2679429" y="3670561"/>
            <a:chExt cx="1928387" cy="999126"/>
          </a:xfrm>
        </p:grpSpPr>
        <p:sp>
          <p:nvSpPr>
            <p:cNvPr id="38" name="Right Triangle 103">
              <a:extLst>
                <a:ext uri="{FF2B5EF4-FFF2-40B4-BE49-F238E27FC236}">
                  <a16:creationId xmlns:a16="http://schemas.microsoft.com/office/drawing/2014/main" id="{1938BFFB-09CE-47DC-9B9F-FFEF5FB7FA06}"/>
                </a:ext>
              </a:extLst>
            </p:cNvPr>
            <p:cNvSpPr>
              <a:spLocks noChangeAspect="1"/>
            </p:cNvSpPr>
            <p:nvPr/>
          </p:nvSpPr>
          <p:spPr>
            <a:xfrm rot="2700000">
              <a:off x="4536753" y="4133419"/>
              <a:ext cx="71446" cy="70680"/>
            </a:xfrm>
            <a:custGeom>
              <a:avLst/>
              <a:gdLst>
                <a:gd name="connsiteX0" fmla="*/ 0 w 457200"/>
                <a:gd name="connsiteY0" fmla="*/ 457200 h 457200"/>
                <a:gd name="connsiteX1" fmla="*/ 0 w 457200"/>
                <a:gd name="connsiteY1" fmla="*/ 0 h 457200"/>
                <a:gd name="connsiteX2" fmla="*/ 457200 w 457200"/>
                <a:gd name="connsiteY2" fmla="*/ 457200 h 457200"/>
                <a:gd name="connsiteX3" fmla="*/ 0 w 457200"/>
                <a:gd name="connsiteY3" fmla="*/ 457200 h 457200"/>
                <a:gd name="connsiteX0" fmla="*/ 457200 w 457200"/>
                <a:gd name="connsiteY0" fmla="*/ 457200 h 457200"/>
                <a:gd name="connsiteX1" fmla="*/ 0 w 457200"/>
                <a:gd name="connsiteY1" fmla="*/ 0 h 457200"/>
                <a:gd name="connsiteX2" fmla="*/ 457200 w 457200"/>
                <a:gd name="connsiteY2" fmla="*/ 457200 h 457200"/>
                <a:gd name="connsiteX0" fmla="*/ 457200 w 457200"/>
                <a:gd name="connsiteY0" fmla="*/ 457200 h 457200"/>
                <a:gd name="connsiteX1" fmla="*/ 0 w 457200"/>
                <a:gd name="connsiteY1" fmla="*/ 0 h 457200"/>
                <a:gd name="connsiteX2" fmla="*/ 230018 w 457200"/>
                <a:gd name="connsiteY2" fmla="*/ 230640 h 457200"/>
                <a:gd name="connsiteX3" fmla="*/ 457200 w 457200"/>
                <a:gd name="connsiteY3" fmla="*/ 457200 h 457200"/>
                <a:gd name="connsiteX0" fmla="*/ 457200 w 457200"/>
                <a:gd name="connsiteY0" fmla="*/ 457200 h 457200"/>
                <a:gd name="connsiteX1" fmla="*/ 0 w 457200"/>
                <a:gd name="connsiteY1" fmla="*/ 0 h 457200"/>
                <a:gd name="connsiteX2" fmla="*/ 455522 w 457200"/>
                <a:gd name="connsiteY2" fmla="*/ 9127 h 457200"/>
                <a:gd name="connsiteX3" fmla="*/ 457200 w 457200"/>
                <a:gd name="connsiteY3" fmla="*/ 457200 h 457200"/>
                <a:gd name="connsiteX0" fmla="*/ 457200 w 548640"/>
                <a:gd name="connsiteY0" fmla="*/ 457200 h 548640"/>
                <a:gd name="connsiteX1" fmla="*/ 0 w 548640"/>
                <a:gd name="connsiteY1" fmla="*/ 0 h 548640"/>
                <a:gd name="connsiteX2" fmla="*/ 455522 w 548640"/>
                <a:gd name="connsiteY2" fmla="*/ 9127 h 548640"/>
                <a:gd name="connsiteX3" fmla="*/ 548640 w 548640"/>
                <a:gd name="connsiteY3" fmla="*/ 548640 h 54864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57200"/>
                <a:gd name="connsiteY0" fmla="*/ 457200 h 457200"/>
                <a:gd name="connsiteX1" fmla="*/ 0 w 457200"/>
                <a:gd name="connsiteY1" fmla="*/ 0 h 457200"/>
                <a:gd name="connsiteX2" fmla="*/ 455522 w 457200"/>
                <a:gd name="connsiteY2" fmla="*/ 9127 h 457200"/>
                <a:gd name="connsiteX3" fmla="*/ 456842 w 457200"/>
                <a:gd name="connsiteY3" fmla="*/ 456842 h 457200"/>
                <a:gd name="connsiteX0" fmla="*/ 457200 w 488772"/>
                <a:gd name="connsiteY0" fmla="*/ 457200 h 457200"/>
                <a:gd name="connsiteX1" fmla="*/ 0 w 488772"/>
                <a:gd name="connsiteY1" fmla="*/ 0 h 457200"/>
                <a:gd name="connsiteX2" fmla="*/ 455522 w 488772"/>
                <a:gd name="connsiteY2" fmla="*/ 9127 h 457200"/>
                <a:gd name="connsiteX3" fmla="*/ 488772 w 488772"/>
                <a:gd name="connsiteY3" fmla="*/ 440877 h 457200"/>
                <a:gd name="connsiteX0" fmla="*/ 0 w 488772"/>
                <a:gd name="connsiteY0" fmla="*/ 0 h 440877"/>
                <a:gd name="connsiteX1" fmla="*/ 455522 w 488772"/>
                <a:gd name="connsiteY1" fmla="*/ 9127 h 440877"/>
                <a:gd name="connsiteX2" fmla="*/ 488772 w 488772"/>
                <a:gd name="connsiteY2" fmla="*/ 440877 h 440877"/>
                <a:gd name="connsiteX0" fmla="*/ 0 w 462829"/>
                <a:gd name="connsiteY0" fmla="*/ 0 h 446862"/>
                <a:gd name="connsiteX1" fmla="*/ 455522 w 462829"/>
                <a:gd name="connsiteY1" fmla="*/ 9127 h 446862"/>
                <a:gd name="connsiteX2" fmla="*/ 462829 w 462829"/>
                <a:gd name="connsiteY2" fmla="*/ 446862 h 446862"/>
                <a:gd name="connsiteX0" fmla="*/ 0 w 455541"/>
                <a:gd name="connsiteY0" fmla="*/ 0 h 448858"/>
                <a:gd name="connsiteX1" fmla="*/ 455522 w 455541"/>
                <a:gd name="connsiteY1" fmla="*/ 9127 h 448858"/>
                <a:gd name="connsiteX2" fmla="*/ 452851 w 455541"/>
                <a:gd name="connsiteY2" fmla="*/ 448858 h 448858"/>
                <a:gd name="connsiteX0" fmla="*/ 0 w 455644"/>
                <a:gd name="connsiteY0" fmla="*/ 0 h 448858"/>
                <a:gd name="connsiteX1" fmla="*/ 455522 w 455644"/>
                <a:gd name="connsiteY1" fmla="*/ 9127 h 448858"/>
                <a:gd name="connsiteX2" fmla="*/ 452851 w 455644"/>
                <a:gd name="connsiteY2" fmla="*/ 448858 h 448858"/>
                <a:gd name="connsiteX0" fmla="*/ 0 w 455923"/>
                <a:gd name="connsiteY0" fmla="*/ 0 h 448858"/>
                <a:gd name="connsiteX1" fmla="*/ 455522 w 455923"/>
                <a:gd name="connsiteY1" fmla="*/ 9127 h 448858"/>
                <a:gd name="connsiteX2" fmla="*/ 452851 w 455923"/>
                <a:gd name="connsiteY2" fmla="*/ 448858 h 448858"/>
              </a:gdLst>
              <a:ahLst/>
              <a:cxnLst>
                <a:cxn ang="0">
                  <a:pos x="connsiteX0" y="connsiteY0"/>
                </a:cxn>
                <a:cxn ang="0">
                  <a:pos x="connsiteX1" y="connsiteY1"/>
                </a:cxn>
                <a:cxn ang="0">
                  <a:pos x="connsiteX2" y="connsiteY2"/>
                </a:cxn>
              </a:cxnLst>
              <a:rect l="l" t="t" r="r" b="b"/>
              <a:pathLst>
                <a:path w="455923" h="448858">
                  <a:moveTo>
                    <a:pt x="0" y="0"/>
                  </a:moveTo>
                  <a:lnTo>
                    <a:pt x="455522" y="9127"/>
                  </a:lnTo>
                  <a:cubicBezTo>
                    <a:pt x="456081" y="158485"/>
                    <a:pt x="456641" y="208060"/>
                    <a:pt x="452851" y="448858"/>
                  </a:cubicBezTo>
                </a:path>
              </a:pathLst>
            </a:custGeom>
            <a:noFill/>
            <a:ln w="25400" cap="rnd">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0D274D"/>
                </a:solidFill>
                <a:latin typeface="CiscoSansTT ExtraLight"/>
              </a:endParaRPr>
            </a:p>
          </p:txBody>
        </p:sp>
        <p:cxnSp>
          <p:nvCxnSpPr>
            <p:cNvPr id="39" name="Straight Connector 38">
              <a:extLst>
                <a:ext uri="{FF2B5EF4-FFF2-40B4-BE49-F238E27FC236}">
                  <a16:creationId xmlns:a16="http://schemas.microsoft.com/office/drawing/2014/main" id="{4C2E26D9-694F-4359-8526-18224B0FAC78}"/>
                </a:ext>
              </a:extLst>
            </p:cNvPr>
            <p:cNvCxnSpPr>
              <a:cxnSpLocks/>
            </p:cNvCxnSpPr>
            <p:nvPr/>
          </p:nvCxnSpPr>
          <p:spPr>
            <a:xfrm rot="19868665">
              <a:off x="2679429" y="3670561"/>
              <a:ext cx="1813743" cy="999126"/>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308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F3A0E695-9D81-2F7F-ED6E-1710007C529D}"/>
              </a:ext>
            </a:extLst>
          </p:cNvPr>
          <p:cNvSpPr>
            <a:spLocks noGrp="1"/>
          </p:cNvSpPr>
          <p:nvPr>
            <p:ph type="body" sz="quarter" idx="14"/>
          </p:nvPr>
        </p:nvSpPr>
        <p:spPr/>
        <p:txBody>
          <a:bodyPr>
            <a:normAutofit fontScale="25000" lnSpcReduction="20000"/>
          </a:bodyPr>
          <a:lstStyle/>
          <a:p>
            <a:endParaRPr lang="en-GB"/>
          </a:p>
        </p:txBody>
      </p:sp>
      <p:sp>
        <p:nvSpPr>
          <p:cNvPr id="3" name="Title 2">
            <a:extLst>
              <a:ext uri="{FF2B5EF4-FFF2-40B4-BE49-F238E27FC236}">
                <a16:creationId xmlns:a16="http://schemas.microsoft.com/office/drawing/2014/main" id="{9EF29AE1-7040-CCB6-C372-0A4F38C10262}"/>
              </a:ext>
            </a:extLst>
          </p:cNvPr>
          <p:cNvSpPr>
            <a:spLocks noGrp="1"/>
          </p:cNvSpPr>
          <p:nvPr>
            <p:ph type="title"/>
          </p:nvPr>
        </p:nvSpPr>
        <p:spPr/>
        <p:txBody>
          <a:bodyPr/>
          <a:lstStyle/>
          <a:p>
            <a:r>
              <a:rPr lang="en-US" sz="3600">
                <a:ea typeface="ＭＳ Ｐゴシック" charset="0"/>
                <a:cs typeface="CiscoSansTT ExtraLight" panose="020B0303020201020303" pitchFamily="34" charset="0"/>
              </a:rPr>
              <a:t>Cisco Provider Program</a:t>
            </a:r>
            <a:endParaRPr lang="en-US"/>
          </a:p>
        </p:txBody>
      </p:sp>
      <p:grpSp>
        <p:nvGrpSpPr>
          <p:cNvPr id="52" name="Group 51">
            <a:extLst>
              <a:ext uri="{FF2B5EF4-FFF2-40B4-BE49-F238E27FC236}">
                <a16:creationId xmlns:a16="http://schemas.microsoft.com/office/drawing/2014/main" id="{82E8803F-68A1-1FEC-3F2E-3A750C7C76F6}"/>
              </a:ext>
            </a:extLst>
          </p:cNvPr>
          <p:cNvGrpSpPr/>
          <p:nvPr/>
        </p:nvGrpSpPr>
        <p:grpSpPr>
          <a:xfrm>
            <a:off x="593726" y="1823186"/>
            <a:ext cx="10988674" cy="3534569"/>
            <a:chOff x="593726" y="1942132"/>
            <a:chExt cx="10988674" cy="3534569"/>
          </a:xfrm>
        </p:grpSpPr>
        <p:sp>
          <p:nvSpPr>
            <p:cNvPr id="4" name="Rounded Rectangle 3">
              <a:extLst>
                <a:ext uri="{FF2B5EF4-FFF2-40B4-BE49-F238E27FC236}">
                  <a16:creationId xmlns:a16="http://schemas.microsoft.com/office/drawing/2014/main" id="{B419C86E-6CB7-9EA0-582F-984D65347216}"/>
                </a:ext>
              </a:extLst>
            </p:cNvPr>
            <p:cNvSpPr/>
            <p:nvPr/>
          </p:nvSpPr>
          <p:spPr>
            <a:xfrm>
              <a:off x="593726" y="1942132"/>
              <a:ext cx="10988674" cy="3534569"/>
            </a:xfrm>
            <a:prstGeom prst="roundRect">
              <a:avLst/>
            </a:prstGeom>
            <a:solidFill>
              <a:schemeClr val="bg2">
                <a:lumMod val="95000"/>
              </a:schemeClr>
            </a:solidFill>
            <a:ln w="3175">
              <a:solidFill>
                <a:schemeClr val="bg2">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6" name="Oval 5">
              <a:extLst>
                <a:ext uri="{FF2B5EF4-FFF2-40B4-BE49-F238E27FC236}">
                  <a16:creationId xmlns:a16="http://schemas.microsoft.com/office/drawing/2014/main" id="{619A517D-9D26-8C33-B311-7D06B8B2A95C}"/>
                </a:ext>
              </a:extLst>
            </p:cNvPr>
            <p:cNvSpPr/>
            <p:nvPr/>
          </p:nvSpPr>
          <p:spPr>
            <a:xfrm>
              <a:off x="1647138" y="2266970"/>
              <a:ext cx="609600" cy="609600"/>
            </a:xfrm>
            <a:prstGeom prst="ellipse">
              <a:avLst/>
            </a:prstGeom>
            <a:solidFill>
              <a:schemeClr val="accent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1</a:t>
              </a:r>
            </a:p>
          </p:txBody>
        </p:sp>
        <p:sp>
          <p:nvSpPr>
            <p:cNvPr id="8" name="Rounded Rectangle 7">
              <a:extLst>
                <a:ext uri="{FF2B5EF4-FFF2-40B4-BE49-F238E27FC236}">
                  <a16:creationId xmlns:a16="http://schemas.microsoft.com/office/drawing/2014/main" id="{916FE072-6693-E888-2F69-495DD498429B}"/>
                </a:ext>
              </a:extLst>
            </p:cNvPr>
            <p:cNvSpPr/>
            <p:nvPr/>
          </p:nvSpPr>
          <p:spPr>
            <a:xfrm>
              <a:off x="1210336" y="3079546"/>
              <a:ext cx="1463040" cy="1463040"/>
            </a:xfrm>
            <a:prstGeom prst="round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609585" rtl="0" eaLnBrk="1" fontAlgn="base" latinLnBrk="0" hangingPunct="1">
                <a:lnSpc>
                  <a:spcPct val="100000"/>
                </a:lnSpc>
                <a:spcBef>
                  <a:spcPct val="0"/>
                </a:spcBef>
                <a:spcAft>
                  <a:spcPts val="400"/>
                </a:spcAft>
                <a:buClrTx/>
                <a:buSzTx/>
                <a:buFontTx/>
                <a:buNone/>
                <a:tabLst/>
                <a:defRPr/>
              </a:pPr>
              <a:r>
                <a:rPr kumimoji="0" lang="en-US" sz="1400" i="0" u="none" strike="noStrike" kern="1200" cap="none" spc="0" normalizeH="0" baseline="0" noProof="0">
                  <a:ln w="0"/>
                  <a:solidFill>
                    <a:schemeClr val="tx1"/>
                  </a:solidFill>
                  <a:uLnTx/>
                  <a:uFillTx/>
                  <a:ea typeface="+mn-ea"/>
                  <a:cs typeface="+mn-cs"/>
                </a:rPr>
                <a:t>Cisco </a:t>
              </a:r>
              <a:br>
                <a:rPr kumimoji="0" lang="en-US" sz="1400" i="0" u="none" strike="noStrike" kern="1200" cap="none" spc="0" normalizeH="0" baseline="0" noProof="0">
                  <a:ln w="0"/>
                  <a:solidFill>
                    <a:schemeClr val="tx1"/>
                  </a:solidFill>
                  <a:uLnTx/>
                  <a:uFillTx/>
                  <a:ea typeface="+mn-ea"/>
                  <a:cs typeface="+mn-cs"/>
                </a:rPr>
              </a:br>
              <a:r>
                <a:rPr kumimoji="0" lang="en-US" sz="1400" i="0" u="none" strike="noStrike" kern="1200" cap="none" spc="0" normalizeH="0" baseline="0" noProof="0">
                  <a:ln w="0"/>
                  <a:solidFill>
                    <a:schemeClr val="tx1"/>
                  </a:solidFill>
                  <a:uLnTx/>
                  <a:uFillTx/>
                  <a:ea typeface="+mn-ea"/>
                  <a:cs typeface="+mn-cs"/>
                </a:rPr>
                <a:t>Partner</a:t>
              </a:r>
              <a:br>
                <a:rPr kumimoji="0" lang="en-US" sz="1400" i="0" u="none" strike="noStrike" kern="1200" cap="none" spc="0" normalizeH="0" baseline="0" noProof="0">
                  <a:ln w="0"/>
                  <a:solidFill>
                    <a:schemeClr val="tx1"/>
                  </a:solidFill>
                  <a:uLnTx/>
                  <a:uFillTx/>
                  <a:ea typeface="+mn-ea"/>
                  <a:cs typeface="+mn-cs"/>
                </a:rPr>
              </a:br>
              <a:r>
                <a:rPr kumimoji="0" lang="en-US" sz="1400" i="0" u="none" strike="noStrike" kern="1200" cap="none" spc="0" normalizeH="0" baseline="0" noProof="0">
                  <a:ln w="0"/>
                  <a:solidFill>
                    <a:schemeClr val="tx1"/>
                  </a:solidFill>
                  <a:uLnTx/>
                  <a:uFillTx/>
                  <a:ea typeface="+mn-ea"/>
                  <a:cs typeface="+mn-cs"/>
                </a:rPr>
                <a:t> Program</a:t>
              </a:r>
            </a:p>
          </p:txBody>
        </p:sp>
        <p:sp>
          <p:nvSpPr>
            <p:cNvPr id="9" name="Oval 13">
              <a:extLst>
                <a:ext uri="{FF2B5EF4-FFF2-40B4-BE49-F238E27FC236}">
                  <a16:creationId xmlns:a16="http://schemas.microsoft.com/office/drawing/2014/main" id="{2430E0C1-8124-2C65-0FDB-74EF9BE7B4BD}"/>
                </a:ext>
              </a:extLst>
            </p:cNvPr>
            <p:cNvSpPr>
              <a:spLocks noChangeArrowheads="1"/>
            </p:cNvSpPr>
            <p:nvPr/>
          </p:nvSpPr>
          <p:spPr bwMode="auto">
            <a:xfrm>
              <a:off x="1856688" y="3093351"/>
              <a:ext cx="190500" cy="192024"/>
            </a:xfrm>
            <a:prstGeom prst="ellipse">
              <a:avLst/>
            </a:prstGeom>
            <a:solidFill>
              <a:schemeClr val="accent1"/>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1" name="Oval 10">
              <a:extLst>
                <a:ext uri="{FF2B5EF4-FFF2-40B4-BE49-F238E27FC236}">
                  <a16:creationId xmlns:a16="http://schemas.microsoft.com/office/drawing/2014/main" id="{8BD9D76C-0B03-DF1E-544A-401D4877EF63}"/>
                </a:ext>
              </a:extLst>
            </p:cNvPr>
            <p:cNvSpPr/>
            <p:nvPr/>
          </p:nvSpPr>
          <p:spPr>
            <a:xfrm>
              <a:off x="3741503" y="2212054"/>
              <a:ext cx="609600" cy="609600"/>
            </a:xfrm>
            <a:prstGeom prst="ellipse">
              <a:avLst/>
            </a:prstGeom>
            <a:solidFill>
              <a:schemeClr val="accent2"/>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2</a:t>
              </a:r>
            </a:p>
          </p:txBody>
        </p:sp>
        <p:sp>
          <p:nvSpPr>
            <p:cNvPr id="13" name="Rounded Rectangle 12">
              <a:extLst>
                <a:ext uri="{FF2B5EF4-FFF2-40B4-BE49-F238E27FC236}">
                  <a16:creationId xmlns:a16="http://schemas.microsoft.com/office/drawing/2014/main" id="{40D5FA8B-A764-B5F4-AF20-420976A448DF}"/>
                </a:ext>
              </a:extLst>
            </p:cNvPr>
            <p:cNvSpPr/>
            <p:nvPr/>
          </p:nvSpPr>
          <p:spPr>
            <a:xfrm>
              <a:off x="3319434" y="3071230"/>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defTabSz="609585">
                <a:spcAft>
                  <a:spcPts val="600"/>
                </a:spcAft>
                <a:defRPr/>
              </a:pPr>
              <a:r>
                <a:rPr lang="en-US" sz="1400">
                  <a:ln w="0"/>
                  <a:solidFill>
                    <a:schemeClr val="tx1"/>
                  </a:solidFill>
                </a:rPr>
                <a:t>Provider Program Requirements</a:t>
              </a:r>
              <a:br>
                <a:rPr lang="en-US" sz="1400">
                  <a:ln w="0"/>
                  <a:solidFill>
                    <a:schemeClr val="tx1"/>
                  </a:solidFill>
                </a:rPr>
              </a:br>
              <a:r>
                <a:rPr lang="en-US" sz="1400">
                  <a:ln w="0"/>
                  <a:solidFill>
                    <a:schemeClr val="tx1"/>
                  </a:solidFill>
                </a:rPr>
                <a:t> &amp; Benefits</a:t>
              </a:r>
              <a:endParaRPr lang="en-US" sz="1400">
                <a:ln w="0"/>
                <a:solidFill>
                  <a:schemeClr val="tx1"/>
                </a:solidFill>
                <a:ea typeface="ＭＳ Ｐゴシック" charset="0"/>
              </a:endParaRPr>
            </a:p>
          </p:txBody>
        </p:sp>
        <p:sp>
          <p:nvSpPr>
            <p:cNvPr id="14" name="Oval 13">
              <a:extLst>
                <a:ext uri="{FF2B5EF4-FFF2-40B4-BE49-F238E27FC236}">
                  <a16:creationId xmlns:a16="http://schemas.microsoft.com/office/drawing/2014/main" id="{41E30064-8191-47DB-2010-7244C78A2947}"/>
                </a:ext>
              </a:extLst>
            </p:cNvPr>
            <p:cNvSpPr>
              <a:spLocks noChangeArrowheads="1"/>
            </p:cNvSpPr>
            <p:nvPr/>
          </p:nvSpPr>
          <p:spPr bwMode="auto">
            <a:xfrm>
              <a:off x="3951053" y="3071962"/>
              <a:ext cx="190500" cy="192024"/>
            </a:xfrm>
            <a:prstGeom prst="ellipse">
              <a:avLst/>
            </a:prstGeom>
            <a:solidFill>
              <a:schemeClr val="accent2"/>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16" name="Oval 15">
              <a:extLst>
                <a:ext uri="{FF2B5EF4-FFF2-40B4-BE49-F238E27FC236}">
                  <a16:creationId xmlns:a16="http://schemas.microsoft.com/office/drawing/2014/main" id="{EA42CBC8-9D40-FD8F-67DE-B0F50E43DE9F}"/>
                </a:ext>
              </a:extLst>
            </p:cNvPr>
            <p:cNvSpPr/>
            <p:nvPr/>
          </p:nvSpPr>
          <p:spPr>
            <a:xfrm>
              <a:off x="5782130" y="2231534"/>
              <a:ext cx="609600" cy="609600"/>
            </a:xfrm>
            <a:prstGeom prst="ellipse">
              <a:avLst/>
            </a:prstGeom>
            <a:solidFill>
              <a:schemeClr val="accent5"/>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3</a:t>
              </a:r>
            </a:p>
          </p:txBody>
        </p:sp>
        <p:sp>
          <p:nvSpPr>
            <p:cNvPr id="18" name="Rounded Rectangle 17">
              <a:extLst>
                <a:ext uri="{FF2B5EF4-FFF2-40B4-BE49-F238E27FC236}">
                  <a16:creationId xmlns:a16="http://schemas.microsoft.com/office/drawing/2014/main" id="{9BD7EB5C-101B-CB81-3C24-F0F7229D1BDD}"/>
                </a:ext>
              </a:extLst>
            </p:cNvPr>
            <p:cNvSpPr/>
            <p:nvPr/>
          </p:nvSpPr>
          <p:spPr>
            <a:xfrm>
              <a:off x="5386609" y="3040314"/>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defTabSz="609585">
                <a:spcAft>
                  <a:spcPts val="600"/>
                </a:spcAft>
                <a:defRPr/>
              </a:pPr>
              <a:r>
                <a:rPr lang="en-US" sz="1400">
                  <a:ln w="0"/>
                  <a:solidFill>
                    <a:schemeClr val="tx1"/>
                  </a:solidFill>
                </a:rPr>
                <a:t>Cisco</a:t>
              </a:r>
              <a:br>
                <a:rPr lang="en-US" sz="1400">
                  <a:ln w="0"/>
                  <a:solidFill>
                    <a:schemeClr val="tx1"/>
                  </a:solidFill>
                </a:rPr>
              </a:br>
              <a:r>
                <a:rPr lang="en-US" sz="1400">
                  <a:ln w="0"/>
                  <a:solidFill>
                    <a:schemeClr val="tx1"/>
                  </a:solidFill>
                </a:rPr>
                <a:t>Powered Services</a:t>
              </a:r>
              <a:endParaRPr lang="en-US" sz="1400">
                <a:ln w="0"/>
                <a:solidFill>
                  <a:schemeClr val="tx1"/>
                </a:solidFill>
                <a:ea typeface="ＭＳ Ｐゴシック" charset="0"/>
              </a:endParaRPr>
            </a:p>
          </p:txBody>
        </p:sp>
        <p:sp>
          <p:nvSpPr>
            <p:cNvPr id="19" name="Oval 13">
              <a:extLst>
                <a:ext uri="{FF2B5EF4-FFF2-40B4-BE49-F238E27FC236}">
                  <a16:creationId xmlns:a16="http://schemas.microsoft.com/office/drawing/2014/main" id="{FFC59D0B-A7E5-6AD3-716C-3ED0ED4E7E3B}"/>
                </a:ext>
              </a:extLst>
            </p:cNvPr>
            <p:cNvSpPr>
              <a:spLocks noChangeArrowheads="1"/>
            </p:cNvSpPr>
            <p:nvPr/>
          </p:nvSpPr>
          <p:spPr bwMode="auto">
            <a:xfrm>
              <a:off x="5991680" y="3058263"/>
              <a:ext cx="190500" cy="192024"/>
            </a:xfrm>
            <a:prstGeom prst="ellipse">
              <a:avLst/>
            </a:prstGeom>
            <a:solidFill>
              <a:schemeClr val="accent5"/>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1" name="Oval 20">
              <a:extLst>
                <a:ext uri="{FF2B5EF4-FFF2-40B4-BE49-F238E27FC236}">
                  <a16:creationId xmlns:a16="http://schemas.microsoft.com/office/drawing/2014/main" id="{80060ADF-B10B-7D7A-F13E-A1BE9DCB5C14}"/>
                </a:ext>
              </a:extLst>
            </p:cNvPr>
            <p:cNvSpPr/>
            <p:nvPr/>
          </p:nvSpPr>
          <p:spPr>
            <a:xfrm>
              <a:off x="7964350" y="2244149"/>
              <a:ext cx="609600" cy="609600"/>
            </a:xfrm>
            <a:prstGeom prst="ellipse">
              <a:avLst/>
            </a:prstGeom>
            <a:solidFill>
              <a:schemeClr val="accent3"/>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4</a:t>
              </a:r>
            </a:p>
          </p:txBody>
        </p:sp>
        <p:sp>
          <p:nvSpPr>
            <p:cNvPr id="23" name="Rounded Rectangle 22">
              <a:extLst>
                <a:ext uri="{FF2B5EF4-FFF2-40B4-BE49-F238E27FC236}">
                  <a16:creationId xmlns:a16="http://schemas.microsoft.com/office/drawing/2014/main" id="{91326464-FDB7-370B-998C-643E4C8E4A17}"/>
                </a:ext>
              </a:extLst>
            </p:cNvPr>
            <p:cNvSpPr/>
            <p:nvPr/>
          </p:nvSpPr>
          <p:spPr>
            <a:xfrm>
              <a:off x="7537630" y="3041360"/>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marL="0" marR="0" lvl="0" indent="0" algn="ctr" defTabSz="609585" eaLnBrk="1" latinLnBrk="0" hangingPunct="1">
                <a:lnSpc>
                  <a:spcPct val="100000"/>
                </a:lnSpc>
                <a:spcAft>
                  <a:spcPts val="600"/>
                </a:spcAft>
                <a:buClrTx/>
                <a:buSzTx/>
                <a:buFontTx/>
                <a:buNone/>
                <a:tabLst/>
                <a:defRPr/>
              </a:pPr>
              <a:r>
                <a:rPr lang="en-US" sz="1400">
                  <a:ln w="0"/>
                  <a:solidFill>
                    <a:schemeClr val="tx1"/>
                  </a:solidFill>
                  <a:ea typeface="ＭＳ Ｐゴシック" charset="0"/>
                </a:rPr>
                <a:t>Managed Service</a:t>
              </a:r>
              <a:br>
                <a:rPr lang="en-US" sz="1400">
                  <a:ln w="0"/>
                  <a:solidFill>
                    <a:schemeClr val="tx1"/>
                  </a:solidFill>
                  <a:ea typeface="ＭＳ Ｐゴシック" charset="0"/>
                </a:rPr>
              </a:br>
              <a:r>
                <a:rPr lang="en-US" sz="1400">
                  <a:ln w="0"/>
                  <a:solidFill>
                    <a:schemeClr val="tx1"/>
                  </a:solidFill>
                  <a:ea typeface="ＭＳ Ｐゴシック" charset="0"/>
                </a:rPr>
                <a:t>Intended Use </a:t>
              </a:r>
              <a:br>
                <a:rPr lang="en-US" sz="1400">
                  <a:ln w="0"/>
                  <a:solidFill>
                    <a:schemeClr val="tx1"/>
                  </a:solidFill>
                  <a:ea typeface="ＭＳ Ｐゴシック" charset="0"/>
                </a:rPr>
              </a:br>
              <a:r>
                <a:rPr lang="en-US" sz="1400">
                  <a:ln w="0"/>
                  <a:solidFill>
                    <a:schemeClr val="tx1"/>
                  </a:solidFill>
                  <a:ea typeface="ＭＳ Ｐゴシック" charset="0"/>
                </a:rPr>
                <a:t>Tagging</a:t>
              </a:r>
            </a:p>
          </p:txBody>
        </p:sp>
        <p:sp>
          <p:nvSpPr>
            <p:cNvPr id="24" name="Oval 13">
              <a:extLst>
                <a:ext uri="{FF2B5EF4-FFF2-40B4-BE49-F238E27FC236}">
                  <a16:creationId xmlns:a16="http://schemas.microsoft.com/office/drawing/2014/main" id="{8AF5700A-1346-5DF4-2A5E-1BDA35BECE40}"/>
                </a:ext>
              </a:extLst>
            </p:cNvPr>
            <p:cNvSpPr>
              <a:spLocks noChangeArrowheads="1"/>
            </p:cNvSpPr>
            <p:nvPr/>
          </p:nvSpPr>
          <p:spPr bwMode="auto">
            <a:xfrm>
              <a:off x="8173900" y="3039414"/>
              <a:ext cx="190500" cy="192024"/>
            </a:xfrm>
            <a:prstGeom prst="ellipse">
              <a:avLst/>
            </a:prstGeom>
            <a:solidFill>
              <a:schemeClr val="accent3"/>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29" name="Oval 28">
              <a:extLst>
                <a:ext uri="{FF2B5EF4-FFF2-40B4-BE49-F238E27FC236}">
                  <a16:creationId xmlns:a16="http://schemas.microsoft.com/office/drawing/2014/main" id="{8F809AE9-049E-17C0-A538-ACC262A97E13}"/>
                </a:ext>
              </a:extLst>
            </p:cNvPr>
            <p:cNvSpPr/>
            <p:nvPr/>
          </p:nvSpPr>
          <p:spPr>
            <a:xfrm>
              <a:off x="10073446" y="2231534"/>
              <a:ext cx="609600" cy="609600"/>
            </a:xfrm>
            <a:prstGeom prst="ellipse">
              <a:avLst/>
            </a:prstGeom>
            <a:solidFill>
              <a:schemeClr val="tx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5</a:t>
              </a:r>
            </a:p>
          </p:txBody>
        </p:sp>
        <p:sp>
          <p:nvSpPr>
            <p:cNvPr id="31" name="Rounded Rectangle 30">
              <a:extLst>
                <a:ext uri="{FF2B5EF4-FFF2-40B4-BE49-F238E27FC236}">
                  <a16:creationId xmlns:a16="http://schemas.microsoft.com/office/drawing/2014/main" id="{B2327217-6BCF-C3DC-BE5D-BA4F9F76B109}"/>
                </a:ext>
              </a:extLst>
            </p:cNvPr>
            <p:cNvSpPr/>
            <p:nvPr/>
          </p:nvSpPr>
          <p:spPr>
            <a:xfrm>
              <a:off x="9646726" y="3026723"/>
              <a:ext cx="1463040" cy="1463040"/>
            </a:xfrm>
            <a:prstGeom prst="roundRect">
              <a:avLst/>
            </a:prstGeom>
            <a:solidFill>
              <a:schemeClr val="bg2"/>
            </a:solidFill>
            <a:ln w="25400" cap="flat" cmpd="sng" algn="ctr">
              <a:noFill/>
              <a:prstDash val="solid"/>
            </a:ln>
            <a:effectLst/>
          </p:spPr>
          <p:txBody>
            <a:bodyPr tIns="182880" rtlCol="0" anchor="t"/>
            <a:lstStyle/>
            <a:p>
              <a:pPr marL="0" marR="0" lvl="0" indent="0" algn="ctr" defTabSz="609585"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w="0"/>
                  <a:uLnTx/>
                  <a:uFillTx/>
                  <a:latin typeface="+mn-lt"/>
                  <a:ea typeface="ＭＳ Ｐゴシック" charset="0"/>
                  <a:cs typeface="+mn-cs"/>
                </a:rPr>
                <a:t>Provider</a:t>
              </a:r>
              <a:br>
                <a:rPr kumimoji="0" lang="en-US" sz="1400" b="0" i="0" u="none" strike="noStrike" kern="1200" cap="none" spc="0" normalizeH="0" baseline="0" noProof="0">
                  <a:ln w="0"/>
                  <a:uLnTx/>
                  <a:uFillTx/>
                  <a:latin typeface="+mn-lt"/>
                  <a:ea typeface="ＭＳ Ｐゴシック" charset="0"/>
                  <a:cs typeface="+mn-cs"/>
                </a:rPr>
              </a:br>
              <a:r>
                <a:rPr kumimoji="0" lang="en-US" sz="1400" b="0" i="0" u="none" strike="noStrike" kern="1200" cap="none" spc="0" normalizeH="0" baseline="0" noProof="0">
                  <a:ln w="0"/>
                  <a:uLnTx/>
                  <a:uFillTx/>
                  <a:latin typeface="+mn-lt"/>
                  <a:ea typeface="ＭＳ Ｐゴシック" charset="0"/>
                  <a:cs typeface="+mn-cs"/>
                </a:rPr>
                <a:t>MDF</a:t>
              </a:r>
            </a:p>
          </p:txBody>
        </p:sp>
        <p:sp>
          <p:nvSpPr>
            <p:cNvPr id="32" name="Oval 13">
              <a:extLst>
                <a:ext uri="{FF2B5EF4-FFF2-40B4-BE49-F238E27FC236}">
                  <a16:creationId xmlns:a16="http://schemas.microsoft.com/office/drawing/2014/main" id="{2FC449F0-04D5-3BB3-7E77-9C35D83001D8}"/>
                </a:ext>
              </a:extLst>
            </p:cNvPr>
            <p:cNvSpPr>
              <a:spLocks noChangeArrowheads="1"/>
            </p:cNvSpPr>
            <p:nvPr/>
          </p:nvSpPr>
          <p:spPr bwMode="auto">
            <a:xfrm>
              <a:off x="10282996" y="3029459"/>
              <a:ext cx="190500" cy="192024"/>
            </a:xfrm>
            <a:prstGeom prst="ellipse">
              <a:avLst/>
            </a:prstGeom>
            <a:solidFill>
              <a:schemeClr val="accent4">
                <a:lumMod val="50000"/>
              </a:schemeClr>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38" name="TextBox 37">
              <a:extLst>
                <a:ext uri="{FF2B5EF4-FFF2-40B4-BE49-F238E27FC236}">
                  <a16:creationId xmlns:a16="http://schemas.microsoft.com/office/drawing/2014/main" id="{19ECDF2E-7F38-0760-6B73-21B0020238C3}"/>
                </a:ext>
              </a:extLst>
            </p:cNvPr>
            <p:cNvSpPr txBox="1"/>
            <p:nvPr/>
          </p:nvSpPr>
          <p:spPr>
            <a:xfrm>
              <a:off x="1344019" y="4607784"/>
              <a:ext cx="1195675"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Overview</a:t>
              </a:r>
              <a:endParaRPr kumimoji="0" lang="en-US" sz="1600" b="0" i="0" u="none" strike="noStrike" kern="1200" cap="none" spc="0" normalizeH="0" baseline="0" noProof="0">
                <a:ln>
                  <a:noFill/>
                </a:ln>
                <a:uLnTx/>
                <a:uFillTx/>
                <a:latin typeface="+mn-lt"/>
                <a:ea typeface="ＭＳ Ｐゴシック" charset="0"/>
              </a:endParaRPr>
            </a:p>
          </p:txBody>
        </p:sp>
        <p:sp>
          <p:nvSpPr>
            <p:cNvPr id="39" name="TextBox 38">
              <a:extLst>
                <a:ext uri="{FF2B5EF4-FFF2-40B4-BE49-F238E27FC236}">
                  <a16:creationId xmlns:a16="http://schemas.microsoft.com/office/drawing/2014/main" id="{F5E781AA-8001-A9D5-09F6-E6A9778B2671}"/>
                </a:ext>
              </a:extLst>
            </p:cNvPr>
            <p:cNvSpPr txBox="1"/>
            <p:nvPr/>
          </p:nvSpPr>
          <p:spPr>
            <a:xfrm>
              <a:off x="5397333" y="4573066"/>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lang="en-US" sz="1600">
                  <a:ln w="0"/>
                  <a:latin typeface="+mn-lt"/>
                </a:rPr>
                <a:t>MS offerings</a:t>
              </a:r>
              <a:endParaRPr kumimoji="0" lang="en-US" sz="1600" b="0" i="0" u="none" strike="noStrike" kern="1200" cap="none" spc="0" normalizeH="0" baseline="0" noProof="0">
                <a:ln>
                  <a:noFill/>
                </a:ln>
                <a:uLnTx/>
                <a:uFillTx/>
                <a:latin typeface="+mn-lt"/>
              </a:endParaRPr>
            </a:p>
          </p:txBody>
        </p:sp>
        <p:sp>
          <p:nvSpPr>
            <p:cNvPr id="25" name="TextBox 24">
              <a:extLst>
                <a:ext uri="{FF2B5EF4-FFF2-40B4-BE49-F238E27FC236}">
                  <a16:creationId xmlns:a16="http://schemas.microsoft.com/office/drawing/2014/main" id="{1CC0E77B-8041-56B2-9871-3F8E6FCC3265}"/>
                </a:ext>
              </a:extLst>
            </p:cNvPr>
            <p:cNvSpPr txBox="1"/>
            <p:nvPr/>
          </p:nvSpPr>
          <p:spPr>
            <a:xfrm>
              <a:off x="9646726" y="4571087"/>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Tooling</a:t>
              </a:r>
              <a:endParaRPr kumimoji="0" lang="en-US" sz="1600" b="0" i="0" u="none" strike="noStrike" kern="1200" cap="none" spc="0" normalizeH="0" baseline="0" noProof="0">
                <a:ln>
                  <a:noFill/>
                </a:ln>
                <a:uLnTx/>
                <a:uFillTx/>
                <a:latin typeface="+mn-lt"/>
                <a:ea typeface="ＭＳ Ｐゴシック" charset="0"/>
              </a:endParaRPr>
            </a:p>
          </p:txBody>
        </p:sp>
        <p:sp>
          <p:nvSpPr>
            <p:cNvPr id="26" name="TextBox 25">
              <a:extLst>
                <a:ext uri="{FF2B5EF4-FFF2-40B4-BE49-F238E27FC236}">
                  <a16:creationId xmlns:a16="http://schemas.microsoft.com/office/drawing/2014/main" id="{7D6CDCC2-BC8A-E43F-DC83-41723EE7D1B3}"/>
                </a:ext>
              </a:extLst>
            </p:cNvPr>
            <p:cNvSpPr txBox="1"/>
            <p:nvPr/>
          </p:nvSpPr>
          <p:spPr>
            <a:xfrm>
              <a:off x="7522030" y="4569107"/>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Process</a:t>
              </a:r>
              <a:endParaRPr kumimoji="0" lang="en-US" sz="1600" b="0" i="0" u="none" strike="noStrike" kern="1200" cap="none" spc="0" normalizeH="0" baseline="0" noProof="0">
                <a:ln>
                  <a:noFill/>
                </a:ln>
                <a:uLnTx/>
                <a:uFillTx/>
                <a:latin typeface="+mn-lt"/>
                <a:ea typeface="ＭＳ Ｐゴシック" charset="0"/>
              </a:endParaRPr>
            </a:p>
          </p:txBody>
        </p:sp>
        <p:sp>
          <p:nvSpPr>
            <p:cNvPr id="27" name="TextBox 26">
              <a:extLst>
                <a:ext uri="{FF2B5EF4-FFF2-40B4-BE49-F238E27FC236}">
                  <a16:creationId xmlns:a16="http://schemas.microsoft.com/office/drawing/2014/main" id="{3D3F12D7-7F01-A7B2-39B0-EB05DE382FDB}"/>
                </a:ext>
              </a:extLst>
            </p:cNvPr>
            <p:cNvSpPr txBox="1"/>
            <p:nvPr/>
          </p:nvSpPr>
          <p:spPr>
            <a:xfrm>
              <a:off x="3292886" y="4571088"/>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Program</a:t>
              </a:r>
              <a:endParaRPr kumimoji="0" lang="en-US" sz="1600" b="0" i="0" u="none" strike="noStrike" kern="1200" cap="none" spc="0" normalizeH="0" baseline="0" noProof="0">
                <a:ln>
                  <a:noFill/>
                </a:ln>
                <a:uLnTx/>
                <a:uFillTx/>
                <a:latin typeface="+mn-lt"/>
                <a:ea typeface="ＭＳ Ｐゴシック" charset="0"/>
              </a:endParaRPr>
            </a:p>
          </p:txBody>
        </p:sp>
        <p:cxnSp>
          <p:nvCxnSpPr>
            <p:cNvPr id="36" name="Straight Connector 35">
              <a:extLst>
                <a:ext uri="{FF2B5EF4-FFF2-40B4-BE49-F238E27FC236}">
                  <a16:creationId xmlns:a16="http://schemas.microsoft.com/office/drawing/2014/main" id="{927347F9-0825-6541-7C55-A6DE9E52E445}"/>
                </a:ext>
              </a:extLst>
            </p:cNvPr>
            <p:cNvCxnSpPr>
              <a:cxnSpLocks/>
              <a:stCxn id="9" idx="0"/>
              <a:endCxn id="6" idx="4"/>
            </p:cNvCxnSpPr>
            <p:nvPr/>
          </p:nvCxnSpPr>
          <p:spPr>
            <a:xfrm flipV="1">
              <a:off x="1951938" y="2876570"/>
              <a:ext cx="0" cy="21678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06A82F0-B211-E56B-F587-17518FD3C5DB}"/>
                </a:ext>
              </a:extLst>
            </p:cNvPr>
            <p:cNvCxnSpPr>
              <a:cxnSpLocks/>
              <a:stCxn id="14" idx="0"/>
              <a:endCxn id="11" idx="4"/>
            </p:cNvCxnSpPr>
            <p:nvPr/>
          </p:nvCxnSpPr>
          <p:spPr>
            <a:xfrm flipV="1">
              <a:off x="4046303" y="2821654"/>
              <a:ext cx="0" cy="25030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CBEE183-3B25-741A-0B06-0730444CDA0F}"/>
                </a:ext>
              </a:extLst>
            </p:cNvPr>
            <p:cNvCxnSpPr>
              <a:cxnSpLocks/>
              <a:stCxn id="19" idx="0"/>
              <a:endCxn id="16" idx="4"/>
            </p:cNvCxnSpPr>
            <p:nvPr/>
          </p:nvCxnSpPr>
          <p:spPr>
            <a:xfrm flipV="1">
              <a:off x="6086930" y="2841134"/>
              <a:ext cx="0" cy="21712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2BFCF9-92D2-844C-7DB4-8D1551E9C955}"/>
                </a:ext>
              </a:extLst>
            </p:cNvPr>
            <p:cNvCxnSpPr>
              <a:cxnSpLocks/>
              <a:stCxn id="24" idx="0"/>
              <a:endCxn id="21" idx="4"/>
            </p:cNvCxnSpPr>
            <p:nvPr/>
          </p:nvCxnSpPr>
          <p:spPr>
            <a:xfrm flipV="1">
              <a:off x="8269150" y="2853749"/>
              <a:ext cx="0" cy="18566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0919D61-D5A6-223E-4763-35EDEB81FBE1}"/>
                </a:ext>
              </a:extLst>
            </p:cNvPr>
            <p:cNvCxnSpPr>
              <a:cxnSpLocks/>
              <a:stCxn id="32" idx="0"/>
              <a:endCxn id="29" idx="4"/>
            </p:cNvCxnSpPr>
            <p:nvPr/>
          </p:nvCxnSpPr>
          <p:spPr>
            <a:xfrm flipV="1">
              <a:off x="10378246" y="2841134"/>
              <a:ext cx="0" cy="1883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092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2H FY23 Provider MDF</a:t>
            </a:r>
          </a:p>
        </p:txBody>
      </p:sp>
    </p:spTree>
    <p:extLst>
      <p:ext uri="{BB962C8B-B14F-4D97-AF65-F5344CB8AC3E}">
        <p14:creationId xmlns:p14="http://schemas.microsoft.com/office/powerpoint/2010/main" val="21400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E8A3FF-8071-2CD1-305E-0BF07E5F82DD}"/>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AA47D136-485F-C4A0-FFA0-D6BC1DD99C44}"/>
              </a:ext>
            </a:extLst>
          </p:cNvPr>
          <p:cNvSpPr>
            <a:spLocks noGrp="1"/>
          </p:cNvSpPr>
          <p:nvPr>
            <p:ph type="title"/>
          </p:nvPr>
        </p:nvSpPr>
        <p:spPr/>
        <p:txBody>
          <a:bodyPr/>
          <a:lstStyle/>
          <a:p>
            <a:r>
              <a:rPr lang="en-US"/>
              <a:t>2H FY23 Provider MDF – Digital Wallet  </a:t>
            </a:r>
          </a:p>
        </p:txBody>
      </p:sp>
      <p:grpSp>
        <p:nvGrpSpPr>
          <p:cNvPr id="29" name="Group 28">
            <a:extLst>
              <a:ext uri="{FF2B5EF4-FFF2-40B4-BE49-F238E27FC236}">
                <a16:creationId xmlns:a16="http://schemas.microsoft.com/office/drawing/2014/main" id="{B3B928BF-4B58-C4B4-021D-7923EEAE66EC}"/>
              </a:ext>
            </a:extLst>
          </p:cNvPr>
          <p:cNvGrpSpPr/>
          <p:nvPr/>
        </p:nvGrpSpPr>
        <p:grpSpPr>
          <a:xfrm>
            <a:off x="583688" y="1437826"/>
            <a:ext cx="10658864" cy="2834640"/>
            <a:chOff x="583688" y="1521460"/>
            <a:chExt cx="10658864" cy="2834640"/>
          </a:xfrm>
        </p:grpSpPr>
        <p:sp>
          <p:nvSpPr>
            <p:cNvPr id="9" name="Rectangle 8">
              <a:extLst>
                <a:ext uri="{FF2B5EF4-FFF2-40B4-BE49-F238E27FC236}">
                  <a16:creationId xmlns:a16="http://schemas.microsoft.com/office/drawing/2014/main" id="{91B28CC5-D602-3E9A-014E-BE14A9529FC8}"/>
                </a:ext>
              </a:extLst>
            </p:cNvPr>
            <p:cNvSpPr/>
            <p:nvPr/>
          </p:nvSpPr>
          <p:spPr>
            <a:xfrm>
              <a:off x="583688" y="2070100"/>
              <a:ext cx="3474720" cy="2286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a:solidFill>
                    <a:schemeClr val="tx2"/>
                  </a:solidFill>
                </a:rPr>
                <a:t>Up to </a:t>
              </a:r>
              <a:r>
                <a:rPr lang="en-US" sz="2800">
                  <a:solidFill>
                    <a:schemeClr val="tx2"/>
                  </a:solidFill>
                </a:rPr>
                <a:t>$20,000</a:t>
              </a:r>
            </a:p>
          </p:txBody>
        </p:sp>
        <p:sp>
          <p:nvSpPr>
            <p:cNvPr id="15" name="Rounded Rectangle 14">
              <a:extLst>
                <a:ext uri="{FF2B5EF4-FFF2-40B4-BE49-F238E27FC236}">
                  <a16:creationId xmlns:a16="http://schemas.microsoft.com/office/drawing/2014/main" id="{D7ACF550-E0EC-E5B3-E47D-F5F748E6BD5F}"/>
                </a:ext>
              </a:extLst>
            </p:cNvPr>
            <p:cNvSpPr/>
            <p:nvPr/>
          </p:nvSpPr>
          <p:spPr>
            <a:xfrm>
              <a:off x="8499352" y="1521460"/>
              <a:ext cx="2743200" cy="457200"/>
            </a:xfrm>
            <a:prstGeom prst="roundRect">
              <a:avLst>
                <a:gd name="adj" fmla="val 50000"/>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IN" sz="2000">
                  <a:solidFill>
                    <a:schemeClr val="tx1"/>
                  </a:solidFill>
                  <a:cs typeface="CiscoSansTT" panose="020B0503020201020303" pitchFamily="34" charset="0"/>
                </a:rPr>
                <a:t>Gold Provider</a:t>
              </a:r>
            </a:p>
          </p:txBody>
        </p:sp>
      </p:grpSp>
      <p:grpSp>
        <p:nvGrpSpPr>
          <p:cNvPr id="28" name="Group 27">
            <a:extLst>
              <a:ext uri="{FF2B5EF4-FFF2-40B4-BE49-F238E27FC236}">
                <a16:creationId xmlns:a16="http://schemas.microsoft.com/office/drawing/2014/main" id="{0EB8D3AB-AD4F-FE36-12DF-9E8D2208B15D}"/>
              </a:ext>
            </a:extLst>
          </p:cNvPr>
          <p:cNvGrpSpPr/>
          <p:nvPr/>
        </p:nvGrpSpPr>
        <p:grpSpPr>
          <a:xfrm>
            <a:off x="4358640" y="1437826"/>
            <a:ext cx="3474720" cy="2834640"/>
            <a:chOff x="4358640" y="1521460"/>
            <a:chExt cx="3474720" cy="2834640"/>
          </a:xfrm>
        </p:grpSpPr>
        <p:sp>
          <p:nvSpPr>
            <p:cNvPr id="10" name="Rectangle 9">
              <a:extLst>
                <a:ext uri="{FF2B5EF4-FFF2-40B4-BE49-F238E27FC236}">
                  <a16:creationId xmlns:a16="http://schemas.microsoft.com/office/drawing/2014/main" id="{F814B5C8-6413-FAD4-A6C0-A7D76DED1821}"/>
                </a:ext>
              </a:extLst>
            </p:cNvPr>
            <p:cNvSpPr/>
            <p:nvPr/>
          </p:nvSpPr>
          <p:spPr>
            <a:xfrm>
              <a:off x="4358640" y="2070100"/>
              <a:ext cx="3474720" cy="2286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84797" fontAlgn="auto">
                <a:spcBef>
                  <a:spcPts val="0"/>
                </a:spcBef>
                <a:spcAft>
                  <a:spcPts val="531"/>
                </a:spcAft>
                <a:defRPr/>
              </a:pPr>
              <a:r>
                <a:rPr lang="en-US" sz="2000" kern="0">
                  <a:solidFill>
                    <a:schemeClr val="tx1"/>
                  </a:solidFill>
                </a:rPr>
                <a:t>Up </a:t>
              </a:r>
              <a:r>
                <a:rPr lang="en-US" sz="2000">
                  <a:solidFill>
                    <a:schemeClr val="tx1"/>
                  </a:solidFill>
                </a:rPr>
                <a:t>to </a:t>
              </a:r>
              <a:r>
                <a:rPr lang="en-US" sz="2800">
                  <a:solidFill>
                    <a:schemeClr val="tx1"/>
                  </a:solidFill>
                </a:rPr>
                <a:t>$102,500</a:t>
              </a:r>
            </a:p>
          </p:txBody>
        </p:sp>
        <p:sp>
          <p:nvSpPr>
            <p:cNvPr id="17" name="Rounded Rectangle 16">
              <a:extLst>
                <a:ext uri="{FF2B5EF4-FFF2-40B4-BE49-F238E27FC236}">
                  <a16:creationId xmlns:a16="http://schemas.microsoft.com/office/drawing/2014/main" id="{97E93514-9DFD-AA77-1B1E-66F56A0FFB7D}"/>
                </a:ext>
              </a:extLst>
            </p:cNvPr>
            <p:cNvSpPr/>
            <p:nvPr/>
          </p:nvSpPr>
          <p:spPr>
            <a:xfrm>
              <a:off x="4775746" y="1521460"/>
              <a:ext cx="2743200" cy="457200"/>
            </a:xfrm>
            <a:prstGeom prst="roundRect">
              <a:avLst>
                <a:gd name="adj" fmla="val 5000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25400" cap="flat" cmpd="sng" algn="ctr">
              <a:noFill/>
              <a:prstDash val="solid"/>
            </a:ln>
            <a:effectLst/>
          </p:spPr>
          <p:txBody>
            <a:bodyPr rtlCol="0" anchor="ctr"/>
            <a:lstStyle/>
            <a:p>
              <a:pPr algn="ctr" defTabSz="484809" fontAlgn="auto">
                <a:spcBef>
                  <a:spcPts val="0"/>
                </a:spcBef>
                <a:spcAft>
                  <a:spcPts val="0"/>
                </a:spcAft>
                <a:defRPr/>
              </a:pPr>
              <a:r>
                <a:rPr lang="en-IN" sz="2000" kern="0">
                  <a:latin typeface="+mn-lt"/>
                  <a:cs typeface="+mn-cs"/>
                </a:rPr>
                <a:t>Premier Provider</a:t>
              </a:r>
            </a:p>
          </p:txBody>
        </p:sp>
      </p:grpSp>
      <p:grpSp>
        <p:nvGrpSpPr>
          <p:cNvPr id="22" name="Group 21">
            <a:extLst>
              <a:ext uri="{FF2B5EF4-FFF2-40B4-BE49-F238E27FC236}">
                <a16:creationId xmlns:a16="http://schemas.microsoft.com/office/drawing/2014/main" id="{CA9E13E2-AF65-F16B-CC90-11B151EF3E75}"/>
              </a:ext>
            </a:extLst>
          </p:cNvPr>
          <p:cNvGrpSpPr/>
          <p:nvPr/>
        </p:nvGrpSpPr>
        <p:grpSpPr>
          <a:xfrm>
            <a:off x="949448" y="1437826"/>
            <a:ext cx="10658864" cy="2834640"/>
            <a:chOff x="949448" y="1521460"/>
            <a:chExt cx="10658864" cy="2834640"/>
          </a:xfrm>
        </p:grpSpPr>
        <p:sp>
          <p:nvSpPr>
            <p:cNvPr id="13" name="Rectangle 12">
              <a:extLst>
                <a:ext uri="{FF2B5EF4-FFF2-40B4-BE49-F238E27FC236}">
                  <a16:creationId xmlns:a16="http://schemas.microsoft.com/office/drawing/2014/main" id="{83113E7B-B741-527B-44C9-BA16140EC841}"/>
                </a:ext>
              </a:extLst>
            </p:cNvPr>
            <p:cNvSpPr/>
            <p:nvPr/>
          </p:nvSpPr>
          <p:spPr>
            <a:xfrm>
              <a:off x="8133592" y="2070100"/>
              <a:ext cx="3474720" cy="2286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kumimoji="0" lang="en-US" sz="2000" u="none" strike="noStrike" kern="1200" cap="none" spc="0" normalizeH="0" baseline="0" noProof="0">
                  <a:ln>
                    <a:noFill/>
                  </a:ln>
                  <a:solidFill>
                    <a:schemeClr val="accent5"/>
                  </a:solidFill>
                  <a:effectLst/>
                  <a:uLnTx/>
                  <a:uFillTx/>
                  <a:ea typeface="+mn-ea"/>
                  <a:cs typeface="+mn-cs"/>
                </a:rPr>
                <a:t>Up to</a:t>
              </a:r>
              <a:r>
                <a:rPr lang="en-US" sz="2800">
                  <a:solidFill>
                    <a:schemeClr val="accent5"/>
                  </a:solidFill>
                </a:rPr>
                <a:t> </a:t>
              </a:r>
              <a:r>
                <a:rPr kumimoji="0" lang="en-US" sz="2800" u="none" strike="noStrike" kern="1200" cap="none" spc="0" normalizeH="0" baseline="0" noProof="0">
                  <a:ln>
                    <a:noFill/>
                  </a:ln>
                  <a:solidFill>
                    <a:schemeClr val="accent5"/>
                  </a:solidFill>
                  <a:effectLst/>
                  <a:uLnTx/>
                  <a:uFillTx/>
                  <a:ea typeface="+mn-ea"/>
                  <a:cs typeface="+mn-cs"/>
                </a:rPr>
                <a:t>$160,000</a:t>
              </a:r>
              <a:endParaRPr lang="en-US" sz="2800">
                <a:solidFill>
                  <a:schemeClr val="accent5"/>
                </a:solidFill>
              </a:endParaRPr>
            </a:p>
          </p:txBody>
        </p:sp>
        <p:sp>
          <p:nvSpPr>
            <p:cNvPr id="18" name="Rounded Rectangle 17">
              <a:extLst>
                <a:ext uri="{FF2B5EF4-FFF2-40B4-BE49-F238E27FC236}">
                  <a16:creationId xmlns:a16="http://schemas.microsoft.com/office/drawing/2014/main" id="{366480EC-038F-47A0-EF06-BC335209BF0B}"/>
                </a:ext>
              </a:extLst>
            </p:cNvPr>
            <p:cNvSpPr/>
            <p:nvPr/>
          </p:nvSpPr>
          <p:spPr>
            <a:xfrm>
              <a:off x="949448" y="1521460"/>
              <a:ext cx="2743200" cy="457200"/>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cap="flat" cmpd="sng" algn="ctr">
              <a:noFill/>
              <a:prstDash val="solid"/>
            </a:ln>
            <a:effectLst/>
          </p:spPr>
          <p:txBody>
            <a:bodyPr rtlCol="0" anchor="ctr"/>
            <a:lstStyle/>
            <a:p>
              <a:pPr algn="ctr" defTabSz="484809" fontAlgn="auto">
                <a:spcBef>
                  <a:spcPts val="0"/>
                </a:spcBef>
                <a:spcAft>
                  <a:spcPts val="0"/>
                </a:spcAft>
              </a:pPr>
              <a:r>
                <a:rPr lang="en-IN" sz="2000" kern="0">
                  <a:solidFill>
                    <a:srgbClr val="FFFFFF"/>
                  </a:solidFill>
                  <a:latin typeface="+mn-lt"/>
                  <a:cs typeface="+mn-cs"/>
                </a:rPr>
                <a:t>Select Provider</a:t>
              </a:r>
            </a:p>
          </p:txBody>
        </p:sp>
      </p:grpSp>
      <p:sp>
        <p:nvSpPr>
          <p:cNvPr id="19" name="Rectangle 18">
            <a:extLst>
              <a:ext uri="{FF2B5EF4-FFF2-40B4-BE49-F238E27FC236}">
                <a16:creationId xmlns:a16="http://schemas.microsoft.com/office/drawing/2014/main" id="{31718D5E-4258-513C-A56D-79240F74FD29}"/>
              </a:ext>
            </a:extLst>
          </p:cNvPr>
          <p:cNvSpPr/>
          <p:nvPr/>
        </p:nvSpPr>
        <p:spPr>
          <a:xfrm>
            <a:off x="0" y="5699762"/>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400">
                <a:solidFill>
                  <a:schemeClr val="bg2"/>
                </a:solidFill>
              </a:rPr>
              <a:t>Products Total Net MS bookings: “Intended Use =Managed Service” </a:t>
            </a:r>
          </a:p>
        </p:txBody>
      </p:sp>
      <p:sp>
        <p:nvSpPr>
          <p:cNvPr id="21" name="object 3">
            <a:extLst>
              <a:ext uri="{FF2B5EF4-FFF2-40B4-BE49-F238E27FC236}">
                <a16:creationId xmlns:a16="http://schemas.microsoft.com/office/drawing/2014/main" id="{692958AE-D5BF-84EA-FC58-A72E1E3B0D62}"/>
              </a:ext>
            </a:extLst>
          </p:cNvPr>
          <p:cNvSpPr txBox="1"/>
          <p:nvPr/>
        </p:nvSpPr>
        <p:spPr>
          <a:xfrm>
            <a:off x="617764" y="4405741"/>
            <a:ext cx="10956472" cy="1107996"/>
          </a:xfrm>
          <a:prstGeom prst="rect">
            <a:avLst/>
          </a:prstGeom>
          <a:ln>
            <a:noFill/>
          </a:ln>
        </p:spPr>
        <p:txBody>
          <a:bodyPr vert="horz" wrap="square" lIns="91440" tIns="91440" rIns="91440" bIns="91440" rtlCol="0">
            <a:spAutoFit/>
          </a:bodyPr>
          <a:lstStyle/>
          <a:p>
            <a:pPr marL="11516" defTabSz="829158" fontAlgn="auto">
              <a:spcBef>
                <a:spcPts val="100"/>
              </a:spcBef>
              <a:spcAft>
                <a:spcPts val="600"/>
              </a:spcAft>
              <a:defRPr/>
            </a:pPr>
            <a:r>
              <a:rPr lang="en-GB" kern="0">
                <a:solidFill>
                  <a:schemeClr val="accent1"/>
                </a:solidFill>
                <a:latin typeface="+mn-lt"/>
                <a:cs typeface="Arial"/>
              </a:rPr>
              <a:t>Earnings</a:t>
            </a:r>
            <a:r>
              <a:rPr lang="en-GB" kern="0" spc="23">
                <a:solidFill>
                  <a:schemeClr val="accent1"/>
                </a:solidFill>
                <a:latin typeface="+mn-lt"/>
                <a:cs typeface="Arial"/>
              </a:rPr>
              <a:t> </a:t>
            </a:r>
            <a:r>
              <a:rPr lang="en-GB" kern="0" spc="-9">
                <a:solidFill>
                  <a:schemeClr val="accent1"/>
                </a:solidFill>
                <a:latin typeface="+mn-lt"/>
                <a:cs typeface="Arial"/>
              </a:rPr>
              <a:t>Calculation</a:t>
            </a:r>
            <a:endParaRPr lang="en-GB" kern="0">
              <a:solidFill>
                <a:schemeClr val="accent1"/>
              </a:solidFill>
              <a:latin typeface="+mn-lt"/>
              <a:cs typeface="Arial"/>
            </a:endParaRPr>
          </a:p>
          <a:p>
            <a:pPr marL="357188" indent="-236538" defTabSz="829158" fontAlgn="auto">
              <a:spcBef>
                <a:spcPts val="100"/>
              </a:spcBef>
              <a:spcAft>
                <a:spcPts val="400"/>
              </a:spcAft>
              <a:buSzPct val="90000"/>
              <a:buFont typeface="Arial" panose="020B0604020202020204" pitchFamily="34" charset="0"/>
              <a:buChar char="•"/>
              <a:defRPr/>
            </a:pPr>
            <a:r>
              <a:rPr sz="1600" kern="0">
                <a:solidFill>
                  <a:sysClr val="windowText" lastClr="000000"/>
                </a:solidFill>
                <a:latin typeface="+mn-lt"/>
                <a:cs typeface="Arial"/>
              </a:rPr>
              <a:t>At</a:t>
            </a:r>
            <a:r>
              <a:rPr sz="1600" kern="0" spc="36">
                <a:solidFill>
                  <a:sysClr val="windowText" lastClr="000000"/>
                </a:solidFill>
                <a:latin typeface="+mn-lt"/>
                <a:cs typeface="Arial"/>
              </a:rPr>
              <a:t> </a:t>
            </a:r>
            <a:r>
              <a:rPr sz="1600" kern="0">
                <a:solidFill>
                  <a:sysClr val="windowText" lastClr="000000"/>
                </a:solidFill>
                <a:latin typeface="+mn-lt"/>
                <a:cs typeface="Arial"/>
              </a:rPr>
              <a:t>the</a:t>
            </a:r>
            <a:r>
              <a:rPr sz="1600" kern="0" spc="36">
                <a:solidFill>
                  <a:sysClr val="windowText" lastClr="000000"/>
                </a:solidFill>
                <a:latin typeface="+mn-lt"/>
                <a:cs typeface="Arial"/>
              </a:rPr>
              <a:t> </a:t>
            </a:r>
            <a:r>
              <a:rPr sz="1600" kern="0">
                <a:solidFill>
                  <a:schemeClr val="accent1"/>
                </a:solidFill>
                <a:latin typeface="+mn-lt"/>
                <a:cs typeface="Arial"/>
              </a:rPr>
              <a:t>end</a:t>
            </a:r>
            <a:r>
              <a:rPr sz="1600" b="1" kern="0" spc="36">
                <a:solidFill>
                  <a:srgbClr val="0070C0"/>
                </a:solidFill>
                <a:latin typeface="+mn-lt"/>
                <a:cs typeface="Arial"/>
              </a:rPr>
              <a:t> </a:t>
            </a:r>
            <a:r>
              <a:rPr sz="1600" kern="0">
                <a:solidFill>
                  <a:sysClr val="windowText" lastClr="000000"/>
                </a:solidFill>
                <a:latin typeface="+mn-lt"/>
                <a:cs typeface="Arial"/>
              </a:rPr>
              <a:t>of</a:t>
            </a:r>
            <a:r>
              <a:rPr sz="1600" kern="0" spc="36">
                <a:solidFill>
                  <a:sysClr val="windowText" lastClr="000000"/>
                </a:solidFill>
                <a:latin typeface="+mn-lt"/>
                <a:cs typeface="Arial"/>
              </a:rPr>
              <a:t> </a:t>
            </a:r>
            <a:r>
              <a:rPr sz="1600" kern="0">
                <a:solidFill>
                  <a:sysClr val="windowText" lastClr="000000"/>
                </a:solidFill>
                <a:latin typeface="+mn-lt"/>
                <a:cs typeface="Arial"/>
              </a:rPr>
              <a:t>each</a:t>
            </a:r>
            <a:r>
              <a:rPr sz="1600" kern="0" spc="36">
                <a:solidFill>
                  <a:sysClr val="windowText" lastClr="000000"/>
                </a:solidFill>
                <a:latin typeface="+mn-lt"/>
                <a:cs typeface="Arial"/>
              </a:rPr>
              <a:t> </a:t>
            </a:r>
            <a:r>
              <a:rPr lang="en-US" sz="1600" kern="0" spc="36">
                <a:solidFill>
                  <a:sysClr val="windowText" lastClr="000000"/>
                </a:solidFill>
                <a:latin typeface="+mn-lt"/>
                <a:cs typeface="Arial"/>
              </a:rPr>
              <a:t>quarter; </a:t>
            </a:r>
            <a:r>
              <a:rPr sz="1600" kern="0">
                <a:solidFill>
                  <a:sysClr val="windowText" lastClr="000000"/>
                </a:solidFill>
                <a:latin typeface="+mn-lt"/>
                <a:cs typeface="Arial"/>
              </a:rPr>
              <a:t>Q</a:t>
            </a:r>
            <a:r>
              <a:rPr lang="en-US" sz="1600" kern="0">
                <a:solidFill>
                  <a:sysClr val="windowText" lastClr="000000"/>
                </a:solidFill>
                <a:latin typeface="+mn-lt"/>
                <a:cs typeface="Arial"/>
              </a:rPr>
              <a:t>3, Q4</a:t>
            </a:r>
            <a:r>
              <a:rPr lang="en-US" sz="1600" kern="0" spc="73">
                <a:solidFill>
                  <a:sysClr val="windowText" lastClr="000000"/>
                </a:solidFill>
                <a:latin typeface="+mn-lt"/>
                <a:cs typeface="Arial"/>
              </a:rPr>
              <a:t>-</a:t>
            </a:r>
            <a:r>
              <a:rPr lang="en-US" sz="1600" kern="0" spc="131">
                <a:solidFill>
                  <a:sysClr val="windowText" lastClr="000000"/>
                </a:solidFill>
                <a:latin typeface="+mn-lt"/>
                <a:cs typeface="Arial"/>
              </a:rPr>
              <a:t>&gt;</a:t>
            </a:r>
            <a:r>
              <a:rPr sz="1600" kern="0">
                <a:solidFill>
                  <a:sysClr val="windowText" lastClr="000000"/>
                </a:solidFill>
                <a:latin typeface="+mn-lt"/>
                <a:cs typeface="Arial"/>
              </a:rPr>
              <a:t>Q</a:t>
            </a:r>
            <a:r>
              <a:rPr lang="en-US" sz="1600" kern="0">
                <a:solidFill>
                  <a:sysClr val="windowText" lastClr="000000"/>
                </a:solidFill>
                <a:latin typeface="+mn-lt"/>
                <a:cs typeface="Arial"/>
              </a:rPr>
              <a:t>3</a:t>
            </a:r>
            <a:r>
              <a:rPr sz="1600" kern="0">
                <a:solidFill>
                  <a:sysClr val="windowText" lastClr="000000"/>
                </a:solidFill>
                <a:latin typeface="+mn-lt"/>
                <a:cs typeface="Arial"/>
              </a:rPr>
              <a:t>+Q</a:t>
            </a:r>
            <a:r>
              <a:rPr lang="en-US" sz="1600" kern="0">
                <a:solidFill>
                  <a:sysClr val="windowText" lastClr="000000"/>
                </a:solidFill>
                <a:latin typeface="+mn-lt"/>
                <a:cs typeface="Arial"/>
              </a:rPr>
              <a:t>4</a:t>
            </a:r>
            <a:r>
              <a:rPr sz="1600" kern="0" spc="36">
                <a:solidFill>
                  <a:sysClr val="windowText" lastClr="000000"/>
                </a:solidFill>
                <a:latin typeface="+mn-lt"/>
                <a:cs typeface="Arial"/>
              </a:rPr>
              <a:t> </a:t>
            </a:r>
            <a:r>
              <a:rPr lang="en-US" sz="1600" kern="0" spc="36">
                <a:solidFill>
                  <a:sysClr val="windowText" lastClr="000000"/>
                </a:solidFill>
                <a:latin typeface="+mn-lt"/>
                <a:cs typeface="Arial"/>
              </a:rPr>
              <a:t>(</a:t>
            </a:r>
            <a:r>
              <a:rPr lang="en-US" sz="1600" kern="0" spc="-9">
                <a:solidFill>
                  <a:schemeClr val="accent1"/>
                </a:solidFill>
                <a:latin typeface="+mn-lt"/>
                <a:cs typeface="Arial"/>
              </a:rPr>
              <a:t>C</a:t>
            </a:r>
            <a:r>
              <a:rPr lang="en-US" sz="1600" kern="0">
                <a:solidFill>
                  <a:schemeClr val="accent1"/>
                </a:solidFill>
                <a:latin typeface="+mn-lt"/>
                <a:cs typeface="Arial"/>
              </a:rPr>
              <a:t>UMULATIVE</a:t>
            </a:r>
            <a:r>
              <a:rPr lang="en-US" sz="1600" b="1" kern="0" spc="41">
                <a:solidFill>
                  <a:srgbClr val="00BCEB"/>
                </a:solidFill>
                <a:latin typeface="+mn-lt"/>
                <a:cs typeface="Arial"/>
              </a:rPr>
              <a:t> </a:t>
            </a:r>
            <a:r>
              <a:rPr lang="en-US" sz="1600" kern="0" spc="41">
                <a:solidFill>
                  <a:schemeClr val="tx1">
                    <a:lumMod val="50000"/>
                  </a:schemeClr>
                </a:solidFill>
                <a:latin typeface="+mn-lt"/>
                <a:cs typeface="Arial"/>
              </a:rPr>
              <a:t>MS </a:t>
            </a:r>
            <a:r>
              <a:rPr lang="en-US" sz="1600" kern="0">
                <a:solidFill>
                  <a:sysClr val="windowText" lastClr="000000"/>
                </a:solidFill>
                <a:latin typeface="+mn-lt"/>
                <a:cs typeface="Arial"/>
              </a:rPr>
              <a:t>bookings</a:t>
            </a:r>
            <a:r>
              <a:rPr lang="en-US" sz="1600" kern="0" spc="36">
                <a:solidFill>
                  <a:sysClr val="windowText" lastClr="000000"/>
                </a:solidFill>
                <a:latin typeface="+mn-lt"/>
                <a:cs typeface="Arial"/>
              </a:rPr>
              <a:t> </a:t>
            </a:r>
            <a:r>
              <a:rPr lang="en-US" sz="1600" kern="0" spc="-9">
                <a:solidFill>
                  <a:sysClr val="windowText" lastClr="000000"/>
                </a:solidFill>
                <a:latin typeface="+mn-lt"/>
                <a:cs typeface="Arial"/>
              </a:rPr>
              <a:t>&amp; other eligibility)</a:t>
            </a:r>
            <a:endParaRPr lang="en-US" sz="1600" kern="0">
              <a:solidFill>
                <a:sysClr val="windowText" lastClr="000000"/>
              </a:solidFill>
              <a:latin typeface="+mn-lt"/>
              <a:cs typeface="Arial"/>
            </a:endParaRPr>
          </a:p>
          <a:p>
            <a:pPr marL="357188" indent="-236538" defTabSz="829158" fontAlgn="auto">
              <a:spcBef>
                <a:spcPts val="100"/>
              </a:spcBef>
              <a:spcAft>
                <a:spcPts val="400"/>
              </a:spcAft>
              <a:buSzPct val="90000"/>
              <a:buFont typeface="Arial" panose="020B0604020202020204" pitchFamily="34" charset="0"/>
              <a:buChar char="•"/>
              <a:defRPr/>
            </a:pPr>
            <a:r>
              <a:rPr sz="1600" kern="0">
                <a:solidFill>
                  <a:sysClr val="windowText" lastClr="000000"/>
                </a:solidFill>
                <a:latin typeface="+mn-lt"/>
                <a:cs typeface="Arial"/>
              </a:rPr>
              <a:t>If</a:t>
            </a:r>
            <a:r>
              <a:rPr sz="1600" kern="0" spc="59">
                <a:solidFill>
                  <a:sysClr val="windowText" lastClr="000000"/>
                </a:solidFill>
                <a:latin typeface="+mn-lt"/>
                <a:cs typeface="Arial"/>
              </a:rPr>
              <a:t> </a:t>
            </a:r>
            <a:r>
              <a:rPr sz="1600" kern="0">
                <a:solidFill>
                  <a:sysClr val="windowText" lastClr="000000"/>
                </a:solidFill>
                <a:latin typeface="+mn-lt"/>
                <a:cs typeface="Arial"/>
              </a:rPr>
              <a:t>a</a:t>
            </a:r>
            <a:r>
              <a:rPr sz="1600" kern="0" spc="19">
                <a:solidFill>
                  <a:sysClr val="windowText" lastClr="000000"/>
                </a:solidFill>
                <a:latin typeface="+mn-lt"/>
                <a:cs typeface="Arial"/>
              </a:rPr>
              <a:t> </a:t>
            </a:r>
            <a:r>
              <a:rPr sz="1600" kern="0">
                <a:solidFill>
                  <a:schemeClr val="accent1"/>
                </a:solidFill>
                <a:latin typeface="+mn-lt"/>
                <a:cs typeface="Arial"/>
              </a:rPr>
              <a:t>Provider</a:t>
            </a:r>
            <a:r>
              <a:rPr sz="1600" b="1" kern="0" spc="59">
                <a:solidFill>
                  <a:srgbClr val="0070C0"/>
                </a:solidFill>
                <a:latin typeface="+mn-lt"/>
                <a:cs typeface="Arial"/>
              </a:rPr>
              <a:t> </a:t>
            </a:r>
            <a:r>
              <a:rPr sz="1600" kern="0">
                <a:solidFill>
                  <a:sysClr val="windowText" lastClr="000000"/>
                </a:solidFill>
                <a:latin typeface="+mn-lt"/>
                <a:cs typeface="Arial"/>
              </a:rPr>
              <a:t>moves</a:t>
            </a:r>
            <a:r>
              <a:rPr sz="1600" kern="0" spc="19">
                <a:solidFill>
                  <a:sysClr val="windowText" lastClr="000000"/>
                </a:solidFill>
                <a:latin typeface="+mn-lt"/>
                <a:cs typeface="Arial"/>
              </a:rPr>
              <a:t> </a:t>
            </a:r>
            <a:r>
              <a:rPr sz="1600" kern="0">
                <a:solidFill>
                  <a:sysClr val="windowText" lastClr="000000"/>
                </a:solidFill>
                <a:latin typeface="+mn-lt"/>
                <a:cs typeface="Arial"/>
              </a:rPr>
              <a:t>to</a:t>
            </a:r>
            <a:r>
              <a:rPr sz="1600" kern="0" spc="19">
                <a:solidFill>
                  <a:sysClr val="windowText" lastClr="000000"/>
                </a:solidFill>
                <a:latin typeface="+mn-lt"/>
                <a:cs typeface="Arial"/>
              </a:rPr>
              <a:t> </a:t>
            </a:r>
            <a:r>
              <a:rPr sz="1600" kern="0">
                <a:solidFill>
                  <a:sysClr val="windowText" lastClr="000000"/>
                </a:solidFill>
                <a:latin typeface="+mn-lt"/>
                <a:cs typeface="Arial"/>
              </a:rPr>
              <a:t>a</a:t>
            </a:r>
            <a:r>
              <a:rPr sz="1600" kern="0" spc="19">
                <a:solidFill>
                  <a:sysClr val="windowText" lastClr="000000"/>
                </a:solidFill>
                <a:latin typeface="+mn-lt"/>
                <a:cs typeface="Arial"/>
              </a:rPr>
              <a:t> </a:t>
            </a:r>
            <a:r>
              <a:rPr sz="1600" kern="0">
                <a:solidFill>
                  <a:sysClr val="windowText" lastClr="000000"/>
                </a:solidFill>
                <a:latin typeface="+mn-lt"/>
                <a:cs typeface="Arial"/>
              </a:rPr>
              <a:t>higher</a:t>
            </a:r>
            <a:r>
              <a:rPr sz="1600" kern="0" spc="19">
                <a:solidFill>
                  <a:sysClr val="windowText" lastClr="000000"/>
                </a:solidFill>
                <a:latin typeface="+mn-lt"/>
                <a:cs typeface="Arial"/>
              </a:rPr>
              <a:t> </a:t>
            </a:r>
            <a:r>
              <a:rPr sz="1600" kern="0">
                <a:solidFill>
                  <a:sysClr val="windowText" lastClr="000000"/>
                </a:solidFill>
                <a:latin typeface="+mn-lt"/>
                <a:cs typeface="Arial"/>
              </a:rPr>
              <a:t>payout</a:t>
            </a:r>
            <a:r>
              <a:rPr sz="1600" kern="0" spc="19">
                <a:solidFill>
                  <a:sysClr val="windowText" lastClr="000000"/>
                </a:solidFill>
                <a:latin typeface="+mn-lt"/>
                <a:cs typeface="Arial"/>
              </a:rPr>
              <a:t> </a:t>
            </a:r>
            <a:r>
              <a:rPr sz="1600" kern="0">
                <a:solidFill>
                  <a:sysClr val="windowText" lastClr="000000"/>
                </a:solidFill>
                <a:latin typeface="+mn-lt"/>
                <a:cs typeface="Arial"/>
              </a:rPr>
              <a:t>tier</a:t>
            </a:r>
            <a:r>
              <a:rPr sz="1600" kern="0" spc="19">
                <a:solidFill>
                  <a:sysClr val="windowText" lastClr="000000"/>
                </a:solidFill>
                <a:latin typeface="+mn-lt"/>
                <a:cs typeface="Arial"/>
              </a:rPr>
              <a:t> </a:t>
            </a:r>
            <a:r>
              <a:rPr sz="1600" kern="0">
                <a:solidFill>
                  <a:sysClr val="windowText" lastClr="000000"/>
                </a:solidFill>
                <a:latin typeface="+mn-lt"/>
                <a:cs typeface="Arial"/>
              </a:rPr>
              <a:t>in</a:t>
            </a:r>
            <a:r>
              <a:rPr sz="1600" kern="0" spc="19">
                <a:solidFill>
                  <a:sysClr val="windowText" lastClr="000000"/>
                </a:solidFill>
                <a:latin typeface="+mn-lt"/>
                <a:cs typeface="Arial"/>
              </a:rPr>
              <a:t> </a:t>
            </a:r>
            <a:r>
              <a:rPr sz="1600" kern="0">
                <a:solidFill>
                  <a:sysClr val="windowText" lastClr="000000"/>
                </a:solidFill>
                <a:latin typeface="+mn-lt"/>
                <a:cs typeface="Arial"/>
              </a:rPr>
              <a:t>Q</a:t>
            </a:r>
            <a:r>
              <a:rPr lang="en-US" sz="1600" kern="0">
                <a:solidFill>
                  <a:sysClr val="windowText" lastClr="000000"/>
                </a:solidFill>
                <a:latin typeface="+mn-lt"/>
                <a:cs typeface="Arial"/>
              </a:rPr>
              <a:t>4</a:t>
            </a:r>
            <a:r>
              <a:rPr sz="1600" kern="0">
                <a:solidFill>
                  <a:sysClr val="windowText" lastClr="000000"/>
                </a:solidFill>
                <a:latin typeface="+mn-lt"/>
                <a:cs typeface="Arial"/>
              </a:rPr>
              <a:t>,</a:t>
            </a:r>
            <a:r>
              <a:rPr sz="1600" kern="0" spc="19">
                <a:solidFill>
                  <a:sysClr val="windowText" lastClr="000000"/>
                </a:solidFill>
                <a:latin typeface="+mn-lt"/>
                <a:cs typeface="Arial"/>
              </a:rPr>
              <a:t> </a:t>
            </a:r>
            <a:r>
              <a:rPr sz="1600" kern="0">
                <a:solidFill>
                  <a:sysClr val="windowText" lastClr="000000"/>
                </a:solidFill>
                <a:latin typeface="+mn-lt"/>
                <a:cs typeface="Arial"/>
              </a:rPr>
              <a:t>the</a:t>
            </a:r>
            <a:r>
              <a:rPr sz="1600" kern="0" spc="19">
                <a:solidFill>
                  <a:sysClr val="windowText" lastClr="000000"/>
                </a:solidFill>
                <a:latin typeface="+mn-lt"/>
                <a:cs typeface="Arial"/>
              </a:rPr>
              <a:t> </a:t>
            </a:r>
            <a:r>
              <a:rPr sz="1600" kern="0">
                <a:solidFill>
                  <a:sysClr val="windowText" lastClr="000000"/>
                </a:solidFill>
                <a:latin typeface="+mn-lt"/>
                <a:cs typeface="Arial"/>
              </a:rPr>
              <a:t>difference</a:t>
            </a:r>
            <a:r>
              <a:rPr sz="1600" kern="0" spc="19">
                <a:solidFill>
                  <a:sysClr val="windowText" lastClr="000000"/>
                </a:solidFill>
                <a:latin typeface="+mn-lt"/>
                <a:cs typeface="Arial"/>
              </a:rPr>
              <a:t> </a:t>
            </a:r>
            <a:r>
              <a:rPr sz="1600" kern="0">
                <a:solidFill>
                  <a:sysClr val="windowText" lastClr="000000"/>
                </a:solidFill>
                <a:latin typeface="+mn-lt"/>
                <a:cs typeface="Arial"/>
              </a:rPr>
              <a:t>is</a:t>
            </a:r>
            <a:r>
              <a:rPr sz="1600" kern="0" spc="19">
                <a:solidFill>
                  <a:sysClr val="windowText" lastClr="000000"/>
                </a:solidFill>
                <a:latin typeface="+mn-lt"/>
                <a:cs typeface="Arial"/>
              </a:rPr>
              <a:t> </a:t>
            </a:r>
            <a:r>
              <a:rPr sz="1600" kern="0">
                <a:solidFill>
                  <a:sysClr val="windowText" lastClr="000000"/>
                </a:solidFill>
                <a:latin typeface="+mn-lt"/>
                <a:cs typeface="Arial"/>
              </a:rPr>
              <a:t>paid</a:t>
            </a:r>
            <a:r>
              <a:rPr sz="1600" kern="0" spc="19">
                <a:solidFill>
                  <a:sysClr val="windowText" lastClr="000000"/>
                </a:solidFill>
                <a:latin typeface="+mn-lt"/>
                <a:cs typeface="Arial"/>
              </a:rPr>
              <a:t> </a:t>
            </a:r>
            <a:r>
              <a:rPr sz="1600" kern="0">
                <a:solidFill>
                  <a:sysClr val="windowText" lastClr="000000"/>
                </a:solidFill>
                <a:latin typeface="+mn-lt"/>
                <a:cs typeface="Arial"/>
              </a:rPr>
              <a:t>to</a:t>
            </a:r>
            <a:r>
              <a:rPr sz="1600" kern="0" spc="19">
                <a:solidFill>
                  <a:sysClr val="windowText" lastClr="000000"/>
                </a:solidFill>
                <a:latin typeface="+mn-lt"/>
                <a:cs typeface="Arial"/>
              </a:rPr>
              <a:t> </a:t>
            </a:r>
            <a:r>
              <a:rPr sz="1600" kern="0">
                <a:solidFill>
                  <a:sysClr val="windowText" lastClr="000000"/>
                </a:solidFill>
                <a:latin typeface="+mn-lt"/>
                <a:cs typeface="Arial"/>
              </a:rPr>
              <a:t>the</a:t>
            </a:r>
            <a:r>
              <a:rPr sz="1600" kern="0" spc="19">
                <a:solidFill>
                  <a:sysClr val="windowText" lastClr="000000"/>
                </a:solidFill>
                <a:latin typeface="+mn-lt"/>
                <a:cs typeface="Arial"/>
              </a:rPr>
              <a:t> </a:t>
            </a:r>
            <a:r>
              <a:rPr sz="1600" kern="0" spc="-9">
                <a:solidFill>
                  <a:sysClr val="windowText" lastClr="000000"/>
                </a:solidFill>
                <a:latin typeface="+mn-lt"/>
                <a:cs typeface="Arial"/>
              </a:rPr>
              <a:t>partner</a:t>
            </a:r>
            <a:r>
              <a:rPr lang="en-US" sz="1600" kern="0" spc="-9">
                <a:solidFill>
                  <a:sysClr val="windowText" lastClr="000000"/>
                </a:solidFill>
                <a:latin typeface="+mn-lt"/>
                <a:cs typeface="Arial"/>
              </a:rPr>
              <a:t> in Q4</a:t>
            </a:r>
            <a:endParaRPr sz="1600" kern="0">
              <a:solidFill>
                <a:sysClr val="windowText" lastClr="000000"/>
              </a:solidFill>
              <a:latin typeface="+mn-lt"/>
              <a:cs typeface="Arial"/>
            </a:endParaRPr>
          </a:p>
        </p:txBody>
      </p:sp>
      <p:grpSp>
        <p:nvGrpSpPr>
          <p:cNvPr id="55" name="Group 54">
            <a:extLst>
              <a:ext uri="{FF2B5EF4-FFF2-40B4-BE49-F238E27FC236}">
                <a16:creationId xmlns:a16="http://schemas.microsoft.com/office/drawing/2014/main" id="{65A39A92-7ED1-9609-3EB5-D57B84F21B54}"/>
              </a:ext>
            </a:extLst>
          </p:cNvPr>
          <p:cNvGrpSpPr/>
          <p:nvPr/>
        </p:nvGrpSpPr>
        <p:grpSpPr>
          <a:xfrm>
            <a:off x="6071590" y="1892408"/>
            <a:ext cx="151512" cy="252743"/>
            <a:chOff x="3126126" y="1304055"/>
            <a:chExt cx="142875" cy="238328"/>
          </a:xfrm>
          <a:solidFill>
            <a:srgbClr val="6EBE4A"/>
          </a:solidFill>
        </p:grpSpPr>
        <p:sp>
          <p:nvSpPr>
            <p:cNvPr id="56" name="Line 14">
              <a:extLst>
                <a:ext uri="{FF2B5EF4-FFF2-40B4-BE49-F238E27FC236}">
                  <a16:creationId xmlns:a16="http://schemas.microsoft.com/office/drawing/2014/main" id="{C44E28FC-CD5A-F057-F516-371C813967E8}"/>
                </a:ext>
              </a:extLst>
            </p:cNvPr>
            <p:cNvSpPr>
              <a:spLocks noChangeShapeType="1"/>
            </p:cNvSpPr>
            <p:nvPr/>
          </p:nvSpPr>
          <p:spPr bwMode="auto">
            <a:xfrm flipH="1" flipV="1">
              <a:off x="3196153" y="1304055"/>
              <a:ext cx="0" cy="81773"/>
            </a:xfrm>
            <a:prstGeom prst="line">
              <a:avLst/>
            </a:prstGeom>
            <a:grpFill/>
            <a:ln w="19050">
              <a:solidFill>
                <a:schemeClr val="tx1"/>
              </a:solidFill>
              <a:round/>
              <a:headEnd/>
              <a:tailEnd/>
            </a:ln>
            <a:effectLst/>
          </p:spPr>
          <p:txBody>
            <a:bodyPr lIns="72735" tIns="36368" rIns="72735" bIns="36368"/>
            <a:lstStyle/>
            <a:p>
              <a:pPr defTabSz="484797" fontAlgn="auto">
                <a:spcBef>
                  <a:spcPts val="0"/>
                </a:spcBef>
                <a:spcAft>
                  <a:spcPts val="0"/>
                </a:spcAft>
                <a:defRPr/>
              </a:pPr>
              <a:endParaRPr lang="en-US" sz="1909" kern="0">
                <a:solidFill>
                  <a:srgbClr val="282828"/>
                </a:solidFill>
                <a:latin typeface="+mn-lt"/>
                <a:cs typeface="+mn-cs"/>
              </a:endParaRPr>
            </a:p>
          </p:txBody>
        </p:sp>
        <p:sp>
          <p:nvSpPr>
            <p:cNvPr id="57" name="Oval 13">
              <a:extLst>
                <a:ext uri="{FF2B5EF4-FFF2-40B4-BE49-F238E27FC236}">
                  <a16:creationId xmlns:a16="http://schemas.microsoft.com/office/drawing/2014/main" id="{83B8761A-7404-9373-1B37-FF6C420E141E}"/>
                </a:ext>
              </a:extLst>
            </p:cNvPr>
            <p:cNvSpPr>
              <a:spLocks noChangeArrowheads="1"/>
            </p:cNvSpPr>
            <p:nvPr/>
          </p:nvSpPr>
          <p:spPr bwMode="auto">
            <a:xfrm>
              <a:off x="3126126" y="1398365"/>
              <a:ext cx="142875" cy="144018"/>
            </a:xfrm>
            <a:prstGeom prst="ellipse">
              <a:avLst/>
            </a:prstGeom>
            <a:solidFill>
              <a:schemeClr val="tx1"/>
            </a:solidFill>
            <a:ln w="19050">
              <a:solidFill>
                <a:schemeClr val="tx1"/>
              </a:solidFill>
              <a:round/>
              <a:headEnd/>
              <a:tailEnd/>
            </a:ln>
            <a:effectLst/>
          </p:spPr>
          <p:txBody>
            <a:bodyPr wrap="none" lIns="72735" tIns="36368" rIns="72735" bIns="36368" anchor="ctr"/>
            <a:lstStyle/>
            <a:p>
              <a:pPr defTabSz="484797" fontAlgn="auto">
                <a:spcBef>
                  <a:spcPts val="0"/>
                </a:spcBef>
                <a:spcAft>
                  <a:spcPts val="0"/>
                </a:spcAft>
                <a:defRPr/>
              </a:pPr>
              <a:endParaRPr lang="en-US" sz="1909" kern="0">
                <a:solidFill>
                  <a:srgbClr val="282828"/>
                </a:solidFill>
                <a:latin typeface="+mn-lt"/>
                <a:cs typeface="+mn-cs"/>
              </a:endParaRPr>
            </a:p>
          </p:txBody>
        </p:sp>
      </p:grpSp>
      <p:grpSp>
        <p:nvGrpSpPr>
          <p:cNvPr id="58" name="Group 57">
            <a:extLst>
              <a:ext uri="{FF2B5EF4-FFF2-40B4-BE49-F238E27FC236}">
                <a16:creationId xmlns:a16="http://schemas.microsoft.com/office/drawing/2014/main" id="{4939AFC1-5D3C-94A6-4B37-43AFAEA80ACA}"/>
              </a:ext>
            </a:extLst>
          </p:cNvPr>
          <p:cNvGrpSpPr/>
          <p:nvPr/>
        </p:nvGrpSpPr>
        <p:grpSpPr>
          <a:xfrm>
            <a:off x="9820613" y="1892408"/>
            <a:ext cx="151512" cy="254840"/>
            <a:chOff x="3126126" y="1309159"/>
            <a:chExt cx="142875" cy="240312"/>
          </a:xfrm>
          <a:solidFill>
            <a:srgbClr val="00BCEB"/>
          </a:solidFill>
        </p:grpSpPr>
        <p:sp>
          <p:nvSpPr>
            <p:cNvPr id="59" name="Line 14">
              <a:extLst>
                <a:ext uri="{FF2B5EF4-FFF2-40B4-BE49-F238E27FC236}">
                  <a16:creationId xmlns:a16="http://schemas.microsoft.com/office/drawing/2014/main" id="{D1885616-27B3-0FC9-86B3-AAD375290CDF}"/>
                </a:ext>
              </a:extLst>
            </p:cNvPr>
            <p:cNvSpPr>
              <a:spLocks noChangeShapeType="1"/>
            </p:cNvSpPr>
            <p:nvPr/>
          </p:nvSpPr>
          <p:spPr bwMode="auto">
            <a:xfrm flipH="1" flipV="1">
              <a:off x="3196153" y="1309159"/>
              <a:ext cx="0" cy="91440"/>
            </a:xfrm>
            <a:prstGeom prst="line">
              <a:avLst/>
            </a:prstGeom>
            <a:grpFill/>
            <a:ln w="19050">
              <a:solidFill>
                <a:schemeClr val="accent5"/>
              </a:solidFill>
              <a:round/>
              <a:headEnd/>
              <a:tailEnd/>
            </a:ln>
            <a:effectLst/>
          </p:spPr>
          <p:txBody>
            <a:bodyPr lIns="72735" tIns="36368" rIns="72735" bIns="36368"/>
            <a:lstStyle/>
            <a:p>
              <a:pPr defTabSz="484797" fontAlgn="auto">
                <a:spcBef>
                  <a:spcPts val="0"/>
                </a:spcBef>
                <a:spcAft>
                  <a:spcPts val="0"/>
                </a:spcAft>
                <a:defRPr/>
              </a:pPr>
              <a:endParaRPr lang="en-US" sz="1909" kern="0">
                <a:solidFill>
                  <a:srgbClr val="282828"/>
                </a:solidFill>
                <a:latin typeface="+mn-lt"/>
                <a:cs typeface="+mn-cs"/>
              </a:endParaRPr>
            </a:p>
          </p:txBody>
        </p:sp>
        <p:sp>
          <p:nvSpPr>
            <p:cNvPr id="60" name="Oval 13">
              <a:extLst>
                <a:ext uri="{FF2B5EF4-FFF2-40B4-BE49-F238E27FC236}">
                  <a16:creationId xmlns:a16="http://schemas.microsoft.com/office/drawing/2014/main" id="{E3253CDB-82DB-AD40-3BAC-C36574E421CD}"/>
                </a:ext>
              </a:extLst>
            </p:cNvPr>
            <p:cNvSpPr>
              <a:spLocks noChangeArrowheads="1"/>
            </p:cNvSpPr>
            <p:nvPr/>
          </p:nvSpPr>
          <p:spPr bwMode="auto">
            <a:xfrm>
              <a:off x="3126126" y="1405453"/>
              <a:ext cx="142875" cy="144018"/>
            </a:xfrm>
            <a:prstGeom prst="ellipse">
              <a:avLst/>
            </a:prstGeom>
            <a:solidFill>
              <a:schemeClr val="accent5"/>
            </a:solidFill>
            <a:ln w="19050">
              <a:solidFill>
                <a:schemeClr val="accent5"/>
              </a:solidFill>
              <a:round/>
              <a:headEnd/>
              <a:tailEnd/>
            </a:ln>
            <a:effectLst/>
          </p:spPr>
          <p:txBody>
            <a:bodyPr wrap="none" lIns="72735" tIns="36368" rIns="72735" bIns="36368" anchor="ctr"/>
            <a:lstStyle/>
            <a:p>
              <a:pPr defTabSz="484797" fontAlgn="auto">
                <a:spcBef>
                  <a:spcPts val="0"/>
                </a:spcBef>
                <a:spcAft>
                  <a:spcPts val="0"/>
                </a:spcAft>
                <a:defRPr/>
              </a:pPr>
              <a:endParaRPr lang="en-US" sz="1909" kern="0">
                <a:solidFill>
                  <a:srgbClr val="282828"/>
                </a:solidFill>
                <a:latin typeface="+mn-lt"/>
                <a:cs typeface="+mn-cs"/>
              </a:endParaRPr>
            </a:p>
          </p:txBody>
        </p:sp>
      </p:grpSp>
      <p:grpSp>
        <p:nvGrpSpPr>
          <p:cNvPr id="61" name="Group 60">
            <a:extLst>
              <a:ext uri="{FF2B5EF4-FFF2-40B4-BE49-F238E27FC236}">
                <a16:creationId xmlns:a16="http://schemas.microsoft.com/office/drawing/2014/main" id="{B8DE90DB-B05C-A5BA-8F6B-0F0EA6DA0016}"/>
              </a:ext>
            </a:extLst>
          </p:cNvPr>
          <p:cNvGrpSpPr/>
          <p:nvPr/>
        </p:nvGrpSpPr>
        <p:grpSpPr>
          <a:xfrm>
            <a:off x="2245292" y="1892408"/>
            <a:ext cx="151512" cy="254840"/>
            <a:chOff x="133515" y="1309159"/>
            <a:chExt cx="142875" cy="240312"/>
          </a:xfrm>
          <a:solidFill>
            <a:srgbClr val="FBAB18"/>
          </a:solidFill>
        </p:grpSpPr>
        <p:sp>
          <p:nvSpPr>
            <p:cNvPr id="62" name="Line 14">
              <a:extLst>
                <a:ext uri="{FF2B5EF4-FFF2-40B4-BE49-F238E27FC236}">
                  <a16:creationId xmlns:a16="http://schemas.microsoft.com/office/drawing/2014/main" id="{D3F178A6-6855-8D37-1C1F-9BB798021E25}"/>
                </a:ext>
              </a:extLst>
            </p:cNvPr>
            <p:cNvSpPr>
              <a:spLocks noChangeShapeType="1"/>
            </p:cNvSpPr>
            <p:nvPr/>
          </p:nvSpPr>
          <p:spPr bwMode="auto">
            <a:xfrm flipH="1" flipV="1">
              <a:off x="203563" y="1309159"/>
              <a:ext cx="0" cy="91440"/>
            </a:xfrm>
            <a:prstGeom prst="line">
              <a:avLst/>
            </a:prstGeom>
            <a:grpFill/>
            <a:ln w="19050">
              <a:solidFill>
                <a:schemeClr val="accent3"/>
              </a:solidFill>
              <a:round/>
              <a:headEnd/>
              <a:tailEnd/>
            </a:ln>
            <a:effectLst/>
          </p:spPr>
          <p:txBody>
            <a:bodyPr lIns="72735" tIns="36368" rIns="72735" bIns="36368"/>
            <a:lstStyle/>
            <a:p>
              <a:pPr defTabSz="484797" fontAlgn="auto">
                <a:spcBef>
                  <a:spcPts val="0"/>
                </a:spcBef>
                <a:spcAft>
                  <a:spcPts val="0"/>
                </a:spcAft>
                <a:defRPr/>
              </a:pPr>
              <a:endParaRPr lang="en-US" sz="1909" kern="0">
                <a:solidFill>
                  <a:srgbClr val="282828"/>
                </a:solidFill>
                <a:latin typeface="+mn-lt"/>
                <a:cs typeface="+mn-cs"/>
              </a:endParaRPr>
            </a:p>
          </p:txBody>
        </p:sp>
        <p:sp>
          <p:nvSpPr>
            <p:cNvPr id="63" name="Oval 13">
              <a:extLst>
                <a:ext uri="{FF2B5EF4-FFF2-40B4-BE49-F238E27FC236}">
                  <a16:creationId xmlns:a16="http://schemas.microsoft.com/office/drawing/2014/main" id="{CF86076D-1001-2F5A-3D90-D5894E8C533B}"/>
                </a:ext>
              </a:extLst>
            </p:cNvPr>
            <p:cNvSpPr>
              <a:spLocks noChangeArrowheads="1"/>
            </p:cNvSpPr>
            <p:nvPr/>
          </p:nvSpPr>
          <p:spPr bwMode="auto">
            <a:xfrm>
              <a:off x="133515" y="1405453"/>
              <a:ext cx="142875" cy="144018"/>
            </a:xfrm>
            <a:prstGeom prst="ellipse">
              <a:avLst/>
            </a:prstGeom>
            <a:solidFill>
              <a:schemeClr val="accent3"/>
            </a:solidFill>
            <a:ln w="19050">
              <a:solidFill>
                <a:schemeClr val="accent3"/>
              </a:solidFill>
              <a:round/>
              <a:headEnd/>
              <a:tailEnd/>
            </a:ln>
            <a:effectLst/>
          </p:spPr>
          <p:txBody>
            <a:bodyPr wrap="none" lIns="72735" tIns="36368" rIns="72735" bIns="36368" anchor="ctr"/>
            <a:lstStyle/>
            <a:p>
              <a:pPr defTabSz="484797" fontAlgn="auto">
                <a:spcBef>
                  <a:spcPts val="0"/>
                </a:spcBef>
                <a:spcAft>
                  <a:spcPts val="0"/>
                </a:spcAft>
                <a:defRPr/>
              </a:pPr>
              <a:endParaRPr lang="en-US" sz="1909" kern="0">
                <a:solidFill>
                  <a:srgbClr val="282828"/>
                </a:solidFill>
                <a:latin typeface="+mn-lt"/>
                <a:cs typeface="+mn-cs"/>
              </a:endParaRPr>
            </a:p>
          </p:txBody>
        </p:sp>
      </p:grpSp>
    </p:spTree>
    <p:extLst>
      <p:ext uri="{BB962C8B-B14F-4D97-AF65-F5344CB8AC3E}">
        <p14:creationId xmlns:p14="http://schemas.microsoft.com/office/powerpoint/2010/main" val="40747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5D14B-0C30-1FA1-1D7D-52E6FE159F69}"/>
              </a:ext>
            </a:extLst>
          </p:cNvPr>
          <p:cNvSpPr>
            <a:spLocks noGrp="1"/>
          </p:cNvSpPr>
          <p:nvPr>
            <p:ph type="body" sz="quarter" idx="14"/>
          </p:nvPr>
        </p:nvSpPr>
        <p:spPr/>
        <p:txBody>
          <a:bodyPr>
            <a:normAutofit fontScale="25000" lnSpcReduction="20000"/>
          </a:bodyPr>
          <a:lstStyle/>
          <a:p>
            <a:endParaRPr lang="en-US"/>
          </a:p>
        </p:txBody>
      </p:sp>
      <p:sp>
        <p:nvSpPr>
          <p:cNvPr id="2" name="Title 1">
            <a:extLst>
              <a:ext uri="{FF2B5EF4-FFF2-40B4-BE49-F238E27FC236}">
                <a16:creationId xmlns:a16="http://schemas.microsoft.com/office/drawing/2014/main" id="{AA47D136-485F-C4A0-FFA0-D6BC1DD99C44}"/>
              </a:ext>
            </a:extLst>
          </p:cNvPr>
          <p:cNvSpPr>
            <a:spLocks noGrp="1"/>
          </p:cNvSpPr>
          <p:nvPr>
            <p:ph type="title"/>
          </p:nvPr>
        </p:nvSpPr>
        <p:spPr/>
        <p:txBody>
          <a:bodyPr/>
          <a:lstStyle/>
          <a:p>
            <a:r>
              <a:rPr lang="en-US"/>
              <a:t>2H FY23 Provider MDF – Digital Wallet  </a:t>
            </a:r>
          </a:p>
        </p:txBody>
      </p:sp>
      <p:sp>
        <p:nvSpPr>
          <p:cNvPr id="5" name="Rectangle: Top Corners Rounded 4">
            <a:extLst>
              <a:ext uri="{FF2B5EF4-FFF2-40B4-BE49-F238E27FC236}">
                <a16:creationId xmlns:a16="http://schemas.microsoft.com/office/drawing/2014/main" id="{2544FE91-FB28-69BF-D6E2-408E8A304A89}"/>
              </a:ext>
            </a:extLst>
          </p:cNvPr>
          <p:cNvSpPr/>
          <p:nvPr/>
        </p:nvSpPr>
        <p:spPr>
          <a:xfrm>
            <a:off x="566928" y="1069879"/>
            <a:ext cx="11045952" cy="4673570"/>
          </a:xfrm>
          <a:prstGeom prst="round2SameRect">
            <a:avLst>
              <a:gd name="adj1" fmla="val 0"/>
              <a:gd name="adj2" fmla="val 2329"/>
            </a:avLst>
          </a:prstGeom>
          <a:solidFill>
            <a:schemeClr val="bg2">
              <a:lumMod val="95000"/>
            </a:schemeClr>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20650" marR="0" lvl="0" algn="l" defTabSz="570528" rtl="0" eaLnBrk="1" fontAlgn="base" latinLnBrk="0" hangingPunct="1">
              <a:lnSpc>
                <a:spcPct val="100000"/>
              </a:lnSpc>
              <a:spcBef>
                <a:spcPct val="0"/>
              </a:spcBef>
              <a:spcAft>
                <a:spcPct val="0"/>
              </a:spcAft>
              <a:buClrTx/>
              <a:buSzTx/>
              <a:buFont typeface="Arial" charset="0"/>
              <a:buNone/>
              <a:defRPr/>
            </a:pPr>
            <a:endParaRPr kumimoji="0" lang="en-US" sz="1000" i="0" u="none" strike="noStrike" kern="1200" cap="none" spc="0" normalizeH="0" baseline="0" noProof="0">
              <a:ln>
                <a:noFill/>
              </a:ln>
              <a:solidFill>
                <a:schemeClr val="tx1">
                  <a:lumMod val="90000"/>
                  <a:lumOff val="10000"/>
                </a:schemeClr>
              </a:solidFill>
              <a:effectLst/>
              <a:uLnTx/>
              <a:uFillTx/>
              <a:ea typeface="ＭＳ Ｐゴシック" charset="0"/>
              <a:cs typeface="CiscoSansTT Light" panose="020B0503020201020303" pitchFamily="34" charset="0"/>
            </a:endParaRPr>
          </a:p>
        </p:txBody>
      </p:sp>
      <p:sp>
        <p:nvSpPr>
          <p:cNvPr id="19" name="Text Placeholder 2">
            <a:extLst>
              <a:ext uri="{FF2B5EF4-FFF2-40B4-BE49-F238E27FC236}">
                <a16:creationId xmlns:a16="http://schemas.microsoft.com/office/drawing/2014/main" id="{606621A2-53BB-E3DC-8400-9DDEED2C6036}"/>
              </a:ext>
            </a:extLst>
          </p:cNvPr>
          <p:cNvSpPr txBox="1">
            <a:spLocks/>
          </p:cNvSpPr>
          <p:nvPr/>
        </p:nvSpPr>
        <p:spPr>
          <a:xfrm>
            <a:off x="8449367" y="1395913"/>
            <a:ext cx="3036389" cy="4143134"/>
          </a:xfrm>
          <a:prstGeom prst="roundRect">
            <a:avLst>
              <a:gd name="adj" fmla="val 7336"/>
            </a:avLst>
          </a:prstGeom>
          <a:solidFill>
            <a:schemeClr val="bg2"/>
          </a:solidFill>
          <a:ln w="12700">
            <a:noFill/>
          </a:ln>
        </p:spPr>
        <p:txBody>
          <a:bodyPr wrap="square" lIns="100562" tIns="0" rIns="0" bIns="50281" anchor="t" anchorCtr="0">
            <a:noAutofit/>
          </a:bodyPr>
          <a:lstStyle>
            <a:lvl1pPr marL="169863" indent="-169863" algn="l" defTabSz="603575" rtl="0" eaLnBrk="1" fontAlgn="base" hangingPunct="1">
              <a:lnSpc>
                <a:spcPct val="100000"/>
              </a:lnSpc>
              <a:spcBef>
                <a:spcPct val="50000"/>
              </a:spcBef>
              <a:spcAft>
                <a:spcPct val="0"/>
              </a:spcAft>
              <a:buClr>
                <a:schemeClr val="tx2"/>
              </a:buClr>
              <a:buSzPct val="90000"/>
              <a:buFont typeface="Arial" charset="0"/>
              <a:buNone/>
              <a:defRPr lang="en-US" sz="1400" b="0" i="0" kern="1200">
                <a:solidFill>
                  <a:schemeClr val="tx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pitchFamily="34" charset="0"/>
              <a:buNone/>
              <a:defRPr lang="en-US" sz="1100" kern="120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501" marR="0" lvl="0" indent="0" algn="l" defTabSz="684072" rtl="0" eaLnBrk="1" fontAlgn="auto" latinLnBrk="0" hangingPunct="1">
              <a:lnSpc>
                <a:spcPct val="100000"/>
              </a:lnSpc>
              <a:spcBef>
                <a:spcPts val="71"/>
              </a:spcBef>
              <a:spcAft>
                <a:spcPts val="0"/>
              </a:spcAft>
              <a:buClr>
                <a:srgbClr val="414244"/>
              </a:buClr>
              <a:buSzTx/>
              <a:buFont typeface="Arial" charset="0"/>
              <a:buNone/>
              <a:tabLst/>
              <a:defRPr/>
            </a:pPr>
            <a:r>
              <a:rPr kumimoji="0" lang="en-US" b="0" i="0" u="none" strike="noStrike" kern="0" cap="none" spc="-7" normalizeH="0" baseline="0" noProof="0">
                <a:ln>
                  <a:noFill/>
                </a:ln>
                <a:solidFill>
                  <a:srgbClr val="0051AF"/>
                </a:solidFill>
                <a:effectLst/>
                <a:uLnTx/>
                <a:uFillTx/>
                <a:ea typeface="ＭＳ Ｐゴシック" charset="0"/>
                <a:cs typeface="Arial"/>
              </a:rPr>
              <a:t>Eligibility</a:t>
            </a:r>
            <a:r>
              <a:rPr kumimoji="0" lang="en-US" b="0" i="0" u="none" strike="noStrike" kern="0" cap="none" spc="22" normalizeH="0" baseline="0" noProof="0">
                <a:ln>
                  <a:noFill/>
                </a:ln>
                <a:solidFill>
                  <a:srgbClr val="0070C0"/>
                </a:solidFill>
                <a:effectLst/>
                <a:uLnTx/>
                <a:uFillTx/>
                <a:ea typeface="ＭＳ Ｐゴシック" charset="0"/>
                <a:cs typeface="Arial"/>
              </a:rPr>
              <a:t> </a:t>
            </a:r>
            <a:r>
              <a:rPr kumimoji="0" lang="en-US" b="0" i="0" u="none" strike="noStrike" kern="0" cap="none" spc="0" normalizeH="0" baseline="0" noProof="0">
                <a:ln>
                  <a:noFill/>
                </a:ln>
                <a:solidFill>
                  <a:srgbClr val="0D274D"/>
                </a:solidFill>
                <a:effectLst/>
                <a:uLnTx/>
                <a:uFillTx/>
                <a:ea typeface="ＭＳ Ｐゴシック" charset="0"/>
                <a:cs typeface="Arial"/>
              </a:rPr>
              <a:t>(2H </a:t>
            </a:r>
            <a:r>
              <a:rPr kumimoji="0" lang="en-US" b="0" i="0" u="none" strike="noStrike" kern="0" cap="none" spc="-7" normalizeH="0" baseline="0" noProof="0">
                <a:ln>
                  <a:noFill/>
                </a:ln>
                <a:solidFill>
                  <a:srgbClr val="0D274D"/>
                </a:solidFill>
                <a:effectLst/>
                <a:uLnTx/>
                <a:uFillTx/>
                <a:ea typeface="ＭＳ Ｐゴシック" charset="0"/>
                <a:cs typeface="Arial"/>
              </a:rPr>
              <a:t>FY23)</a:t>
            </a:r>
            <a:endParaRPr kumimoji="0" lang="en-US" b="0" i="0" u="none" strike="noStrike" kern="0" cap="none" spc="0" normalizeH="0" baseline="0" noProof="0">
              <a:ln>
                <a:noFill/>
              </a:ln>
              <a:solidFill>
                <a:sysClr val="windowText" lastClr="000000"/>
              </a:solidFill>
              <a:effectLst/>
              <a:uLnTx/>
              <a:uFillTx/>
              <a:ea typeface="ＭＳ Ｐゴシック" charset="0"/>
              <a:cs typeface="Arial"/>
            </a:endParaRPr>
          </a:p>
          <a:p>
            <a:pPr marL="6841" marR="0" lvl="0" indent="0" algn="l" defTabSz="528017" rtl="0" eaLnBrk="1" fontAlgn="base" latinLnBrk="0" hangingPunct="1">
              <a:lnSpc>
                <a:spcPct val="100000"/>
              </a:lnSpc>
              <a:spcBef>
                <a:spcPts val="1200"/>
              </a:spcBef>
              <a:spcAft>
                <a:spcPts val="351"/>
              </a:spcAft>
              <a:buClr>
                <a:srgbClr val="676767"/>
              </a:buClr>
              <a:buSzTx/>
              <a:buFontTx/>
              <a:buNone/>
              <a:tabLst/>
              <a:defRPr/>
            </a:pPr>
            <a:r>
              <a:rPr kumimoji="0" lang="en-US" sz="1050" b="0" i="0" u="none" strike="noStrike" kern="1200" cap="none" spc="0" normalizeH="0" baseline="0" noProof="0">
                <a:ln>
                  <a:noFill/>
                </a:ln>
                <a:solidFill>
                  <a:schemeClr val="accent1"/>
                </a:solidFill>
                <a:effectLst/>
                <a:uLnTx/>
                <a:uFillTx/>
                <a:ea typeface="ＭＳ Ｐゴシック" charset="0"/>
                <a:cs typeface="Arial"/>
              </a:rPr>
              <a:t>Select</a:t>
            </a:r>
            <a:r>
              <a:rPr kumimoji="0" lang="en-US" sz="1050" b="0" i="0" u="none" strike="noStrike" kern="1200" cap="none" spc="0" normalizeH="0" baseline="0" noProof="0">
                <a:ln>
                  <a:noFill/>
                </a:ln>
                <a:solidFill>
                  <a:srgbClr val="282828"/>
                </a:solidFill>
                <a:effectLst/>
                <a:uLnTx/>
                <a:uFillTx/>
                <a:ea typeface="ＭＳ Ｐゴシック" charset="0"/>
                <a:cs typeface="Arial"/>
              </a:rPr>
              <a:t> Providers with a minimum </a:t>
            </a:r>
            <a:r>
              <a:rPr kumimoji="0" lang="en-US" sz="1050" b="0" i="0" u="none" strike="noStrike" kern="1200" cap="none" spc="0" normalizeH="0" baseline="0" noProof="0">
                <a:ln>
                  <a:noFill/>
                </a:ln>
                <a:solidFill>
                  <a:schemeClr val="accent1"/>
                </a:solidFill>
                <a:effectLst/>
                <a:uLnTx/>
                <a:uFillTx/>
                <a:ea typeface="ＭＳ Ｐゴシック" charset="0"/>
                <a:cs typeface="Arial"/>
              </a:rPr>
              <a:t>$50K </a:t>
            </a:r>
            <a:r>
              <a:rPr kumimoji="0" lang="en-US" sz="1050" b="0" i="0" u="none" strike="noStrike" kern="1200" cap="none" spc="0" normalizeH="0" baseline="0" noProof="0">
                <a:ln>
                  <a:noFill/>
                </a:ln>
                <a:solidFill>
                  <a:srgbClr val="282828"/>
                </a:solidFill>
                <a:effectLst/>
                <a:uLnTx/>
                <a:uFillTx/>
                <a:ea typeface="ＭＳ Ｐゴシック" charset="0"/>
                <a:cs typeface="Arial"/>
              </a:rPr>
              <a:t>in Cisco Products total net managed services bookings (which have been tagged as “Managed Services” during Product ordering in CCW)  </a:t>
            </a: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kumimoji="0" lang="en-US" sz="1050" b="0" i="0" u="none" strike="noStrike" kern="1200" cap="none" spc="0" normalizeH="0" baseline="0" noProof="0">
              <a:ln>
                <a:noFill/>
              </a:ln>
              <a:solidFill>
                <a:srgbClr val="282828"/>
              </a:solidFill>
              <a:effectLst/>
              <a:uLnTx/>
              <a:uFillTx/>
              <a:ea typeface="ＭＳ Ｐゴシック" charset="0"/>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kumimoji="0" lang="en-US" sz="1050" b="0" i="0" u="none" strike="noStrike" kern="1200" cap="none" spc="0" normalizeH="0" baseline="0" noProof="0">
              <a:ln>
                <a:noFill/>
              </a:ln>
              <a:solidFill>
                <a:srgbClr val="282828"/>
              </a:solidFill>
              <a:effectLst/>
              <a:uLnTx/>
              <a:uFillTx/>
              <a:ea typeface="ＭＳ Ｐゴシック" charset="0"/>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kumimoji="0" lang="en-US" sz="1050" b="0" i="0" u="none" strike="noStrike" kern="1200" cap="none" spc="0" normalizeH="0" baseline="0" noProof="0">
              <a:ln>
                <a:noFill/>
              </a:ln>
              <a:solidFill>
                <a:srgbClr val="282828"/>
              </a:solidFill>
              <a:effectLst/>
              <a:uLnTx/>
              <a:uFillTx/>
              <a:ea typeface="ＭＳ Ｐゴシック" charset="0"/>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kumimoji="0" lang="en-US" sz="1050" b="0" i="0" u="none" strike="noStrike" kern="1200" cap="none" spc="0" normalizeH="0" baseline="0" noProof="0">
              <a:ln>
                <a:noFill/>
              </a:ln>
              <a:solidFill>
                <a:srgbClr val="282828"/>
              </a:solidFill>
              <a:effectLst/>
              <a:uLnTx/>
              <a:uFillTx/>
              <a:ea typeface="ＭＳ Ｐゴシック" charset="0"/>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kumimoji="0" lang="en-US" sz="1050" b="0" i="0" u="none" strike="noStrike" kern="1200" cap="none" spc="0" normalizeH="0" baseline="0" noProof="0">
              <a:ln>
                <a:noFill/>
              </a:ln>
              <a:solidFill>
                <a:srgbClr val="282828"/>
              </a:solidFill>
              <a:effectLst/>
              <a:uLnTx/>
              <a:uFillTx/>
              <a:ea typeface="ＭＳ Ｐゴシック" charset="0"/>
              <a:cs typeface="Arial"/>
            </a:endParaRPr>
          </a:p>
          <a:p>
            <a:pPr marL="6841" marR="0" lvl="0" indent="0" algn="l" defTabSz="528017" rtl="0" eaLnBrk="1" fontAlgn="base" latinLnBrk="0" hangingPunct="1">
              <a:lnSpc>
                <a:spcPct val="100000"/>
              </a:lnSpc>
              <a:spcBef>
                <a:spcPts val="87"/>
              </a:spcBef>
              <a:spcAft>
                <a:spcPts val="351"/>
              </a:spcAft>
              <a:buClr>
                <a:srgbClr val="676767"/>
              </a:buClr>
              <a:buSzTx/>
              <a:buFontTx/>
              <a:buNone/>
              <a:tabLst/>
              <a:defRPr/>
            </a:pPr>
            <a:endParaRPr lang="en-US" sz="1050">
              <a:solidFill>
                <a:srgbClr val="282828"/>
              </a:solidFill>
              <a:cs typeface="Arial"/>
            </a:endParaRPr>
          </a:p>
          <a:p>
            <a:pPr marL="13300" indent="0" defTabSz="528031">
              <a:spcBef>
                <a:spcPts val="1200"/>
              </a:spcBef>
              <a:spcAft>
                <a:spcPts val="0"/>
              </a:spcAft>
              <a:buClr>
                <a:schemeClr val="tx1"/>
              </a:buClr>
              <a:buSzPct val="100000"/>
              <a:tabLst>
                <a:tab pos="184794" algn="l"/>
              </a:tabLst>
              <a:defRPr/>
            </a:pPr>
            <a:r>
              <a:rPr lang="en-US">
                <a:solidFill>
                  <a:srgbClr val="282828"/>
                </a:solidFill>
                <a:cs typeface="Arial" panose="020B0604020202020204" pitchFamily="34" charset="0"/>
              </a:rPr>
              <a:t>Earn </a:t>
            </a:r>
            <a:r>
              <a:rPr lang="en-US">
                <a:solidFill>
                  <a:schemeClr val="accent1"/>
                </a:solidFill>
                <a:cs typeface="Arial" panose="020B0604020202020204" pitchFamily="34" charset="0"/>
              </a:rPr>
              <a:t>$2.5K </a:t>
            </a:r>
            <a:r>
              <a:rPr lang="en-US">
                <a:solidFill>
                  <a:srgbClr val="282828"/>
                </a:solidFill>
                <a:cs typeface="Arial" panose="020B0604020202020204" pitchFamily="34" charset="0"/>
              </a:rPr>
              <a:t>to </a:t>
            </a:r>
            <a:r>
              <a:rPr lang="en-US">
                <a:solidFill>
                  <a:schemeClr val="accent1"/>
                </a:solidFill>
                <a:cs typeface="Arial" panose="020B0604020202020204" pitchFamily="34" charset="0"/>
              </a:rPr>
              <a:t>$20K </a:t>
            </a:r>
            <a:r>
              <a:rPr lang="en-US">
                <a:solidFill>
                  <a:srgbClr val="282828"/>
                </a:solidFill>
                <a:cs typeface="Arial" panose="020B0604020202020204" pitchFamily="34" charset="0"/>
              </a:rPr>
              <a:t>(Maximum)</a:t>
            </a:r>
          </a:p>
        </p:txBody>
      </p:sp>
      <p:sp>
        <p:nvSpPr>
          <p:cNvPr id="20" name="Round Same Side Corner Rectangle 6">
            <a:extLst>
              <a:ext uri="{FF2B5EF4-FFF2-40B4-BE49-F238E27FC236}">
                <a16:creationId xmlns:a16="http://schemas.microsoft.com/office/drawing/2014/main" id="{9F59F047-1D1B-F1E5-7D32-CD682F9F7B1B}"/>
              </a:ext>
            </a:extLst>
          </p:cNvPr>
          <p:cNvSpPr/>
          <p:nvPr/>
        </p:nvSpPr>
        <p:spPr>
          <a:xfrm>
            <a:off x="2916821" y="1153769"/>
            <a:ext cx="1192325" cy="251460"/>
          </a:xfrm>
          <a:prstGeom prst="round2Same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08"/>
            <a:r>
              <a:rPr lang="en-US" sz="2000">
                <a:solidFill>
                  <a:schemeClr val="tx1">
                    <a:lumMod val="50000"/>
                  </a:schemeClr>
                </a:solidFill>
                <a:cs typeface="CiscoSansTT" panose="020B0503020201020303" pitchFamily="34" charset="0"/>
              </a:rPr>
              <a:t>Payout </a:t>
            </a:r>
            <a:endParaRPr lang="en-US" sz="6000" i="1">
              <a:solidFill>
                <a:schemeClr val="tx1">
                  <a:lumMod val="50000"/>
                </a:schemeClr>
              </a:solidFill>
              <a:cs typeface="CiscoSansTT" panose="020B0503020201020303" pitchFamily="34" charset="0"/>
            </a:endParaRPr>
          </a:p>
        </p:txBody>
      </p:sp>
      <p:sp>
        <p:nvSpPr>
          <p:cNvPr id="21" name="Rounded Rectangle 7">
            <a:extLst>
              <a:ext uri="{FF2B5EF4-FFF2-40B4-BE49-F238E27FC236}">
                <a16:creationId xmlns:a16="http://schemas.microsoft.com/office/drawing/2014/main" id="{B4969AE4-1BB6-EE68-16F5-C4CB39FC9E7B}"/>
              </a:ext>
            </a:extLst>
          </p:cNvPr>
          <p:cNvSpPr/>
          <p:nvPr/>
        </p:nvSpPr>
        <p:spPr>
          <a:xfrm>
            <a:off x="2205597" y="1609883"/>
            <a:ext cx="1508760" cy="3467639"/>
          </a:xfrm>
          <a:prstGeom prst="roundRect">
            <a:avLst>
              <a:gd name="adj" fmla="val 27785"/>
            </a:avLst>
          </a:prstGeom>
          <a:solidFill>
            <a:schemeClr val="bg2"/>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graphicFrame>
        <p:nvGraphicFramePr>
          <p:cNvPr id="26" name="Table 25">
            <a:extLst>
              <a:ext uri="{FF2B5EF4-FFF2-40B4-BE49-F238E27FC236}">
                <a16:creationId xmlns:a16="http://schemas.microsoft.com/office/drawing/2014/main" id="{419870F6-CADF-C5F4-7570-B00B298CF90E}"/>
              </a:ext>
            </a:extLst>
          </p:cNvPr>
          <p:cNvGraphicFramePr>
            <a:graphicFrameLocks noGrp="1"/>
          </p:cNvGraphicFramePr>
          <p:nvPr/>
        </p:nvGraphicFramePr>
        <p:xfrm>
          <a:off x="1217371" y="1603234"/>
          <a:ext cx="916962" cy="3432576"/>
        </p:xfrm>
        <a:graphic>
          <a:graphicData uri="http://schemas.openxmlformats.org/drawingml/2006/table">
            <a:tbl>
              <a:tblPr>
                <a:tableStyleId>{5940675A-B579-460E-94D1-54222C63F5DA}</a:tableStyleId>
              </a:tblPr>
              <a:tblGrid>
                <a:gridCol w="916962">
                  <a:extLst>
                    <a:ext uri="{9D8B030D-6E8A-4147-A177-3AD203B41FA5}">
                      <a16:colId xmlns:a16="http://schemas.microsoft.com/office/drawing/2014/main" val="3621318848"/>
                    </a:ext>
                  </a:extLst>
                </a:gridCol>
              </a:tblGrid>
              <a:tr h="85814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CiscoSansTT" panose="020B0503020201020303" pitchFamily="34" charset="0"/>
                        </a:rPr>
                        <a:t>$500K+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487657"/>
                  </a:ext>
                </a:extLst>
              </a:tr>
              <a:tr h="85814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CiscoSansTT" panose="020B0503020201020303" pitchFamily="34" charset="0"/>
                        </a:rPr>
                        <a:t>$200K to $500K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52838"/>
                  </a:ext>
                </a:extLst>
              </a:tr>
              <a:tr h="85814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CiscoSansTT" panose="020B0503020201020303" pitchFamily="34" charset="0"/>
                        </a:rPr>
                        <a:t>$100K to $200K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699187"/>
                  </a:ext>
                </a:extLst>
              </a:tr>
              <a:tr h="858144">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CiscoSansTT" panose="020B0503020201020303" pitchFamily="34" charset="0"/>
                        </a:rPr>
                        <a:t>$50K to $100K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016732"/>
                  </a:ext>
                </a:extLst>
              </a:tr>
            </a:tbl>
          </a:graphicData>
        </a:graphic>
      </p:graphicFrame>
      <p:sp>
        <p:nvSpPr>
          <p:cNvPr id="27" name="Round Same Side Corner Rectangle 24">
            <a:extLst>
              <a:ext uri="{FF2B5EF4-FFF2-40B4-BE49-F238E27FC236}">
                <a16:creationId xmlns:a16="http://schemas.microsoft.com/office/drawing/2014/main" id="{E06BCEE1-63F1-61B6-FC30-9BE8593FC41C}"/>
              </a:ext>
            </a:extLst>
          </p:cNvPr>
          <p:cNvSpPr/>
          <p:nvPr/>
        </p:nvSpPr>
        <p:spPr>
          <a:xfrm rot="16200000">
            <a:off x="-740320" y="3072311"/>
            <a:ext cx="3432573" cy="494420"/>
          </a:xfrm>
          <a:prstGeom prst="round2SameRect">
            <a:avLst/>
          </a:prstGeom>
          <a:solidFill>
            <a:schemeClr val="accent4">
              <a:lumMod val="90000"/>
            </a:schemeClr>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Cisco Products Total Net Managed Services Bookings</a:t>
            </a:r>
          </a:p>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“Intended Use = Managed Service”</a:t>
            </a:r>
          </a:p>
        </p:txBody>
      </p:sp>
      <p:sp>
        <p:nvSpPr>
          <p:cNvPr id="28" name="Oval 27">
            <a:extLst>
              <a:ext uri="{FF2B5EF4-FFF2-40B4-BE49-F238E27FC236}">
                <a16:creationId xmlns:a16="http://schemas.microsoft.com/office/drawing/2014/main" id="{0AB30FC3-2898-321F-3248-78D5A8A82C14}"/>
              </a:ext>
            </a:extLst>
          </p:cNvPr>
          <p:cNvSpPr/>
          <p:nvPr/>
        </p:nvSpPr>
        <p:spPr>
          <a:xfrm>
            <a:off x="2450477" y="1653419"/>
            <a:ext cx="1002955"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$20,000</a:t>
            </a:r>
          </a:p>
        </p:txBody>
      </p:sp>
      <p:sp>
        <p:nvSpPr>
          <p:cNvPr id="29" name="Oval 28">
            <a:extLst>
              <a:ext uri="{FF2B5EF4-FFF2-40B4-BE49-F238E27FC236}">
                <a16:creationId xmlns:a16="http://schemas.microsoft.com/office/drawing/2014/main" id="{544D9249-945E-F1F6-A2BA-20B4750A86D8}"/>
              </a:ext>
            </a:extLst>
          </p:cNvPr>
          <p:cNvSpPr/>
          <p:nvPr/>
        </p:nvSpPr>
        <p:spPr>
          <a:xfrm>
            <a:off x="2458500" y="2546954"/>
            <a:ext cx="1002955"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$10,000</a:t>
            </a:r>
          </a:p>
        </p:txBody>
      </p:sp>
      <p:sp>
        <p:nvSpPr>
          <p:cNvPr id="31" name="Oval 30">
            <a:extLst>
              <a:ext uri="{FF2B5EF4-FFF2-40B4-BE49-F238E27FC236}">
                <a16:creationId xmlns:a16="http://schemas.microsoft.com/office/drawing/2014/main" id="{466018CC-A603-FADA-F0AF-844F01741060}"/>
              </a:ext>
            </a:extLst>
          </p:cNvPr>
          <p:cNvSpPr/>
          <p:nvPr/>
        </p:nvSpPr>
        <p:spPr>
          <a:xfrm>
            <a:off x="2458500" y="3440489"/>
            <a:ext cx="1002955"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$5,000</a:t>
            </a:r>
          </a:p>
        </p:txBody>
      </p:sp>
      <p:sp>
        <p:nvSpPr>
          <p:cNvPr id="34" name="Oval 33">
            <a:extLst>
              <a:ext uri="{FF2B5EF4-FFF2-40B4-BE49-F238E27FC236}">
                <a16:creationId xmlns:a16="http://schemas.microsoft.com/office/drawing/2014/main" id="{9AFE1B94-C842-918A-99D7-7EEDDBE61EE0}"/>
              </a:ext>
            </a:extLst>
          </p:cNvPr>
          <p:cNvSpPr/>
          <p:nvPr/>
        </p:nvSpPr>
        <p:spPr>
          <a:xfrm>
            <a:off x="2458500" y="4334023"/>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$2,500</a:t>
            </a:r>
          </a:p>
        </p:txBody>
      </p:sp>
      <p:sp>
        <p:nvSpPr>
          <p:cNvPr id="40" name="Rounded Rectangle 87">
            <a:extLst>
              <a:ext uri="{FF2B5EF4-FFF2-40B4-BE49-F238E27FC236}">
                <a16:creationId xmlns:a16="http://schemas.microsoft.com/office/drawing/2014/main" id="{62DBF7EC-63FD-F518-72E7-B37511E99DE9}"/>
              </a:ext>
            </a:extLst>
          </p:cNvPr>
          <p:cNvSpPr/>
          <p:nvPr/>
        </p:nvSpPr>
        <p:spPr>
          <a:xfrm>
            <a:off x="675419" y="1142339"/>
            <a:ext cx="2286000" cy="274320"/>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07" fontAlgn="auto">
              <a:spcBef>
                <a:spcPts val="0"/>
              </a:spcBef>
              <a:spcAft>
                <a:spcPts val="0"/>
              </a:spcAft>
            </a:pPr>
            <a:r>
              <a:rPr lang="en-IN" sz="1600" kern="0">
                <a:solidFill>
                  <a:srgbClr val="FFFFFF"/>
                </a:solidFill>
                <a:latin typeface="+mn-lt"/>
                <a:ea typeface="ＭＳ Ｐゴシック" charset="0"/>
              </a:rPr>
              <a:t>Select Provider</a:t>
            </a:r>
          </a:p>
        </p:txBody>
      </p:sp>
      <p:sp>
        <p:nvSpPr>
          <p:cNvPr id="48" name="Rectangle 47">
            <a:extLst>
              <a:ext uri="{FF2B5EF4-FFF2-40B4-BE49-F238E27FC236}">
                <a16:creationId xmlns:a16="http://schemas.microsoft.com/office/drawing/2014/main" id="{8D7C512F-161F-E895-DD5B-0DEF076A8A84}"/>
              </a:ext>
            </a:extLst>
          </p:cNvPr>
          <p:cNvSpPr/>
          <p:nvPr/>
        </p:nvSpPr>
        <p:spPr>
          <a:xfrm>
            <a:off x="0" y="5699762"/>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a:solidFill>
                  <a:schemeClr val="bg2"/>
                </a:solidFill>
              </a:rPr>
              <a:t>Minimum $50K in MS Bookings</a:t>
            </a:r>
          </a:p>
        </p:txBody>
      </p:sp>
      <p:cxnSp>
        <p:nvCxnSpPr>
          <p:cNvPr id="49" name="Straight Arrow Connector 48">
            <a:extLst>
              <a:ext uri="{FF2B5EF4-FFF2-40B4-BE49-F238E27FC236}">
                <a16:creationId xmlns:a16="http://schemas.microsoft.com/office/drawing/2014/main" id="{B3908D42-002E-9E71-AE88-852AC03528C8}"/>
              </a:ext>
            </a:extLst>
          </p:cNvPr>
          <p:cNvCxnSpPr/>
          <p:nvPr/>
        </p:nvCxnSpPr>
        <p:spPr>
          <a:xfrm>
            <a:off x="728756" y="1509132"/>
            <a:ext cx="7621711"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0A0ECD-36CE-5A21-90A8-44477D582E6C}"/>
              </a:ext>
            </a:extLst>
          </p:cNvPr>
          <p:cNvCxnSpPr/>
          <p:nvPr/>
        </p:nvCxnSpPr>
        <p:spPr>
          <a:xfrm>
            <a:off x="1223177" y="2446378"/>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F73297-D415-7E5F-5669-D98D39E87F07}"/>
              </a:ext>
            </a:extLst>
          </p:cNvPr>
          <p:cNvCxnSpPr/>
          <p:nvPr/>
        </p:nvCxnSpPr>
        <p:spPr>
          <a:xfrm>
            <a:off x="1223177" y="3317411"/>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E516ED-E260-520B-729C-75619B13D987}"/>
              </a:ext>
            </a:extLst>
          </p:cNvPr>
          <p:cNvCxnSpPr/>
          <p:nvPr/>
        </p:nvCxnSpPr>
        <p:spPr>
          <a:xfrm>
            <a:off x="1223177" y="4232512"/>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0DE95B5-33C5-7DBD-752E-44FA9FD5545E}"/>
              </a:ext>
            </a:extLst>
          </p:cNvPr>
          <p:cNvGrpSpPr/>
          <p:nvPr/>
        </p:nvGrpSpPr>
        <p:grpSpPr>
          <a:xfrm>
            <a:off x="2159746" y="1837121"/>
            <a:ext cx="543083" cy="693552"/>
            <a:chOff x="5431994" y="509083"/>
            <a:chExt cx="730072" cy="932349"/>
          </a:xfrm>
          <a:solidFill>
            <a:schemeClr val="tx1"/>
          </a:solidFill>
          <a:effectLst/>
        </p:grpSpPr>
        <p:sp>
          <p:nvSpPr>
            <p:cNvPr id="68" name="Freeform 89">
              <a:extLst>
                <a:ext uri="{FF2B5EF4-FFF2-40B4-BE49-F238E27FC236}">
                  <a16:creationId xmlns:a16="http://schemas.microsoft.com/office/drawing/2014/main" id="{BE61B088-3293-573A-8D6E-FD6625888ACE}"/>
                </a:ext>
              </a:extLst>
            </p:cNvPr>
            <p:cNvSpPr>
              <a:spLocks/>
            </p:cNvSpPr>
            <p:nvPr/>
          </p:nvSpPr>
          <p:spPr bwMode="auto">
            <a:xfrm>
              <a:off x="5431994" y="850396"/>
              <a:ext cx="431623" cy="591036"/>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p:spPr>
          <p:txBody>
            <a:bodyPr vert="horz" wrap="square" lIns="100584" tIns="50292" rIns="100584" bIns="50292" numCol="1" anchor="t" anchorCtr="0" compatLnSpc="1">
              <a:prstTxWarp prst="textNoShape">
                <a:avLst/>
              </a:prstTxWarp>
            </a:bodyPr>
            <a:lstStyle/>
            <a:p>
              <a:pPr defTabSz="502895">
                <a:defRPr/>
              </a:pPr>
              <a:endParaRPr lang="en-US" sz="1000" b="1">
                <a:solidFill>
                  <a:srgbClr val="282828"/>
                </a:solidFill>
                <a:latin typeface="+mn-lt"/>
              </a:endParaRPr>
            </a:p>
          </p:txBody>
        </p:sp>
        <p:grpSp>
          <p:nvGrpSpPr>
            <p:cNvPr id="69" name="Group 68">
              <a:extLst>
                <a:ext uri="{FF2B5EF4-FFF2-40B4-BE49-F238E27FC236}">
                  <a16:creationId xmlns:a16="http://schemas.microsoft.com/office/drawing/2014/main" id="{88B709E2-1CB6-5000-6C1C-43B8BE94E0C4}"/>
                </a:ext>
              </a:extLst>
            </p:cNvPr>
            <p:cNvGrpSpPr>
              <a:grpSpLocks noChangeAspect="1"/>
            </p:cNvGrpSpPr>
            <p:nvPr/>
          </p:nvGrpSpPr>
          <p:grpSpPr bwMode="auto">
            <a:xfrm>
              <a:off x="5434991" y="509083"/>
              <a:ext cx="727075" cy="668338"/>
              <a:chOff x="2674" y="1089"/>
              <a:chExt cx="458" cy="421"/>
            </a:xfrm>
            <a:grpFill/>
          </p:grpSpPr>
          <p:sp>
            <p:nvSpPr>
              <p:cNvPr id="70" name="Freeform 23">
                <a:extLst>
                  <a:ext uri="{FF2B5EF4-FFF2-40B4-BE49-F238E27FC236}">
                    <a16:creationId xmlns:a16="http://schemas.microsoft.com/office/drawing/2014/main" id="{1CCB8432-4E40-AB00-31A9-9F3603C6E855}"/>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mn-lt"/>
                </a:endParaRPr>
              </a:p>
            </p:txBody>
          </p:sp>
          <p:sp>
            <p:nvSpPr>
              <p:cNvPr id="72" name="Freeform 92">
                <a:extLst>
                  <a:ext uri="{FF2B5EF4-FFF2-40B4-BE49-F238E27FC236}">
                    <a16:creationId xmlns:a16="http://schemas.microsoft.com/office/drawing/2014/main" id="{943C82E4-03D4-9D26-9866-D21EC52B9729}"/>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mn-lt"/>
                </a:endParaRPr>
              </a:p>
            </p:txBody>
          </p:sp>
          <p:sp>
            <p:nvSpPr>
              <p:cNvPr id="73" name="Freeform 93">
                <a:extLst>
                  <a:ext uri="{FF2B5EF4-FFF2-40B4-BE49-F238E27FC236}">
                    <a16:creationId xmlns:a16="http://schemas.microsoft.com/office/drawing/2014/main" id="{8EDB2282-0BE8-AE3C-656C-BCDE2C68346A}"/>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mn-lt"/>
                </a:endParaRPr>
              </a:p>
            </p:txBody>
          </p:sp>
          <p:sp>
            <p:nvSpPr>
              <p:cNvPr id="74" name="Freeform 22">
                <a:extLst>
                  <a:ext uri="{FF2B5EF4-FFF2-40B4-BE49-F238E27FC236}">
                    <a16:creationId xmlns:a16="http://schemas.microsoft.com/office/drawing/2014/main" id="{1214325E-E3DB-6C68-B484-15AF2D0191B0}"/>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mn-lt"/>
                </a:endParaRPr>
              </a:p>
            </p:txBody>
          </p:sp>
        </p:grpSp>
      </p:grpSp>
      <p:grpSp>
        <p:nvGrpSpPr>
          <p:cNvPr id="86" name="Group 85">
            <a:extLst>
              <a:ext uri="{FF2B5EF4-FFF2-40B4-BE49-F238E27FC236}">
                <a16:creationId xmlns:a16="http://schemas.microsoft.com/office/drawing/2014/main" id="{29B35C68-1E44-A7EC-36F5-EA757B5B8901}"/>
              </a:ext>
            </a:extLst>
          </p:cNvPr>
          <p:cNvGrpSpPr/>
          <p:nvPr/>
        </p:nvGrpSpPr>
        <p:grpSpPr>
          <a:xfrm>
            <a:off x="2159746" y="4563394"/>
            <a:ext cx="543083" cy="693552"/>
            <a:chOff x="2159746" y="4563394"/>
            <a:chExt cx="543083" cy="693552"/>
          </a:xfrm>
          <a:solidFill>
            <a:schemeClr val="accent1"/>
          </a:solidFill>
        </p:grpSpPr>
        <p:sp>
          <p:nvSpPr>
            <p:cNvPr id="87" name="Freeform 96">
              <a:extLst>
                <a:ext uri="{FF2B5EF4-FFF2-40B4-BE49-F238E27FC236}">
                  <a16:creationId xmlns:a16="http://schemas.microsoft.com/office/drawing/2014/main" id="{9742EA76-2AD3-7714-848B-C677EDB698B2}"/>
                </a:ext>
              </a:extLst>
            </p:cNvPr>
            <p:cNvSpPr>
              <a:spLocks/>
            </p:cNvSpPr>
            <p:nvPr/>
          </p:nvSpPr>
          <p:spPr bwMode="auto">
            <a:xfrm>
              <a:off x="2159746" y="4817289"/>
              <a:ext cx="321074" cy="43965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p:spPr>
          <p:txBody>
            <a:bodyPr vert="horz" wrap="square" lIns="100584" tIns="50292" rIns="100584" bIns="50292" numCol="1" anchor="t" anchorCtr="0" compatLnSpc="1">
              <a:prstTxWarp prst="textNoShape">
                <a:avLst/>
              </a:prstTxWarp>
            </a:bodyPr>
            <a:lstStyle/>
            <a:p>
              <a:pPr defTabSz="502895">
                <a:defRPr/>
              </a:pPr>
              <a:endParaRPr lang="en-US" sz="1980">
                <a:solidFill>
                  <a:srgbClr val="282828"/>
                </a:solidFill>
                <a:latin typeface="+mn-lt"/>
              </a:endParaRPr>
            </a:p>
          </p:txBody>
        </p:sp>
        <p:grpSp>
          <p:nvGrpSpPr>
            <p:cNvPr id="103" name="Group 102">
              <a:extLst>
                <a:ext uri="{FF2B5EF4-FFF2-40B4-BE49-F238E27FC236}">
                  <a16:creationId xmlns:a16="http://schemas.microsoft.com/office/drawing/2014/main" id="{BFF04C17-E8B1-C8FD-AEBC-707906808FDB}"/>
                </a:ext>
              </a:extLst>
            </p:cNvPr>
            <p:cNvGrpSpPr>
              <a:grpSpLocks noChangeAspect="1"/>
            </p:cNvGrpSpPr>
            <p:nvPr/>
          </p:nvGrpSpPr>
          <p:grpSpPr bwMode="auto">
            <a:xfrm>
              <a:off x="2161975" y="4563394"/>
              <a:ext cx="540854" cy="497161"/>
              <a:chOff x="2674" y="1089"/>
              <a:chExt cx="458" cy="421"/>
            </a:xfrm>
            <a:grpFill/>
          </p:grpSpPr>
          <p:sp>
            <p:nvSpPr>
              <p:cNvPr id="104" name="Freeform 23">
                <a:extLst>
                  <a:ext uri="{FF2B5EF4-FFF2-40B4-BE49-F238E27FC236}">
                    <a16:creationId xmlns:a16="http://schemas.microsoft.com/office/drawing/2014/main" id="{6C647B60-026F-857C-696D-4FB1EB63EEA9}"/>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5" name="Freeform 99">
                <a:extLst>
                  <a:ext uri="{FF2B5EF4-FFF2-40B4-BE49-F238E27FC236}">
                    <a16:creationId xmlns:a16="http://schemas.microsoft.com/office/drawing/2014/main" id="{A21944E4-8730-5590-9E76-1A59153FFB67}"/>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6" name="Freeform 100">
                <a:extLst>
                  <a:ext uri="{FF2B5EF4-FFF2-40B4-BE49-F238E27FC236}">
                    <a16:creationId xmlns:a16="http://schemas.microsoft.com/office/drawing/2014/main" id="{58F96A4E-E0B0-3349-FEFD-E1828D11B96B}"/>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7" name="Freeform 22">
                <a:extLst>
                  <a:ext uri="{FF2B5EF4-FFF2-40B4-BE49-F238E27FC236}">
                    <a16:creationId xmlns:a16="http://schemas.microsoft.com/office/drawing/2014/main" id="{35F9E2DC-B27D-ACC4-0F3A-4F1585A3C40B}"/>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grpSp>
      </p:grpSp>
    </p:spTree>
    <p:extLst>
      <p:ext uri="{BB962C8B-B14F-4D97-AF65-F5344CB8AC3E}">
        <p14:creationId xmlns:p14="http://schemas.microsoft.com/office/powerpoint/2010/main" val="23102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879A5EA-E0FE-C794-F140-FC84985A2722}"/>
              </a:ext>
            </a:extLst>
          </p:cNvPr>
          <p:cNvSpPr>
            <a:spLocks noGrp="1"/>
          </p:cNvSpPr>
          <p:nvPr>
            <p:ph type="body" sz="quarter" idx="14"/>
          </p:nvPr>
        </p:nvSpPr>
        <p:spPr/>
        <p:txBody>
          <a:bodyPr>
            <a:normAutofit fontScale="25000" lnSpcReduction="20000"/>
          </a:bodyPr>
          <a:lstStyle/>
          <a:p>
            <a:endParaRPr lang="en-US"/>
          </a:p>
        </p:txBody>
      </p:sp>
      <p:sp>
        <p:nvSpPr>
          <p:cNvPr id="2" name="Title 1">
            <a:extLst>
              <a:ext uri="{FF2B5EF4-FFF2-40B4-BE49-F238E27FC236}">
                <a16:creationId xmlns:a16="http://schemas.microsoft.com/office/drawing/2014/main" id="{AA47D136-485F-C4A0-FFA0-D6BC1DD99C44}"/>
              </a:ext>
            </a:extLst>
          </p:cNvPr>
          <p:cNvSpPr>
            <a:spLocks noGrp="1"/>
          </p:cNvSpPr>
          <p:nvPr>
            <p:ph type="title"/>
          </p:nvPr>
        </p:nvSpPr>
        <p:spPr/>
        <p:txBody>
          <a:bodyPr/>
          <a:lstStyle/>
          <a:p>
            <a:r>
              <a:rPr lang="en-US"/>
              <a:t>2H FY23 Provider MDF – Digital Wallet  </a:t>
            </a:r>
          </a:p>
        </p:txBody>
      </p:sp>
      <p:sp>
        <p:nvSpPr>
          <p:cNvPr id="13" name="Rectangle: Top Corners Rounded 12">
            <a:extLst>
              <a:ext uri="{FF2B5EF4-FFF2-40B4-BE49-F238E27FC236}">
                <a16:creationId xmlns:a16="http://schemas.microsoft.com/office/drawing/2014/main" id="{ADA147FD-2294-19AD-4895-40FF5363AF8D}"/>
              </a:ext>
            </a:extLst>
          </p:cNvPr>
          <p:cNvSpPr/>
          <p:nvPr/>
        </p:nvSpPr>
        <p:spPr>
          <a:xfrm>
            <a:off x="566928" y="1069879"/>
            <a:ext cx="11045952" cy="4673570"/>
          </a:xfrm>
          <a:prstGeom prst="round2SameRect">
            <a:avLst>
              <a:gd name="adj1" fmla="val 0"/>
              <a:gd name="adj2" fmla="val 2329"/>
            </a:avLst>
          </a:prstGeom>
          <a:solidFill>
            <a:schemeClr val="bg2">
              <a:lumMod val="95000"/>
            </a:schemeClr>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20650" marR="0" lvl="0" algn="l" defTabSz="570528" rtl="0" eaLnBrk="1" fontAlgn="base" latinLnBrk="0" hangingPunct="1">
              <a:lnSpc>
                <a:spcPct val="100000"/>
              </a:lnSpc>
              <a:spcBef>
                <a:spcPct val="0"/>
              </a:spcBef>
              <a:spcAft>
                <a:spcPct val="0"/>
              </a:spcAft>
              <a:buClrTx/>
              <a:buSzTx/>
              <a:buFont typeface="Arial" charset="0"/>
              <a:buNone/>
              <a:defRPr/>
            </a:pPr>
            <a:endParaRPr kumimoji="0" lang="en-US" sz="1000" i="0" u="none" strike="noStrike" kern="1200" cap="none" spc="0" normalizeH="0" baseline="0" noProof="0">
              <a:ln>
                <a:noFill/>
              </a:ln>
              <a:solidFill>
                <a:schemeClr val="tx1">
                  <a:lumMod val="90000"/>
                  <a:lumOff val="10000"/>
                </a:schemeClr>
              </a:solidFill>
              <a:effectLst/>
              <a:uLnTx/>
              <a:uFillTx/>
              <a:ea typeface="ＭＳ Ｐゴシック" charset="0"/>
              <a:cs typeface="CiscoSansTT Light" panose="020B0503020201020303" pitchFamily="34" charset="0"/>
            </a:endParaRPr>
          </a:p>
        </p:txBody>
      </p:sp>
      <p:sp>
        <p:nvSpPr>
          <p:cNvPr id="15" name="Rounded Rectangle 3">
            <a:extLst>
              <a:ext uri="{FF2B5EF4-FFF2-40B4-BE49-F238E27FC236}">
                <a16:creationId xmlns:a16="http://schemas.microsoft.com/office/drawing/2014/main" id="{260CBE74-FB6B-257F-7DCD-97DFFD5BB44A}"/>
              </a:ext>
            </a:extLst>
          </p:cNvPr>
          <p:cNvSpPr/>
          <p:nvPr/>
        </p:nvSpPr>
        <p:spPr>
          <a:xfrm>
            <a:off x="3759142" y="1609883"/>
            <a:ext cx="1508760" cy="3467639"/>
          </a:xfrm>
          <a:prstGeom prst="roundRect">
            <a:avLst>
              <a:gd name="adj" fmla="val 27785"/>
            </a:avLst>
          </a:prstGeom>
          <a:solidFill>
            <a:schemeClr val="accent2">
              <a:lumMod val="20000"/>
              <a:lumOff val="80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sp>
        <p:nvSpPr>
          <p:cNvPr id="16" name="Rectangle 15">
            <a:extLst>
              <a:ext uri="{FF2B5EF4-FFF2-40B4-BE49-F238E27FC236}">
                <a16:creationId xmlns:a16="http://schemas.microsoft.com/office/drawing/2014/main" id="{891CAA85-7E0A-6CD3-A05A-F0F136E4068A}"/>
              </a:ext>
            </a:extLst>
          </p:cNvPr>
          <p:cNvSpPr/>
          <p:nvPr/>
        </p:nvSpPr>
        <p:spPr>
          <a:xfrm>
            <a:off x="1085088" y="5187369"/>
            <a:ext cx="1651083" cy="461665"/>
          </a:xfrm>
          <a:prstGeom prst="rect">
            <a:avLst/>
          </a:prstGeom>
          <a:noFill/>
        </p:spPr>
        <p:txBody>
          <a:bodyPr wrap="square" anchor="ctr">
            <a:spAutoFit/>
          </a:bodyPr>
          <a:lstStyle/>
          <a:p>
            <a:pPr marL="0" marR="0" lvl="0" indent="0"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solidFill>
                  <a:schemeClr val="bg1"/>
                </a:solidFill>
                <a:effectLst/>
                <a:uLnTx/>
                <a:uFillTx/>
                <a:latin typeface="+mn-lt"/>
                <a:ea typeface="ＭＳ Ｐゴシック" charset="0"/>
              </a:rPr>
              <a:t>Number of </a:t>
            </a:r>
            <a:br>
              <a:rPr kumimoji="0" lang="en-US" sz="1200" i="0" u="none" strike="noStrike" kern="1200" cap="none" spc="0" normalizeH="0" baseline="0" noProof="0">
                <a:ln>
                  <a:noFill/>
                </a:ln>
                <a:solidFill>
                  <a:schemeClr val="bg1"/>
                </a:solidFill>
                <a:effectLst/>
                <a:uLnTx/>
                <a:uFillTx/>
                <a:latin typeface="+mn-lt"/>
                <a:ea typeface="ＭＳ Ｐゴシック" charset="0"/>
              </a:rPr>
            </a:br>
            <a:r>
              <a:rPr kumimoji="0" lang="en-US" sz="1200" i="0" u="none" strike="noStrike" kern="1200" cap="none" spc="0" normalizeH="0" baseline="0" noProof="0">
                <a:ln>
                  <a:noFill/>
                </a:ln>
                <a:solidFill>
                  <a:schemeClr val="bg1"/>
                </a:solidFill>
                <a:effectLst/>
                <a:uLnTx/>
                <a:uFillTx/>
                <a:latin typeface="+mn-lt"/>
                <a:ea typeface="ＭＳ Ｐゴシック" charset="0"/>
              </a:rPr>
              <a:t>Strategic CPS </a:t>
            </a:r>
            <a:r>
              <a:rPr kumimoji="0" lang="en-US" sz="1200" i="0" u="none" strike="noStrike" kern="1200" cap="none" spc="0" normalizeH="0" baseline="0" noProof="0">
                <a:ln>
                  <a:noFill/>
                </a:ln>
                <a:solidFill>
                  <a:schemeClr val="bg1"/>
                </a:solidFill>
                <a:effectLst/>
                <a:uLnTx/>
                <a:uFillTx/>
                <a:latin typeface="+mn-lt"/>
                <a:ea typeface="ＭＳ Ｐゴシック" charset="0"/>
                <a:sym typeface="Wingdings" pitchFamily="2" charset="2"/>
              </a:rPr>
              <a:t></a:t>
            </a:r>
            <a:r>
              <a:rPr kumimoji="0" lang="en-US" sz="1200" i="0" u="none" strike="noStrike" kern="1200" cap="none" spc="0" normalizeH="0" baseline="0" noProof="0">
                <a:ln>
                  <a:noFill/>
                </a:ln>
                <a:solidFill>
                  <a:schemeClr val="bg1"/>
                </a:solidFill>
                <a:effectLst/>
                <a:uLnTx/>
                <a:uFillTx/>
                <a:latin typeface="+mn-lt"/>
                <a:ea typeface="ＭＳ Ｐゴシック" charset="0"/>
              </a:rPr>
              <a:t> </a:t>
            </a:r>
          </a:p>
        </p:txBody>
      </p:sp>
      <p:sp>
        <p:nvSpPr>
          <p:cNvPr id="17" name="Text Placeholder 2">
            <a:extLst>
              <a:ext uri="{FF2B5EF4-FFF2-40B4-BE49-F238E27FC236}">
                <a16:creationId xmlns:a16="http://schemas.microsoft.com/office/drawing/2014/main" id="{C8231400-1391-E45C-7F0E-E34EC834E02C}"/>
              </a:ext>
            </a:extLst>
          </p:cNvPr>
          <p:cNvSpPr txBox="1">
            <a:spLocks/>
          </p:cNvSpPr>
          <p:nvPr/>
        </p:nvSpPr>
        <p:spPr>
          <a:xfrm>
            <a:off x="8449367" y="1395913"/>
            <a:ext cx="3036389" cy="4143134"/>
          </a:xfrm>
          <a:prstGeom prst="roundRect">
            <a:avLst>
              <a:gd name="adj" fmla="val 7336"/>
            </a:avLst>
          </a:prstGeom>
          <a:solidFill>
            <a:schemeClr val="bg2"/>
          </a:solidFill>
          <a:ln w="12700">
            <a:noFill/>
          </a:ln>
        </p:spPr>
        <p:txBody>
          <a:bodyPr wrap="square" lIns="100562" tIns="0" rIns="0" bIns="50281" anchor="t" anchorCtr="0">
            <a:noAutofit/>
          </a:bodyPr>
          <a:lstStyle>
            <a:lvl1pPr marL="169863" indent="-169863" algn="l" defTabSz="603575" rtl="0" eaLnBrk="1" fontAlgn="base" hangingPunct="1">
              <a:lnSpc>
                <a:spcPct val="100000"/>
              </a:lnSpc>
              <a:spcBef>
                <a:spcPct val="50000"/>
              </a:spcBef>
              <a:spcAft>
                <a:spcPct val="0"/>
              </a:spcAft>
              <a:buClr>
                <a:schemeClr val="tx2"/>
              </a:buClr>
              <a:buSzPct val="90000"/>
              <a:buFont typeface="Arial" charset="0"/>
              <a:buNone/>
              <a:defRPr lang="en-US" sz="1400" b="0" i="0" kern="1200">
                <a:solidFill>
                  <a:schemeClr val="tx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pitchFamily="34" charset="0"/>
              <a:buNone/>
              <a:defRPr lang="en-US" sz="1100" kern="120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501" marR="0" lvl="0" indent="0" algn="l" defTabSz="684072" rtl="0" eaLnBrk="1" fontAlgn="auto" latinLnBrk="0" hangingPunct="1">
              <a:lnSpc>
                <a:spcPct val="100000"/>
              </a:lnSpc>
              <a:spcBef>
                <a:spcPts val="71"/>
              </a:spcBef>
              <a:spcAft>
                <a:spcPts val="0"/>
              </a:spcAft>
              <a:buClr>
                <a:schemeClr val="tx1"/>
              </a:buClr>
              <a:buSzTx/>
              <a:buFont typeface="Arial" charset="0"/>
              <a:buNone/>
              <a:tabLst/>
              <a:defRPr/>
            </a:pPr>
            <a:r>
              <a:rPr kumimoji="0" lang="en-US" i="0" u="none" strike="noStrike" kern="0" cap="none" spc="-7" normalizeH="0" baseline="0" noProof="0">
                <a:ln>
                  <a:noFill/>
                </a:ln>
                <a:solidFill>
                  <a:schemeClr val="accent3"/>
                </a:solidFill>
                <a:effectLst/>
                <a:uLnTx/>
                <a:uFillTx/>
                <a:ea typeface="ＭＳ Ｐゴシック" charset="0"/>
                <a:cs typeface="Arial"/>
              </a:rPr>
              <a:t>Eligibility</a:t>
            </a:r>
            <a:r>
              <a:rPr kumimoji="0" lang="en-US" i="0" u="none" strike="noStrike" kern="0" cap="none" spc="22" normalizeH="0" baseline="0" noProof="0">
                <a:ln>
                  <a:noFill/>
                </a:ln>
                <a:solidFill>
                  <a:srgbClr val="0070C0"/>
                </a:solidFill>
                <a:effectLst/>
                <a:uLnTx/>
                <a:uFillTx/>
                <a:ea typeface="ＭＳ Ｐゴシック" charset="0"/>
                <a:cs typeface="Arial"/>
              </a:rPr>
              <a:t> </a:t>
            </a:r>
            <a:r>
              <a:rPr kumimoji="0" lang="en-US" i="0" u="none" strike="noStrike" kern="0" cap="none" spc="0" normalizeH="0" baseline="0" noProof="0">
                <a:ln>
                  <a:noFill/>
                </a:ln>
                <a:solidFill>
                  <a:srgbClr val="0D274D"/>
                </a:solidFill>
                <a:effectLst/>
                <a:uLnTx/>
                <a:uFillTx/>
                <a:ea typeface="ＭＳ Ｐゴシック" charset="0"/>
                <a:cs typeface="Arial"/>
              </a:rPr>
              <a:t>(2H </a:t>
            </a:r>
            <a:r>
              <a:rPr kumimoji="0" lang="en-US" i="0" u="none" strike="noStrike" kern="0" cap="none" spc="-7" normalizeH="0" baseline="0" noProof="0">
                <a:ln>
                  <a:noFill/>
                </a:ln>
                <a:solidFill>
                  <a:srgbClr val="0D274D"/>
                </a:solidFill>
                <a:effectLst/>
                <a:uLnTx/>
                <a:uFillTx/>
                <a:ea typeface="ＭＳ Ｐゴシック" charset="0"/>
                <a:cs typeface="Arial"/>
              </a:rPr>
              <a:t>FY23)</a:t>
            </a:r>
            <a:endParaRPr kumimoji="0" lang="en-US" i="0" u="none" strike="noStrike" kern="0" cap="none" spc="0" normalizeH="0" baseline="0" noProof="0">
              <a:ln>
                <a:noFill/>
              </a:ln>
              <a:solidFill>
                <a:sysClr val="windowText" lastClr="000000"/>
              </a:solidFill>
              <a:effectLst/>
              <a:uLnTx/>
              <a:uFillTx/>
              <a:ea typeface="ＭＳ Ｐゴシック" charset="0"/>
              <a:cs typeface="Arial"/>
            </a:endParaRPr>
          </a:p>
          <a:p>
            <a:pPr marL="6841" indent="0" defTabSz="528031">
              <a:spcBef>
                <a:spcPts val="1200"/>
              </a:spcBef>
              <a:spcAft>
                <a:spcPts val="0"/>
              </a:spcAft>
              <a:buClr>
                <a:schemeClr val="tx1"/>
              </a:buClr>
              <a:defRPr/>
            </a:pPr>
            <a:r>
              <a:rPr kumimoji="0" lang="en-US" sz="1050" i="0" u="none" strike="noStrike" kern="1200" cap="none" spc="0" normalizeH="0" baseline="0" noProof="0">
                <a:ln>
                  <a:noFill/>
                </a:ln>
                <a:solidFill>
                  <a:schemeClr val="accent1"/>
                </a:solidFill>
                <a:effectLst/>
                <a:uLnTx/>
                <a:uFillTx/>
                <a:ea typeface="ＭＳ Ｐゴシック" charset="0"/>
                <a:cs typeface="Arial"/>
              </a:rPr>
              <a:t>Premier</a:t>
            </a:r>
            <a:r>
              <a:rPr kumimoji="0" lang="en-US" sz="1050" i="0" u="none" strike="noStrike" kern="1200" cap="none" spc="0" normalizeH="0" baseline="0" noProof="0">
                <a:ln>
                  <a:noFill/>
                </a:ln>
                <a:solidFill>
                  <a:srgbClr val="282828"/>
                </a:solidFill>
                <a:effectLst/>
                <a:uLnTx/>
                <a:uFillTx/>
                <a:ea typeface="ＭＳ Ｐゴシック" charset="0"/>
                <a:cs typeface="Arial"/>
              </a:rPr>
              <a:t> Providers with a minimum </a:t>
            </a:r>
            <a:r>
              <a:rPr kumimoji="0" lang="en-US" sz="1050" i="0" u="none" strike="noStrike" kern="1200" cap="none" spc="0" normalizeH="0" baseline="0" noProof="0">
                <a:ln>
                  <a:noFill/>
                </a:ln>
                <a:solidFill>
                  <a:schemeClr val="accent1"/>
                </a:solidFill>
                <a:effectLst/>
                <a:uLnTx/>
                <a:uFillTx/>
                <a:ea typeface="ＭＳ Ｐゴシック" charset="0"/>
                <a:cs typeface="Arial"/>
              </a:rPr>
              <a:t>$150K </a:t>
            </a:r>
            <a:r>
              <a:rPr kumimoji="0" lang="en-US" sz="1050" i="0" u="none" strike="noStrike" kern="1200" cap="none" spc="0" normalizeH="0" baseline="0" noProof="0">
                <a:ln>
                  <a:noFill/>
                </a:ln>
                <a:solidFill>
                  <a:srgbClr val="282828"/>
                </a:solidFill>
                <a:effectLst/>
                <a:uLnTx/>
                <a:uFillTx/>
                <a:ea typeface="ＭＳ Ｐゴシック" charset="0"/>
                <a:cs typeface="Arial"/>
              </a:rPr>
              <a:t>in Cisco Products total net bookings </a:t>
            </a:r>
            <a:r>
              <a:rPr kumimoji="0" lang="en-US" sz="1050" i="0" u="none" strike="noStrike" kern="1200" cap="none" spc="0" normalizeH="0" baseline="0" noProof="0">
                <a:ln>
                  <a:noFill/>
                </a:ln>
                <a:effectLst/>
                <a:uLnTx/>
                <a:uFillTx/>
                <a:ea typeface="ＭＳ Ｐゴシック" charset="0"/>
                <a:cs typeface="Arial"/>
              </a:rPr>
              <a:t>(which have been tagged as </a:t>
            </a:r>
            <a:r>
              <a:rPr kumimoji="0" lang="en-US" sz="1050" i="0" u="none" strike="noStrike" kern="1200" cap="none" spc="0" normalizeH="0" baseline="0" noProof="0">
                <a:ln>
                  <a:noFill/>
                </a:ln>
                <a:solidFill>
                  <a:schemeClr val="accent1"/>
                </a:solidFill>
                <a:effectLst/>
                <a:uLnTx/>
                <a:uFillTx/>
                <a:ea typeface="ＭＳ Ｐゴシック" charset="0"/>
                <a:cs typeface="Arial"/>
              </a:rPr>
              <a:t>“Managed Services” </a:t>
            </a:r>
            <a:r>
              <a:rPr kumimoji="0" lang="en-US" sz="1050" i="0" u="none" strike="noStrike" kern="1200" cap="none" spc="0" normalizeH="0" baseline="0" noProof="0">
                <a:ln>
                  <a:noFill/>
                </a:ln>
                <a:effectLst/>
                <a:uLnTx/>
                <a:uFillTx/>
                <a:ea typeface="ＭＳ Ｐゴシック" charset="0"/>
                <a:cs typeface="Arial"/>
              </a:rPr>
              <a:t>during Product ordering in CCW) </a:t>
            </a:r>
            <a:r>
              <a:rPr kumimoji="0" lang="en-US" sz="1050" i="0" u="none" strike="noStrike" kern="1200" cap="none" spc="0" normalizeH="0" baseline="0" noProof="0">
                <a:ln>
                  <a:noFill/>
                </a:ln>
                <a:solidFill>
                  <a:srgbClr val="282828"/>
                </a:solidFill>
                <a:effectLst/>
                <a:uLnTx/>
                <a:uFillTx/>
                <a:ea typeface="ＭＳ Ｐゴシック" charset="0"/>
                <a:cs typeface="Arial"/>
              </a:rPr>
              <a:t>&amp; offer </a:t>
            </a:r>
            <a:r>
              <a:rPr kumimoji="0" lang="en-US" sz="1050" i="0" u="none" strike="noStrike" kern="1200" cap="none" spc="0" normalizeH="0" baseline="0" noProof="0">
                <a:ln>
                  <a:noFill/>
                </a:ln>
                <a:effectLst/>
                <a:uLnTx/>
                <a:uFillTx/>
                <a:ea typeface="ＭＳ Ｐゴシック" charset="0"/>
                <a:cs typeface="Arial"/>
              </a:rPr>
              <a:t>at least one strategic Cisco Powered service </a:t>
            </a:r>
            <a:r>
              <a:rPr kumimoji="0" lang="en-US" sz="1050" i="0" u="none" strike="noStrike" kern="1200" cap="none" spc="0" normalizeH="0" baseline="0" noProof="0">
                <a:ln>
                  <a:noFill/>
                </a:ln>
                <a:solidFill>
                  <a:srgbClr val="282828"/>
                </a:solidFill>
                <a:effectLst/>
                <a:uLnTx/>
                <a:uFillTx/>
                <a:ea typeface="ＭＳ Ｐゴシック" charset="0"/>
                <a:cs typeface="Arial"/>
              </a:rPr>
              <a:t>(see below) </a:t>
            </a:r>
            <a:endParaRPr kumimoji="0" lang="en-US" sz="1050" i="1" u="none" strike="noStrike" kern="1200" cap="none" spc="0" normalizeH="0" baseline="0" noProof="0">
              <a:ln>
                <a:noFill/>
              </a:ln>
              <a:solidFill>
                <a:srgbClr val="282828"/>
              </a:solidFill>
              <a:effectLst/>
              <a:uLnTx/>
              <a:uFillTx/>
              <a:ea typeface="ＭＳ Ｐゴシック" charset="0"/>
            </a:endParaRP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Cloud Calling  </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Webex Contact Center </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Cloud Managed Security OR Meraki Security</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Cisco SD-WAN OR Meraki SD-WAN</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Meraki Access</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Secure Access</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Secure Access Services Edge – SASE </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lang="en-US" sz="1050">
                <a:solidFill>
                  <a:srgbClr val="282828"/>
                </a:solidFill>
                <a:cs typeface="Arial"/>
              </a:rPr>
              <a:t>Hybrid Cloud</a:t>
            </a:r>
            <a:r>
              <a:rPr kumimoji="0" lang="en-US" sz="1050" i="0" u="none" strike="noStrike" kern="1200" cap="none" spc="0" normalizeH="0" baseline="0" noProof="0">
                <a:ln>
                  <a:noFill/>
                </a:ln>
                <a:solidFill>
                  <a:srgbClr val="282828"/>
                </a:solidFill>
                <a:effectLst/>
                <a:uLnTx/>
                <a:uFillTx/>
                <a:ea typeface="ＭＳ Ｐゴシック" charset="0"/>
                <a:cs typeface="Arial"/>
              </a:rPr>
              <a:t> </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Full Stack Observability (FSO)</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Sovereign Cloud</a:t>
            </a:r>
          </a:p>
          <a:p>
            <a:pPr marL="13300" marR="0" lvl="0" indent="0" algn="l" defTabSz="528031" rtl="0" eaLnBrk="1" fontAlgn="base" latinLnBrk="0" hangingPunct="1">
              <a:lnSpc>
                <a:spcPct val="100000"/>
              </a:lnSpc>
              <a:spcBef>
                <a:spcPts val="1200"/>
              </a:spcBef>
              <a:spcAft>
                <a:spcPts val="0"/>
              </a:spcAft>
              <a:buClr>
                <a:schemeClr val="tx1"/>
              </a:buClr>
              <a:buSzPct val="100000"/>
              <a:tabLst>
                <a:tab pos="184794" algn="l"/>
              </a:tabLst>
              <a:defRPr/>
            </a:pPr>
            <a:r>
              <a:rPr kumimoji="0" lang="en-US" i="0" u="none" strike="noStrike" kern="1200" cap="none" spc="0" normalizeH="0" baseline="0" noProof="0">
                <a:ln>
                  <a:noFill/>
                </a:ln>
                <a:solidFill>
                  <a:srgbClr val="282828"/>
                </a:solidFill>
                <a:effectLst/>
                <a:uLnTx/>
                <a:uFillTx/>
                <a:ea typeface="ＭＳ Ｐゴシック" charset="0"/>
                <a:cs typeface="Arial" panose="020B0604020202020204" pitchFamily="34" charset="0"/>
              </a:rPr>
              <a:t>Earn </a:t>
            </a:r>
            <a:r>
              <a:rPr kumimoji="0" lang="en-US" i="0" u="none" strike="noStrike" kern="1200" cap="none" spc="0" normalizeH="0" baseline="0" noProof="0">
                <a:ln>
                  <a:noFill/>
                </a:ln>
                <a:solidFill>
                  <a:schemeClr val="accent1"/>
                </a:solidFill>
                <a:effectLst/>
                <a:uLnTx/>
                <a:uFillTx/>
                <a:ea typeface="ＭＳ Ｐゴシック" charset="0"/>
                <a:cs typeface="Arial" panose="020B0604020202020204" pitchFamily="34" charset="0"/>
              </a:rPr>
              <a:t>$</a:t>
            </a:r>
            <a:r>
              <a:rPr lang="en-US">
                <a:solidFill>
                  <a:schemeClr val="accent1"/>
                </a:solidFill>
                <a:cs typeface="Arial" panose="020B0604020202020204" pitchFamily="34" charset="0"/>
              </a:rPr>
              <a:t>25</a:t>
            </a:r>
            <a:r>
              <a:rPr kumimoji="0" lang="en-US" i="0" u="none" strike="noStrike" kern="1200" cap="none" spc="0" normalizeH="0" baseline="0" noProof="0">
                <a:ln>
                  <a:noFill/>
                </a:ln>
                <a:solidFill>
                  <a:schemeClr val="accent1"/>
                </a:solidFill>
                <a:effectLst/>
                <a:uLnTx/>
                <a:uFillTx/>
                <a:ea typeface="ＭＳ Ｐゴシック" charset="0"/>
                <a:cs typeface="Arial" panose="020B0604020202020204" pitchFamily="34" charset="0"/>
              </a:rPr>
              <a:t>K </a:t>
            </a:r>
            <a:r>
              <a:rPr kumimoji="0" lang="en-US" i="0" u="none" strike="noStrike" kern="1200" cap="none" spc="0" normalizeH="0" baseline="0" noProof="0">
                <a:ln>
                  <a:noFill/>
                </a:ln>
                <a:solidFill>
                  <a:srgbClr val="282828"/>
                </a:solidFill>
                <a:effectLst/>
                <a:uLnTx/>
                <a:uFillTx/>
                <a:ea typeface="ＭＳ Ｐゴシック" charset="0"/>
                <a:cs typeface="Arial" panose="020B0604020202020204" pitchFamily="34" charset="0"/>
              </a:rPr>
              <a:t>to </a:t>
            </a:r>
            <a:r>
              <a:rPr kumimoji="0" lang="en-US" i="0" u="none" strike="noStrike" kern="1200" cap="none" spc="0" normalizeH="0" baseline="0" noProof="0">
                <a:ln>
                  <a:noFill/>
                </a:ln>
                <a:solidFill>
                  <a:schemeClr val="accent1"/>
                </a:solidFill>
                <a:effectLst/>
                <a:uLnTx/>
                <a:uFillTx/>
                <a:ea typeface="ＭＳ Ｐゴシック" charset="0"/>
                <a:cs typeface="Arial" panose="020B0604020202020204" pitchFamily="34" charset="0"/>
              </a:rPr>
              <a:t>$102.5K </a:t>
            </a:r>
            <a:r>
              <a:rPr lang="en-US">
                <a:solidFill>
                  <a:srgbClr val="282828"/>
                </a:solidFill>
                <a:cs typeface="Arial" panose="020B0604020202020204" pitchFamily="34" charset="0"/>
              </a:rPr>
              <a:t>(Maximum)</a:t>
            </a:r>
          </a:p>
        </p:txBody>
      </p:sp>
      <p:sp>
        <p:nvSpPr>
          <p:cNvPr id="18" name="Round Same Side Corner Rectangle 6">
            <a:extLst>
              <a:ext uri="{FF2B5EF4-FFF2-40B4-BE49-F238E27FC236}">
                <a16:creationId xmlns:a16="http://schemas.microsoft.com/office/drawing/2014/main" id="{EE819B5F-3F20-83B7-3438-6F8AD7D025C7}"/>
              </a:ext>
            </a:extLst>
          </p:cNvPr>
          <p:cNvSpPr/>
          <p:nvPr/>
        </p:nvSpPr>
        <p:spPr>
          <a:xfrm>
            <a:off x="2916821" y="1153769"/>
            <a:ext cx="1192325" cy="251460"/>
          </a:xfrm>
          <a:prstGeom prst="round2Same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08"/>
            <a:r>
              <a:rPr lang="en-US" sz="2000">
                <a:solidFill>
                  <a:schemeClr val="tx1">
                    <a:lumMod val="50000"/>
                  </a:schemeClr>
                </a:solidFill>
                <a:cs typeface="CiscoSansTT" panose="020B0503020201020303" pitchFamily="34" charset="0"/>
              </a:rPr>
              <a:t>Payout </a:t>
            </a:r>
            <a:endParaRPr lang="en-US" sz="6000" i="1">
              <a:solidFill>
                <a:schemeClr val="tx1">
                  <a:lumMod val="50000"/>
                </a:schemeClr>
              </a:solidFill>
              <a:cs typeface="CiscoSansTT" panose="020B0503020201020303" pitchFamily="34" charset="0"/>
            </a:endParaRPr>
          </a:p>
        </p:txBody>
      </p:sp>
      <p:sp>
        <p:nvSpPr>
          <p:cNvPr id="19" name="Rounded Rectangle 7">
            <a:extLst>
              <a:ext uri="{FF2B5EF4-FFF2-40B4-BE49-F238E27FC236}">
                <a16:creationId xmlns:a16="http://schemas.microsoft.com/office/drawing/2014/main" id="{F766248E-9B0E-7C1E-5B91-C68423CF4B4E}"/>
              </a:ext>
            </a:extLst>
          </p:cNvPr>
          <p:cNvSpPr/>
          <p:nvPr/>
        </p:nvSpPr>
        <p:spPr>
          <a:xfrm>
            <a:off x="2205597" y="1609883"/>
            <a:ext cx="1508760" cy="3467639"/>
          </a:xfrm>
          <a:prstGeom prst="roundRect">
            <a:avLst>
              <a:gd name="adj" fmla="val 27785"/>
            </a:avLst>
          </a:prstGeom>
          <a:solidFill>
            <a:schemeClr val="accent1">
              <a:lumMod val="20000"/>
              <a:lumOff val="80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sp>
        <p:nvSpPr>
          <p:cNvPr id="21" name="Oval 20">
            <a:extLst>
              <a:ext uri="{FF2B5EF4-FFF2-40B4-BE49-F238E27FC236}">
                <a16:creationId xmlns:a16="http://schemas.microsoft.com/office/drawing/2014/main" id="{AC80DEB8-82A2-82BC-E5AB-448536C2D815}"/>
              </a:ext>
            </a:extLst>
          </p:cNvPr>
          <p:cNvSpPr>
            <a:spLocks noChangeAspect="1"/>
          </p:cNvSpPr>
          <p:nvPr/>
        </p:nvSpPr>
        <p:spPr>
          <a:xfrm>
            <a:off x="4283096" y="5192954"/>
            <a:ext cx="450494" cy="450494"/>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2+</a:t>
            </a:r>
          </a:p>
        </p:txBody>
      </p:sp>
      <p:sp>
        <p:nvSpPr>
          <p:cNvPr id="22" name="Oval 21">
            <a:extLst>
              <a:ext uri="{FF2B5EF4-FFF2-40B4-BE49-F238E27FC236}">
                <a16:creationId xmlns:a16="http://schemas.microsoft.com/office/drawing/2014/main" id="{D44CE401-F529-4F83-1345-243D95704B24}"/>
              </a:ext>
            </a:extLst>
          </p:cNvPr>
          <p:cNvSpPr>
            <a:spLocks noChangeAspect="1"/>
          </p:cNvSpPr>
          <p:nvPr/>
        </p:nvSpPr>
        <p:spPr>
          <a:xfrm>
            <a:off x="2736172" y="5192954"/>
            <a:ext cx="450494" cy="4504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1</a:t>
            </a:r>
          </a:p>
        </p:txBody>
      </p:sp>
      <p:graphicFrame>
        <p:nvGraphicFramePr>
          <p:cNvPr id="26" name="Table 25">
            <a:extLst>
              <a:ext uri="{FF2B5EF4-FFF2-40B4-BE49-F238E27FC236}">
                <a16:creationId xmlns:a16="http://schemas.microsoft.com/office/drawing/2014/main" id="{9396C949-DA39-F2B6-E7E2-F55CA7085265}"/>
              </a:ext>
            </a:extLst>
          </p:cNvPr>
          <p:cNvGraphicFramePr>
            <a:graphicFrameLocks noGrp="1"/>
          </p:cNvGraphicFramePr>
          <p:nvPr/>
        </p:nvGraphicFramePr>
        <p:xfrm>
          <a:off x="1217371" y="1601606"/>
          <a:ext cx="916962" cy="3434202"/>
        </p:xfrm>
        <a:graphic>
          <a:graphicData uri="http://schemas.openxmlformats.org/drawingml/2006/table">
            <a:tbl>
              <a:tblPr>
                <a:tableStyleId>{5940675A-B579-460E-94D1-54222C63F5DA}</a:tableStyleId>
              </a:tblPr>
              <a:tblGrid>
                <a:gridCol w="916962">
                  <a:extLst>
                    <a:ext uri="{9D8B030D-6E8A-4147-A177-3AD203B41FA5}">
                      <a16:colId xmlns:a16="http://schemas.microsoft.com/office/drawing/2014/main" val="3621318848"/>
                    </a:ext>
                  </a:extLst>
                </a:gridCol>
              </a:tblGrid>
              <a:tr h="719761">
                <a:tc>
                  <a:txBody>
                    <a:bodyPr/>
                    <a:lstStyle/>
                    <a:p>
                      <a:pPr algn="l"/>
                      <a:r>
                        <a:rPr lang="en-US" sz="1200" b="0">
                          <a:solidFill>
                            <a:schemeClr val="bg1"/>
                          </a:solidFill>
                          <a:latin typeface="+mn-lt"/>
                          <a:cs typeface="CiscoSansTT" panose="020B0503020201020303" pitchFamily="34" charset="0"/>
                        </a:rPr>
                        <a:t>$10M+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487657"/>
                  </a:ext>
                </a:extLst>
              </a:tr>
              <a:tr h="67215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$5M to $10M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52838"/>
                  </a:ext>
                </a:extLst>
              </a:tr>
              <a:tr h="702956">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$2M to $5M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699187"/>
                  </a:ext>
                </a:extLst>
              </a:tr>
              <a:tr h="669663">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$500K to $2M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016732"/>
                  </a:ext>
                </a:extLst>
              </a:tr>
              <a:tr h="669663">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$150K to $500K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041043"/>
                  </a:ext>
                </a:extLst>
              </a:tr>
            </a:tbl>
          </a:graphicData>
        </a:graphic>
      </p:graphicFrame>
      <p:sp>
        <p:nvSpPr>
          <p:cNvPr id="27" name="Round Same Side Corner Rectangle 24">
            <a:extLst>
              <a:ext uri="{FF2B5EF4-FFF2-40B4-BE49-F238E27FC236}">
                <a16:creationId xmlns:a16="http://schemas.microsoft.com/office/drawing/2014/main" id="{94010BA0-D84A-8F83-3F70-71C39AB399E4}"/>
              </a:ext>
            </a:extLst>
          </p:cNvPr>
          <p:cNvSpPr/>
          <p:nvPr/>
        </p:nvSpPr>
        <p:spPr>
          <a:xfrm rot="16200000">
            <a:off x="-740320" y="3072311"/>
            <a:ext cx="3432573" cy="494420"/>
          </a:xfrm>
          <a:prstGeom prst="round2SameRect">
            <a:avLst/>
          </a:prstGeom>
          <a:solidFill>
            <a:schemeClr val="accent4">
              <a:lumMod val="90000"/>
            </a:schemeClr>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Cisco Products Total Net Managed Services Bookings</a:t>
            </a:r>
          </a:p>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“Intended Use = Managed Service”</a:t>
            </a:r>
          </a:p>
        </p:txBody>
      </p:sp>
      <p:sp>
        <p:nvSpPr>
          <p:cNvPr id="38" name="Oval 37">
            <a:extLst>
              <a:ext uri="{FF2B5EF4-FFF2-40B4-BE49-F238E27FC236}">
                <a16:creationId xmlns:a16="http://schemas.microsoft.com/office/drawing/2014/main" id="{AE91B058-95D6-E4FC-9A4C-A9270C9BCEE4}"/>
              </a:ext>
            </a:extLst>
          </p:cNvPr>
          <p:cNvSpPr/>
          <p:nvPr/>
        </p:nvSpPr>
        <p:spPr>
          <a:xfrm>
            <a:off x="2458500" y="1653419"/>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$100,000</a:t>
            </a:r>
          </a:p>
        </p:txBody>
      </p:sp>
      <p:sp>
        <p:nvSpPr>
          <p:cNvPr id="39" name="Oval 38">
            <a:extLst>
              <a:ext uri="{FF2B5EF4-FFF2-40B4-BE49-F238E27FC236}">
                <a16:creationId xmlns:a16="http://schemas.microsoft.com/office/drawing/2014/main" id="{058316DE-6E68-4D74-7C11-91BEF32ACB4E}"/>
              </a:ext>
            </a:extLst>
          </p:cNvPr>
          <p:cNvSpPr/>
          <p:nvPr/>
        </p:nvSpPr>
        <p:spPr>
          <a:xfrm>
            <a:off x="2458500" y="2340347"/>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$70,000</a:t>
            </a:r>
          </a:p>
        </p:txBody>
      </p:sp>
      <p:sp>
        <p:nvSpPr>
          <p:cNvPr id="40" name="Oval 39">
            <a:extLst>
              <a:ext uri="{FF2B5EF4-FFF2-40B4-BE49-F238E27FC236}">
                <a16:creationId xmlns:a16="http://schemas.microsoft.com/office/drawing/2014/main" id="{5CA91144-1B4D-65C0-AC7E-89B899ABF2FA}"/>
              </a:ext>
            </a:extLst>
          </p:cNvPr>
          <p:cNvSpPr/>
          <p:nvPr/>
        </p:nvSpPr>
        <p:spPr>
          <a:xfrm>
            <a:off x="2458500" y="3027275"/>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$47,500</a:t>
            </a:r>
          </a:p>
        </p:txBody>
      </p:sp>
      <p:sp>
        <p:nvSpPr>
          <p:cNvPr id="55" name="Oval 54">
            <a:extLst>
              <a:ext uri="{FF2B5EF4-FFF2-40B4-BE49-F238E27FC236}">
                <a16:creationId xmlns:a16="http://schemas.microsoft.com/office/drawing/2014/main" id="{7E91514F-F727-7FB7-7260-147993D477CE}"/>
              </a:ext>
            </a:extLst>
          </p:cNvPr>
          <p:cNvSpPr/>
          <p:nvPr/>
        </p:nvSpPr>
        <p:spPr>
          <a:xfrm>
            <a:off x="2458500" y="3714203"/>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$32,500</a:t>
            </a:r>
          </a:p>
        </p:txBody>
      </p:sp>
      <p:sp>
        <p:nvSpPr>
          <p:cNvPr id="56" name="Oval 55">
            <a:extLst>
              <a:ext uri="{FF2B5EF4-FFF2-40B4-BE49-F238E27FC236}">
                <a16:creationId xmlns:a16="http://schemas.microsoft.com/office/drawing/2014/main" id="{A650E80A-C2A1-39E7-F9AB-CD89F725D7F0}"/>
              </a:ext>
            </a:extLst>
          </p:cNvPr>
          <p:cNvSpPr/>
          <p:nvPr/>
        </p:nvSpPr>
        <p:spPr>
          <a:xfrm>
            <a:off x="2458500" y="4401132"/>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$25,000</a:t>
            </a:r>
          </a:p>
        </p:txBody>
      </p:sp>
      <p:sp>
        <p:nvSpPr>
          <p:cNvPr id="57" name="Oval 56">
            <a:extLst>
              <a:ext uri="{FF2B5EF4-FFF2-40B4-BE49-F238E27FC236}">
                <a16:creationId xmlns:a16="http://schemas.microsoft.com/office/drawing/2014/main" id="{E708E436-7C34-830F-5DD2-EAC750F174AB}"/>
              </a:ext>
            </a:extLst>
          </p:cNvPr>
          <p:cNvSpPr/>
          <p:nvPr/>
        </p:nvSpPr>
        <p:spPr>
          <a:xfrm>
            <a:off x="4010603" y="1653419"/>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$102,500</a:t>
            </a:r>
          </a:p>
        </p:txBody>
      </p:sp>
      <p:sp>
        <p:nvSpPr>
          <p:cNvPr id="58" name="Oval 57">
            <a:extLst>
              <a:ext uri="{FF2B5EF4-FFF2-40B4-BE49-F238E27FC236}">
                <a16:creationId xmlns:a16="http://schemas.microsoft.com/office/drawing/2014/main" id="{C9C20CC1-50C0-4FD2-5124-5CC6BEE11E14}"/>
              </a:ext>
            </a:extLst>
          </p:cNvPr>
          <p:cNvSpPr/>
          <p:nvPr/>
        </p:nvSpPr>
        <p:spPr>
          <a:xfrm>
            <a:off x="4010603" y="2340347"/>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$72,500</a:t>
            </a:r>
          </a:p>
        </p:txBody>
      </p:sp>
      <p:sp>
        <p:nvSpPr>
          <p:cNvPr id="59" name="Oval 58">
            <a:extLst>
              <a:ext uri="{FF2B5EF4-FFF2-40B4-BE49-F238E27FC236}">
                <a16:creationId xmlns:a16="http://schemas.microsoft.com/office/drawing/2014/main" id="{A5C74677-16D8-3B99-6986-DDBA3FA34BA9}"/>
              </a:ext>
            </a:extLst>
          </p:cNvPr>
          <p:cNvSpPr/>
          <p:nvPr/>
        </p:nvSpPr>
        <p:spPr>
          <a:xfrm>
            <a:off x="4010603" y="3027275"/>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$50,000</a:t>
            </a:r>
          </a:p>
        </p:txBody>
      </p:sp>
      <p:sp>
        <p:nvSpPr>
          <p:cNvPr id="60" name="Oval 59">
            <a:extLst>
              <a:ext uri="{FF2B5EF4-FFF2-40B4-BE49-F238E27FC236}">
                <a16:creationId xmlns:a16="http://schemas.microsoft.com/office/drawing/2014/main" id="{C6834ABE-526A-7F27-C440-9036F32443DA}"/>
              </a:ext>
            </a:extLst>
          </p:cNvPr>
          <p:cNvSpPr/>
          <p:nvPr/>
        </p:nvSpPr>
        <p:spPr>
          <a:xfrm>
            <a:off x="4010603" y="3714203"/>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$35,000</a:t>
            </a:r>
          </a:p>
        </p:txBody>
      </p:sp>
      <p:sp>
        <p:nvSpPr>
          <p:cNvPr id="61" name="Oval 60">
            <a:extLst>
              <a:ext uri="{FF2B5EF4-FFF2-40B4-BE49-F238E27FC236}">
                <a16:creationId xmlns:a16="http://schemas.microsoft.com/office/drawing/2014/main" id="{DD1D7A19-CB76-77CC-3124-34DFE51E1BEC}"/>
              </a:ext>
            </a:extLst>
          </p:cNvPr>
          <p:cNvSpPr/>
          <p:nvPr/>
        </p:nvSpPr>
        <p:spPr>
          <a:xfrm>
            <a:off x="4010603" y="4401132"/>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$27,500</a:t>
            </a:r>
          </a:p>
        </p:txBody>
      </p:sp>
      <p:sp>
        <p:nvSpPr>
          <p:cNvPr id="74" name="Rounded Rectangle 87">
            <a:extLst>
              <a:ext uri="{FF2B5EF4-FFF2-40B4-BE49-F238E27FC236}">
                <a16:creationId xmlns:a16="http://schemas.microsoft.com/office/drawing/2014/main" id="{1276120B-73B3-36D8-C0AC-CEF0B4E08444}"/>
              </a:ext>
            </a:extLst>
          </p:cNvPr>
          <p:cNvSpPr/>
          <p:nvPr/>
        </p:nvSpPr>
        <p:spPr>
          <a:xfrm>
            <a:off x="675419" y="1142339"/>
            <a:ext cx="2286000" cy="274320"/>
          </a:xfrm>
          <a:prstGeom prst="roundRect">
            <a:avLst>
              <a:gd name="adj" fmla="val 5000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IN" sz="1600">
                <a:solidFill>
                  <a:schemeClr val="tx1"/>
                </a:solidFill>
              </a:rPr>
              <a:t>Premier Provider</a:t>
            </a:r>
          </a:p>
        </p:txBody>
      </p:sp>
      <p:grpSp>
        <p:nvGrpSpPr>
          <p:cNvPr id="82" name="Group 81">
            <a:extLst>
              <a:ext uri="{FF2B5EF4-FFF2-40B4-BE49-F238E27FC236}">
                <a16:creationId xmlns:a16="http://schemas.microsoft.com/office/drawing/2014/main" id="{CCD78C9C-DCB6-D6CA-3836-967215081A6D}"/>
              </a:ext>
            </a:extLst>
          </p:cNvPr>
          <p:cNvGrpSpPr/>
          <p:nvPr/>
        </p:nvGrpSpPr>
        <p:grpSpPr>
          <a:xfrm>
            <a:off x="2159746" y="4563394"/>
            <a:ext cx="543083" cy="693552"/>
            <a:chOff x="2159746" y="4563394"/>
            <a:chExt cx="543083" cy="693552"/>
          </a:xfrm>
          <a:solidFill>
            <a:schemeClr val="accent1"/>
          </a:solidFill>
        </p:grpSpPr>
        <p:sp>
          <p:nvSpPr>
            <p:cNvPr id="83" name="Freeform 96">
              <a:extLst>
                <a:ext uri="{FF2B5EF4-FFF2-40B4-BE49-F238E27FC236}">
                  <a16:creationId xmlns:a16="http://schemas.microsoft.com/office/drawing/2014/main" id="{EEE15267-2333-0D1C-A44E-7FF54AB27D02}"/>
                </a:ext>
              </a:extLst>
            </p:cNvPr>
            <p:cNvSpPr>
              <a:spLocks/>
            </p:cNvSpPr>
            <p:nvPr/>
          </p:nvSpPr>
          <p:spPr bwMode="auto">
            <a:xfrm>
              <a:off x="2159746" y="4817289"/>
              <a:ext cx="321074" cy="43965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p:spPr>
          <p:txBody>
            <a:bodyPr vert="horz" wrap="square" lIns="100584" tIns="50292" rIns="100584" bIns="50292" numCol="1" anchor="t" anchorCtr="0" compatLnSpc="1">
              <a:prstTxWarp prst="textNoShape">
                <a:avLst/>
              </a:prstTxWarp>
            </a:bodyPr>
            <a:lstStyle/>
            <a:p>
              <a:pPr defTabSz="502895">
                <a:defRPr/>
              </a:pPr>
              <a:endParaRPr lang="en-US" sz="1980">
                <a:solidFill>
                  <a:srgbClr val="282828"/>
                </a:solidFill>
                <a:latin typeface="+mn-lt"/>
              </a:endParaRPr>
            </a:p>
          </p:txBody>
        </p:sp>
        <p:grpSp>
          <p:nvGrpSpPr>
            <p:cNvPr id="84" name="Group 83">
              <a:extLst>
                <a:ext uri="{FF2B5EF4-FFF2-40B4-BE49-F238E27FC236}">
                  <a16:creationId xmlns:a16="http://schemas.microsoft.com/office/drawing/2014/main" id="{71EE25FA-E967-E150-DEAC-6B58272D60FC}"/>
                </a:ext>
              </a:extLst>
            </p:cNvPr>
            <p:cNvGrpSpPr>
              <a:grpSpLocks noChangeAspect="1"/>
            </p:cNvGrpSpPr>
            <p:nvPr/>
          </p:nvGrpSpPr>
          <p:grpSpPr bwMode="auto">
            <a:xfrm>
              <a:off x="2161975" y="4563394"/>
              <a:ext cx="540854" cy="497161"/>
              <a:chOff x="2674" y="1089"/>
              <a:chExt cx="458" cy="421"/>
            </a:xfrm>
            <a:grpFill/>
          </p:grpSpPr>
          <p:sp>
            <p:nvSpPr>
              <p:cNvPr id="85" name="Freeform 23">
                <a:extLst>
                  <a:ext uri="{FF2B5EF4-FFF2-40B4-BE49-F238E27FC236}">
                    <a16:creationId xmlns:a16="http://schemas.microsoft.com/office/drawing/2014/main" id="{74349B82-B6B0-B483-1A71-49F6581007AB}"/>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86" name="Freeform 99">
                <a:extLst>
                  <a:ext uri="{FF2B5EF4-FFF2-40B4-BE49-F238E27FC236}">
                    <a16:creationId xmlns:a16="http://schemas.microsoft.com/office/drawing/2014/main" id="{C42E6468-9500-16BE-5002-EAB2F48785D7}"/>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87" name="Freeform 100">
                <a:extLst>
                  <a:ext uri="{FF2B5EF4-FFF2-40B4-BE49-F238E27FC236}">
                    <a16:creationId xmlns:a16="http://schemas.microsoft.com/office/drawing/2014/main" id="{AA25FA2C-035F-C9E1-C6A1-3DFF4DD892F3}"/>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3" name="Freeform 22">
                <a:extLst>
                  <a:ext uri="{FF2B5EF4-FFF2-40B4-BE49-F238E27FC236}">
                    <a16:creationId xmlns:a16="http://schemas.microsoft.com/office/drawing/2014/main" id="{0EDDCCB6-EFB9-AFE1-4F65-AD2A4945072D}"/>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grpSp>
      </p:grpSp>
      <p:sp>
        <p:nvSpPr>
          <p:cNvPr id="104" name="Rectangle 103">
            <a:extLst>
              <a:ext uri="{FF2B5EF4-FFF2-40B4-BE49-F238E27FC236}">
                <a16:creationId xmlns:a16="http://schemas.microsoft.com/office/drawing/2014/main" id="{7C96E233-B616-D217-2E5C-7728D508D41D}"/>
              </a:ext>
            </a:extLst>
          </p:cNvPr>
          <p:cNvSpPr/>
          <p:nvPr/>
        </p:nvSpPr>
        <p:spPr>
          <a:xfrm>
            <a:off x="0" y="5699762"/>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a:solidFill>
                  <a:schemeClr val="bg2"/>
                </a:solidFill>
                <a:latin typeface="+mj-lt"/>
              </a:rPr>
              <a:t>Minimum $150K in MS Bookings &amp; offer at least one strategic Cisco Powered Service</a:t>
            </a:r>
          </a:p>
        </p:txBody>
      </p:sp>
      <p:cxnSp>
        <p:nvCxnSpPr>
          <p:cNvPr id="105" name="Straight Arrow Connector 104">
            <a:extLst>
              <a:ext uri="{FF2B5EF4-FFF2-40B4-BE49-F238E27FC236}">
                <a16:creationId xmlns:a16="http://schemas.microsoft.com/office/drawing/2014/main" id="{68F59BE3-5993-9AB7-E899-325362775766}"/>
              </a:ext>
            </a:extLst>
          </p:cNvPr>
          <p:cNvCxnSpPr/>
          <p:nvPr/>
        </p:nvCxnSpPr>
        <p:spPr>
          <a:xfrm>
            <a:off x="728756" y="1509132"/>
            <a:ext cx="7621711"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D9031E3-7590-B3E6-1216-FAB351C8C2C0}"/>
              </a:ext>
            </a:extLst>
          </p:cNvPr>
          <p:cNvCxnSpPr/>
          <p:nvPr/>
        </p:nvCxnSpPr>
        <p:spPr>
          <a:xfrm>
            <a:off x="1223177" y="2336209"/>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29C5399-A387-48E4-EEF7-9E1AB4166A5D}"/>
              </a:ext>
            </a:extLst>
          </p:cNvPr>
          <p:cNvCxnSpPr/>
          <p:nvPr/>
        </p:nvCxnSpPr>
        <p:spPr>
          <a:xfrm>
            <a:off x="1223177" y="3010238"/>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7A9D51-3F43-8E02-C9B3-7B823DB04693}"/>
              </a:ext>
            </a:extLst>
          </p:cNvPr>
          <p:cNvCxnSpPr/>
          <p:nvPr/>
        </p:nvCxnSpPr>
        <p:spPr>
          <a:xfrm>
            <a:off x="1223177" y="3684267"/>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327EF21-4427-72F1-E219-204528E7E14F}"/>
              </a:ext>
            </a:extLst>
          </p:cNvPr>
          <p:cNvCxnSpPr/>
          <p:nvPr/>
        </p:nvCxnSpPr>
        <p:spPr>
          <a:xfrm>
            <a:off x="1223177" y="4358297"/>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1B0DC781-933C-9897-1844-A0BF83DFFFA1}"/>
              </a:ext>
            </a:extLst>
          </p:cNvPr>
          <p:cNvGrpSpPr/>
          <p:nvPr/>
        </p:nvGrpSpPr>
        <p:grpSpPr>
          <a:xfrm>
            <a:off x="3599935" y="1949843"/>
            <a:ext cx="543083" cy="693552"/>
            <a:chOff x="5431994" y="509083"/>
            <a:chExt cx="730072" cy="932349"/>
          </a:xfrm>
          <a:solidFill>
            <a:schemeClr val="accent2"/>
          </a:solidFill>
          <a:effectLst/>
        </p:grpSpPr>
        <p:sp>
          <p:nvSpPr>
            <p:cNvPr id="142" name="Freeform 89">
              <a:extLst>
                <a:ext uri="{FF2B5EF4-FFF2-40B4-BE49-F238E27FC236}">
                  <a16:creationId xmlns:a16="http://schemas.microsoft.com/office/drawing/2014/main" id="{4A22F057-B375-47AA-1AC8-813311695B76}"/>
                </a:ext>
              </a:extLst>
            </p:cNvPr>
            <p:cNvSpPr>
              <a:spLocks/>
            </p:cNvSpPr>
            <p:nvPr/>
          </p:nvSpPr>
          <p:spPr bwMode="auto">
            <a:xfrm>
              <a:off x="5431994" y="850396"/>
              <a:ext cx="431623" cy="591036"/>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solidFill>
                <a:schemeClr val="accent2"/>
              </a:solidFill>
            </a:ln>
          </p:spPr>
          <p:txBody>
            <a:bodyPr vert="horz" wrap="square" lIns="100584" tIns="50292" rIns="100584" bIns="50292" numCol="1" anchor="t" anchorCtr="0" compatLnSpc="1">
              <a:prstTxWarp prst="textNoShape">
                <a:avLst/>
              </a:prstTxWarp>
            </a:bodyPr>
            <a:lstStyle/>
            <a:p>
              <a:pPr defTabSz="502895">
                <a:defRPr/>
              </a:pPr>
              <a:endParaRPr lang="en-US" sz="1000" b="1">
                <a:solidFill>
                  <a:srgbClr val="282828"/>
                </a:solidFill>
                <a:latin typeface="CiscoSansTT Light"/>
              </a:endParaRPr>
            </a:p>
          </p:txBody>
        </p:sp>
        <p:grpSp>
          <p:nvGrpSpPr>
            <p:cNvPr id="143" name="Group 142">
              <a:extLst>
                <a:ext uri="{FF2B5EF4-FFF2-40B4-BE49-F238E27FC236}">
                  <a16:creationId xmlns:a16="http://schemas.microsoft.com/office/drawing/2014/main" id="{0960200D-3E35-8143-CB7D-1AA141BF6CE7}"/>
                </a:ext>
              </a:extLst>
            </p:cNvPr>
            <p:cNvGrpSpPr>
              <a:grpSpLocks noChangeAspect="1"/>
            </p:cNvGrpSpPr>
            <p:nvPr/>
          </p:nvGrpSpPr>
          <p:grpSpPr bwMode="auto">
            <a:xfrm>
              <a:off x="5434991" y="509083"/>
              <a:ext cx="727075" cy="668338"/>
              <a:chOff x="2674" y="1089"/>
              <a:chExt cx="458" cy="421"/>
            </a:xfrm>
            <a:grpFill/>
          </p:grpSpPr>
          <p:sp>
            <p:nvSpPr>
              <p:cNvPr id="144" name="Freeform 23">
                <a:extLst>
                  <a:ext uri="{FF2B5EF4-FFF2-40B4-BE49-F238E27FC236}">
                    <a16:creationId xmlns:a16="http://schemas.microsoft.com/office/drawing/2014/main" id="{662DB6E0-1A03-0327-112A-4B306465AFE5}"/>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solidFill>
                  <a:schemeClr val="accent2"/>
                </a:solid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CiscoSansTT Light"/>
                </a:endParaRPr>
              </a:p>
            </p:txBody>
          </p:sp>
          <p:sp>
            <p:nvSpPr>
              <p:cNvPr id="145" name="Freeform 92">
                <a:extLst>
                  <a:ext uri="{FF2B5EF4-FFF2-40B4-BE49-F238E27FC236}">
                    <a16:creationId xmlns:a16="http://schemas.microsoft.com/office/drawing/2014/main" id="{8EB0B7FA-A8EE-9267-ACCD-8B6267006815}"/>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solidFill>
                  <a:schemeClr val="accent2"/>
                </a:solid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CiscoSansTT Light"/>
                </a:endParaRPr>
              </a:p>
            </p:txBody>
          </p:sp>
          <p:sp>
            <p:nvSpPr>
              <p:cNvPr id="146" name="Freeform 93">
                <a:extLst>
                  <a:ext uri="{FF2B5EF4-FFF2-40B4-BE49-F238E27FC236}">
                    <a16:creationId xmlns:a16="http://schemas.microsoft.com/office/drawing/2014/main" id="{F31BBA0D-A23D-FED9-6B52-60FF92592B8D}"/>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solidFill>
                  <a:schemeClr val="accent2"/>
                </a:solid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CiscoSansTT Light"/>
                </a:endParaRPr>
              </a:p>
            </p:txBody>
          </p:sp>
          <p:sp>
            <p:nvSpPr>
              <p:cNvPr id="147" name="Freeform 22">
                <a:extLst>
                  <a:ext uri="{FF2B5EF4-FFF2-40B4-BE49-F238E27FC236}">
                    <a16:creationId xmlns:a16="http://schemas.microsoft.com/office/drawing/2014/main" id="{5D830CCE-F7C2-6504-E7E2-BD03CFBD8B19}"/>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solidFill>
                  <a:schemeClr val="accent2"/>
                </a:solid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1" baseline="-25000">
                  <a:solidFill>
                    <a:srgbClr val="282828"/>
                  </a:solidFill>
                  <a:latin typeface="CiscoSansTT Light"/>
                </a:endParaRPr>
              </a:p>
            </p:txBody>
          </p:sp>
        </p:grpSp>
      </p:grpSp>
    </p:spTree>
    <p:extLst>
      <p:ext uri="{BB962C8B-B14F-4D97-AF65-F5344CB8AC3E}">
        <p14:creationId xmlns:p14="http://schemas.microsoft.com/office/powerpoint/2010/main" val="84629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A497736-35E0-509E-4912-65439CAD30AB}"/>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AA47D136-485F-C4A0-FFA0-D6BC1DD99C44}"/>
              </a:ext>
            </a:extLst>
          </p:cNvPr>
          <p:cNvSpPr>
            <a:spLocks noGrp="1"/>
          </p:cNvSpPr>
          <p:nvPr>
            <p:ph type="title"/>
          </p:nvPr>
        </p:nvSpPr>
        <p:spPr/>
        <p:txBody>
          <a:bodyPr/>
          <a:lstStyle/>
          <a:p>
            <a:r>
              <a:rPr lang="en-US"/>
              <a:t>2H FY23 Provider MDF – Digital Wallet  </a:t>
            </a:r>
          </a:p>
        </p:txBody>
      </p:sp>
      <p:sp>
        <p:nvSpPr>
          <p:cNvPr id="3" name="Rectangle: Top Corners Rounded 12">
            <a:extLst>
              <a:ext uri="{FF2B5EF4-FFF2-40B4-BE49-F238E27FC236}">
                <a16:creationId xmlns:a16="http://schemas.microsoft.com/office/drawing/2014/main" id="{7CD65F5B-6C54-2EFC-960A-B539D4372F5C}"/>
              </a:ext>
            </a:extLst>
          </p:cNvPr>
          <p:cNvSpPr/>
          <p:nvPr/>
        </p:nvSpPr>
        <p:spPr>
          <a:xfrm>
            <a:off x="566928" y="1069879"/>
            <a:ext cx="11045952" cy="4673570"/>
          </a:xfrm>
          <a:prstGeom prst="round2SameRect">
            <a:avLst>
              <a:gd name="adj1" fmla="val 0"/>
              <a:gd name="adj2" fmla="val 2329"/>
            </a:avLst>
          </a:prstGeom>
          <a:solidFill>
            <a:schemeClr val="bg2">
              <a:lumMod val="95000"/>
            </a:schemeClr>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20650" marR="0" lvl="0" algn="l" defTabSz="570528" rtl="0" eaLnBrk="1" fontAlgn="base" latinLnBrk="0" hangingPunct="1">
              <a:lnSpc>
                <a:spcPct val="100000"/>
              </a:lnSpc>
              <a:spcBef>
                <a:spcPct val="0"/>
              </a:spcBef>
              <a:spcAft>
                <a:spcPct val="0"/>
              </a:spcAft>
              <a:buClrTx/>
              <a:buSzTx/>
              <a:buFont typeface="Arial" charset="0"/>
              <a:buNone/>
              <a:defRPr/>
            </a:pPr>
            <a:endParaRPr kumimoji="0" lang="en-US" sz="1000" i="0" u="none" strike="noStrike" kern="1200" cap="none" spc="0" normalizeH="0" baseline="0" noProof="0">
              <a:ln>
                <a:noFill/>
              </a:ln>
              <a:solidFill>
                <a:schemeClr val="tx1">
                  <a:lumMod val="90000"/>
                  <a:lumOff val="10000"/>
                </a:schemeClr>
              </a:solidFill>
              <a:effectLst/>
              <a:uLnTx/>
              <a:uFillTx/>
              <a:ea typeface="ＭＳ Ｐゴシック" charset="0"/>
              <a:cs typeface="CiscoSansTT Light" panose="020B0503020201020303" pitchFamily="34" charset="0"/>
            </a:endParaRPr>
          </a:p>
        </p:txBody>
      </p:sp>
      <p:sp>
        <p:nvSpPr>
          <p:cNvPr id="4" name="Rounded Rectangle 3">
            <a:extLst>
              <a:ext uri="{FF2B5EF4-FFF2-40B4-BE49-F238E27FC236}">
                <a16:creationId xmlns:a16="http://schemas.microsoft.com/office/drawing/2014/main" id="{9EFFF120-1782-7357-E480-68BAA04EDA8B}"/>
              </a:ext>
            </a:extLst>
          </p:cNvPr>
          <p:cNvSpPr/>
          <p:nvPr/>
        </p:nvSpPr>
        <p:spPr>
          <a:xfrm>
            <a:off x="3759142" y="1609883"/>
            <a:ext cx="1508760" cy="3467639"/>
          </a:xfrm>
          <a:prstGeom prst="roundRect">
            <a:avLst>
              <a:gd name="adj" fmla="val 27785"/>
            </a:avLst>
          </a:prstGeom>
          <a:solidFill>
            <a:schemeClr val="accent2">
              <a:lumMod val="20000"/>
              <a:lumOff val="80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sp>
        <p:nvSpPr>
          <p:cNvPr id="5" name="Rectangle 4">
            <a:extLst>
              <a:ext uri="{FF2B5EF4-FFF2-40B4-BE49-F238E27FC236}">
                <a16:creationId xmlns:a16="http://schemas.microsoft.com/office/drawing/2014/main" id="{69C7EDF7-52CA-5E26-9CE9-4775C47E81D3}"/>
              </a:ext>
            </a:extLst>
          </p:cNvPr>
          <p:cNvSpPr/>
          <p:nvPr/>
        </p:nvSpPr>
        <p:spPr>
          <a:xfrm>
            <a:off x="1085088" y="5187369"/>
            <a:ext cx="1651083" cy="461665"/>
          </a:xfrm>
          <a:prstGeom prst="rect">
            <a:avLst/>
          </a:prstGeom>
          <a:noFill/>
        </p:spPr>
        <p:txBody>
          <a:bodyPr wrap="square" anchor="ctr">
            <a:spAutoFit/>
          </a:bodyPr>
          <a:lstStyle/>
          <a:p>
            <a:pPr marL="0" marR="0" lvl="0" indent="0"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solidFill>
                  <a:schemeClr val="bg1"/>
                </a:solidFill>
                <a:effectLst/>
                <a:uLnTx/>
                <a:uFillTx/>
                <a:latin typeface="+mn-lt"/>
                <a:ea typeface="ＭＳ Ｐゴシック" charset="0"/>
              </a:rPr>
              <a:t>Number of </a:t>
            </a:r>
            <a:br>
              <a:rPr kumimoji="0" lang="en-US" sz="1200" i="0" u="none" strike="noStrike" kern="1200" cap="none" spc="0" normalizeH="0" baseline="0" noProof="0">
                <a:ln>
                  <a:noFill/>
                </a:ln>
                <a:solidFill>
                  <a:schemeClr val="bg1"/>
                </a:solidFill>
                <a:effectLst/>
                <a:uLnTx/>
                <a:uFillTx/>
                <a:latin typeface="+mn-lt"/>
                <a:ea typeface="ＭＳ Ｐゴシック" charset="0"/>
              </a:rPr>
            </a:br>
            <a:r>
              <a:rPr kumimoji="0" lang="en-US" sz="1200" i="0" u="none" strike="noStrike" kern="1200" cap="none" spc="0" normalizeH="0" baseline="0" noProof="0">
                <a:ln>
                  <a:noFill/>
                </a:ln>
                <a:solidFill>
                  <a:schemeClr val="bg1"/>
                </a:solidFill>
                <a:effectLst/>
                <a:uLnTx/>
                <a:uFillTx/>
                <a:latin typeface="+mn-lt"/>
                <a:ea typeface="ＭＳ Ｐゴシック" charset="0"/>
              </a:rPr>
              <a:t>Strategic CPS </a:t>
            </a:r>
            <a:r>
              <a:rPr kumimoji="0" lang="en-US" sz="1200" i="0" u="none" strike="noStrike" kern="1200" cap="none" spc="0" normalizeH="0" baseline="0" noProof="0">
                <a:ln>
                  <a:noFill/>
                </a:ln>
                <a:solidFill>
                  <a:schemeClr val="bg1"/>
                </a:solidFill>
                <a:effectLst/>
                <a:uLnTx/>
                <a:uFillTx/>
                <a:latin typeface="+mn-lt"/>
                <a:ea typeface="ＭＳ Ｐゴシック" charset="0"/>
                <a:sym typeface="Wingdings" pitchFamily="2" charset="2"/>
              </a:rPr>
              <a:t></a:t>
            </a:r>
            <a:r>
              <a:rPr kumimoji="0" lang="en-US" sz="1200" i="0" u="none" strike="noStrike" kern="1200" cap="none" spc="0" normalizeH="0" baseline="0" noProof="0">
                <a:ln>
                  <a:noFill/>
                </a:ln>
                <a:solidFill>
                  <a:schemeClr val="bg1"/>
                </a:solidFill>
                <a:effectLst/>
                <a:uLnTx/>
                <a:uFillTx/>
                <a:latin typeface="+mn-lt"/>
                <a:ea typeface="ＭＳ Ｐゴシック" charset="0"/>
              </a:rPr>
              <a:t> </a:t>
            </a:r>
          </a:p>
        </p:txBody>
      </p:sp>
      <p:sp>
        <p:nvSpPr>
          <p:cNvPr id="6" name="Text Placeholder 2">
            <a:extLst>
              <a:ext uri="{FF2B5EF4-FFF2-40B4-BE49-F238E27FC236}">
                <a16:creationId xmlns:a16="http://schemas.microsoft.com/office/drawing/2014/main" id="{7A5394E4-B0D8-BB13-E4B1-B09166ECD288}"/>
              </a:ext>
            </a:extLst>
          </p:cNvPr>
          <p:cNvSpPr txBox="1">
            <a:spLocks/>
          </p:cNvSpPr>
          <p:nvPr/>
        </p:nvSpPr>
        <p:spPr>
          <a:xfrm>
            <a:off x="8449367" y="1395913"/>
            <a:ext cx="3036389" cy="4143134"/>
          </a:xfrm>
          <a:prstGeom prst="roundRect">
            <a:avLst>
              <a:gd name="adj" fmla="val 7336"/>
            </a:avLst>
          </a:prstGeom>
          <a:solidFill>
            <a:schemeClr val="bg2"/>
          </a:solidFill>
          <a:ln w="12700">
            <a:noFill/>
          </a:ln>
        </p:spPr>
        <p:txBody>
          <a:bodyPr wrap="square" lIns="100562" tIns="0" rIns="100562" bIns="50281" anchor="t" anchorCtr="0">
            <a:noAutofit/>
          </a:bodyPr>
          <a:lstStyle>
            <a:lvl1pPr marL="169863" indent="-169863" algn="l" defTabSz="603575" rtl="0" eaLnBrk="1" fontAlgn="base" hangingPunct="1">
              <a:lnSpc>
                <a:spcPct val="100000"/>
              </a:lnSpc>
              <a:spcBef>
                <a:spcPct val="50000"/>
              </a:spcBef>
              <a:spcAft>
                <a:spcPct val="0"/>
              </a:spcAft>
              <a:buClr>
                <a:schemeClr val="tx2"/>
              </a:buClr>
              <a:buSzPct val="90000"/>
              <a:buFont typeface="Arial" charset="0"/>
              <a:buNone/>
              <a:defRPr lang="en-US" sz="1400" b="0" i="0" kern="1200">
                <a:solidFill>
                  <a:schemeClr val="tx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pitchFamily="34" charset="0"/>
              <a:buNone/>
              <a:defRPr lang="en-US" sz="1100" kern="120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pitchFamily="34" charset="0"/>
              <a:buNone/>
              <a:defRPr lang="en-US" sz="1100" kern="120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501" marR="0" lvl="0" indent="0" algn="l" defTabSz="684072" rtl="0" eaLnBrk="1" fontAlgn="auto" latinLnBrk="0" hangingPunct="1">
              <a:lnSpc>
                <a:spcPct val="100000"/>
              </a:lnSpc>
              <a:spcBef>
                <a:spcPts val="71"/>
              </a:spcBef>
              <a:spcAft>
                <a:spcPts val="0"/>
              </a:spcAft>
              <a:buClr>
                <a:schemeClr val="tx1"/>
              </a:buClr>
              <a:buSzTx/>
              <a:buFont typeface="Arial" charset="0"/>
              <a:buNone/>
              <a:tabLst/>
              <a:defRPr/>
            </a:pPr>
            <a:r>
              <a:rPr kumimoji="0" lang="en-US" i="0" u="none" strike="noStrike" kern="0" cap="none" spc="-7" normalizeH="0" baseline="0" noProof="0">
                <a:ln>
                  <a:noFill/>
                </a:ln>
                <a:solidFill>
                  <a:schemeClr val="accent3"/>
                </a:solidFill>
                <a:effectLst/>
                <a:uLnTx/>
                <a:uFillTx/>
                <a:ea typeface="ＭＳ Ｐゴシック" charset="0"/>
                <a:cs typeface="Arial"/>
              </a:rPr>
              <a:t>Eligibility</a:t>
            </a:r>
            <a:r>
              <a:rPr kumimoji="0" lang="en-US" i="0" u="none" strike="noStrike" kern="0" cap="none" spc="22" normalizeH="0" baseline="0" noProof="0">
                <a:ln>
                  <a:noFill/>
                </a:ln>
                <a:solidFill>
                  <a:srgbClr val="0070C0"/>
                </a:solidFill>
                <a:effectLst/>
                <a:uLnTx/>
                <a:uFillTx/>
                <a:ea typeface="ＭＳ Ｐゴシック" charset="0"/>
                <a:cs typeface="Arial"/>
              </a:rPr>
              <a:t> </a:t>
            </a:r>
            <a:r>
              <a:rPr kumimoji="0" lang="en-US" i="0" u="none" strike="noStrike" kern="0" cap="none" spc="0" normalizeH="0" baseline="0" noProof="0">
                <a:ln>
                  <a:noFill/>
                </a:ln>
                <a:solidFill>
                  <a:srgbClr val="0D274D"/>
                </a:solidFill>
                <a:effectLst/>
                <a:uLnTx/>
                <a:uFillTx/>
                <a:ea typeface="ＭＳ Ｐゴシック" charset="0"/>
                <a:cs typeface="Arial"/>
              </a:rPr>
              <a:t>(2H </a:t>
            </a:r>
            <a:r>
              <a:rPr kumimoji="0" lang="en-US" i="0" u="none" strike="noStrike" kern="0" cap="none" spc="-7" normalizeH="0" baseline="0" noProof="0">
                <a:ln>
                  <a:noFill/>
                </a:ln>
                <a:solidFill>
                  <a:srgbClr val="0D274D"/>
                </a:solidFill>
                <a:effectLst/>
                <a:uLnTx/>
                <a:uFillTx/>
                <a:ea typeface="ＭＳ Ｐゴシック" charset="0"/>
                <a:cs typeface="Arial"/>
              </a:rPr>
              <a:t>FY23)</a:t>
            </a:r>
            <a:endParaRPr kumimoji="0" lang="en-US" i="0" u="none" strike="noStrike" kern="0" cap="none" spc="0" normalizeH="0" baseline="0" noProof="0">
              <a:ln>
                <a:noFill/>
              </a:ln>
              <a:solidFill>
                <a:sysClr val="windowText" lastClr="000000"/>
              </a:solidFill>
              <a:effectLst/>
              <a:uLnTx/>
              <a:uFillTx/>
              <a:ea typeface="ＭＳ Ｐゴシック" charset="0"/>
              <a:cs typeface="Arial"/>
            </a:endParaRPr>
          </a:p>
          <a:p>
            <a:pPr marL="6841" indent="0" defTabSz="528031">
              <a:spcBef>
                <a:spcPts val="1200"/>
              </a:spcBef>
              <a:spcAft>
                <a:spcPts val="0"/>
              </a:spcAft>
              <a:buClr>
                <a:schemeClr val="tx1"/>
              </a:buClr>
              <a:defRPr/>
            </a:pPr>
            <a:r>
              <a:rPr kumimoji="0" lang="en-US" sz="1050" i="0" u="none" strike="noStrike" kern="1200" cap="none" spc="0" normalizeH="0" baseline="0" noProof="0">
                <a:ln>
                  <a:noFill/>
                </a:ln>
                <a:solidFill>
                  <a:schemeClr val="accent1"/>
                </a:solidFill>
                <a:effectLst/>
                <a:uLnTx/>
                <a:uFillTx/>
                <a:ea typeface="ＭＳ Ｐゴシック" charset="0"/>
                <a:cs typeface="Arial"/>
              </a:rPr>
              <a:t>Gold</a:t>
            </a:r>
            <a:r>
              <a:rPr kumimoji="0" lang="en-US" sz="1050" i="0" u="none" strike="noStrike" kern="1200" cap="none" spc="0" normalizeH="0" baseline="0" noProof="0">
                <a:ln>
                  <a:noFill/>
                </a:ln>
                <a:solidFill>
                  <a:srgbClr val="282828"/>
                </a:solidFill>
                <a:effectLst/>
                <a:uLnTx/>
                <a:uFillTx/>
                <a:ea typeface="ＭＳ Ｐゴシック" charset="0"/>
                <a:cs typeface="Arial"/>
              </a:rPr>
              <a:t> Providers with a minimum </a:t>
            </a:r>
            <a:r>
              <a:rPr kumimoji="0" lang="en-US" sz="1050" i="0" u="none" strike="noStrike" kern="1200" cap="none" spc="0" normalizeH="0" baseline="0" noProof="0">
                <a:ln>
                  <a:noFill/>
                </a:ln>
                <a:solidFill>
                  <a:schemeClr val="accent1"/>
                </a:solidFill>
                <a:effectLst/>
                <a:uLnTx/>
                <a:uFillTx/>
                <a:ea typeface="ＭＳ Ｐゴシック" charset="0"/>
                <a:cs typeface="Arial"/>
              </a:rPr>
              <a:t>$150K </a:t>
            </a:r>
            <a:r>
              <a:rPr kumimoji="0" lang="en-US" sz="1050" i="0" u="none" strike="noStrike" kern="1200" cap="none" spc="0" normalizeH="0" baseline="0" noProof="0">
                <a:ln>
                  <a:noFill/>
                </a:ln>
                <a:solidFill>
                  <a:srgbClr val="282828"/>
                </a:solidFill>
                <a:effectLst/>
                <a:uLnTx/>
                <a:uFillTx/>
                <a:ea typeface="ＭＳ Ｐゴシック" charset="0"/>
                <a:cs typeface="Arial"/>
              </a:rPr>
              <a:t>in Cisco Products total net bookings </a:t>
            </a:r>
            <a:r>
              <a:rPr kumimoji="0" lang="en-US" sz="1050" i="0" u="none" strike="noStrike" kern="1200" cap="none" spc="0" normalizeH="0" baseline="0" noProof="0">
                <a:ln>
                  <a:noFill/>
                </a:ln>
                <a:effectLst/>
                <a:uLnTx/>
                <a:uFillTx/>
                <a:ea typeface="ＭＳ Ｐゴシック" charset="0"/>
                <a:cs typeface="Arial"/>
              </a:rPr>
              <a:t>(which have been tagged as </a:t>
            </a:r>
            <a:r>
              <a:rPr kumimoji="0" lang="en-US" sz="1050" i="0" u="none" strike="noStrike" kern="1200" cap="none" spc="0" normalizeH="0" baseline="0" noProof="0">
                <a:ln>
                  <a:noFill/>
                </a:ln>
                <a:solidFill>
                  <a:schemeClr val="accent1"/>
                </a:solidFill>
                <a:effectLst/>
                <a:uLnTx/>
                <a:uFillTx/>
                <a:ea typeface="ＭＳ Ｐゴシック" charset="0"/>
                <a:cs typeface="Arial"/>
              </a:rPr>
              <a:t>“Managed Services” </a:t>
            </a:r>
            <a:r>
              <a:rPr kumimoji="0" lang="en-US" sz="1050" i="0" u="none" strike="noStrike" kern="1200" cap="none" spc="0" normalizeH="0" baseline="0" noProof="0">
                <a:ln>
                  <a:noFill/>
                </a:ln>
                <a:effectLst/>
                <a:uLnTx/>
                <a:uFillTx/>
                <a:ea typeface="ＭＳ Ｐゴシック" charset="0"/>
                <a:cs typeface="Arial"/>
              </a:rPr>
              <a:t>during Product ordering in CCW) </a:t>
            </a:r>
            <a:r>
              <a:rPr kumimoji="0" lang="en-US" sz="1050" i="0" u="none" strike="noStrike" kern="1200" cap="none" spc="0" normalizeH="0" baseline="0" noProof="0">
                <a:ln>
                  <a:noFill/>
                </a:ln>
                <a:solidFill>
                  <a:srgbClr val="282828"/>
                </a:solidFill>
                <a:effectLst/>
                <a:uLnTx/>
                <a:uFillTx/>
                <a:ea typeface="ＭＳ Ｐゴシック" charset="0"/>
                <a:cs typeface="Arial"/>
              </a:rPr>
              <a:t>&amp; offer </a:t>
            </a:r>
            <a:r>
              <a:rPr kumimoji="0" lang="en-US" sz="1050" i="0" u="none" strike="noStrike" kern="1200" cap="none" spc="0" normalizeH="0" baseline="0" noProof="0">
                <a:ln>
                  <a:noFill/>
                </a:ln>
                <a:solidFill>
                  <a:schemeClr val="accent1"/>
                </a:solidFill>
                <a:effectLst/>
                <a:uLnTx/>
                <a:uFillTx/>
                <a:ea typeface="ＭＳ Ｐゴシック" charset="0"/>
                <a:cs typeface="Arial"/>
              </a:rPr>
              <a:t>at least one strategic Cisco Powered service </a:t>
            </a:r>
            <a:r>
              <a:rPr kumimoji="0" lang="en-US" sz="1050" i="0" u="none" strike="noStrike" kern="1200" cap="none" spc="0" normalizeH="0" baseline="0" noProof="0">
                <a:ln>
                  <a:noFill/>
                </a:ln>
                <a:solidFill>
                  <a:srgbClr val="282828"/>
                </a:solidFill>
                <a:effectLst/>
                <a:uLnTx/>
                <a:uFillTx/>
                <a:ea typeface="ＭＳ Ｐゴシック" charset="0"/>
                <a:cs typeface="Arial"/>
              </a:rPr>
              <a:t>(see below) </a:t>
            </a:r>
            <a:endParaRPr kumimoji="0" lang="en-US" sz="1050" i="1" u="none" strike="noStrike" kern="1200" cap="none" spc="0" normalizeH="0" baseline="0" noProof="0">
              <a:ln>
                <a:noFill/>
              </a:ln>
              <a:solidFill>
                <a:srgbClr val="282828"/>
              </a:solidFill>
              <a:effectLst/>
              <a:uLnTx/>
              <a:uFillTx/>
              <a:ea typeface="ＭＳ Ｐゴシック" charset="0"/>
            </a:endParaRP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Cloud Calling  </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Webex Contact Center </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Cloud Managed Security OR Meraki Security</a:t>
            </a:r>
          </a:p>
          <a:p>
            <a:pPr marL="241900" indent="-228600" defTabSz="528031">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Cisco SD-WAN OR Meraki SD-WAN</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Meraki Access</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Secure Access</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Secure Access Services Edge – SASE </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lang="en-US" sz="1050">
                <a:solidFill>
                  <a:srgbClr val="282828"/>
                </a:solidFill>
                <a:cs typeface="Arial"/>
              </a:rPr>
              <a:t>Hybrid Cloud</a:t>
            </a:r>
            <a:r>
              <a:rPr kumimoji="0" lang="en-US" sz="1050" i="0" u="none" strike="noStrike" kern="1200" cap="none" spc="0" normalizeH="0" baseline="0" noProof="0">
                <a:ln>
                  <a:noFill/>
                </a:ln>
                <a:solidFill>
                  <a:srgbClr val="282828"/>
                </a:solidFill>
                <a:effectLst/>
                <a:uLnTx/>
                <a:uFillTx/>
                <a:ea typeface="ＭＳ Ｐゴシック" charset="0"/>
                <a:cs typeface="Arial"/>
              </a:rPr>
              <a:t> </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Full Stack Observability (FSO)</a:t>
            </a:r>
          </a:p>
          <a:p>
            <a:pPr marL="241900" marR="0" lvl="0" indent="-228600" algn="l" defTabSz="528031" rtl="0" eaLnBrk="1" fontAlgn="base" latinLnBrk="0" hangingPunct="1">
              <a:lnSpc>
                <a:spcPct val="100000"/>
              </a:lnSpc>
              <a:spcBef>
                <a:spcPts val="400"/>
              </a:spcBef>
              <a:spcAft>
                <a:spcPts val="0"/>
              </a:spcAft>
              <a:buClr>
                <a:schemeClr val="tx1"/>
              </a:buClr>
              <a:buSzPct val="100000"/>
              <a:buFont typeface="+mj-lt"/>
              <a:buAutoNum type="arabicPeriod"/>
              <a:tabLst>
                <a:tab pos="184794" algn="l"/>
              </a:tabLst>
              <a:defRPr/>
            </a:pPr>
            <a:r>
              <a:rPr kumimoji="0" lang="en-US" sz="1050" i="0" u="none" strike="noStrike" kern="1200" cap="none" spc="0" normalizeH="0" baseline="0" noProof="0">
                <a:ln>
                  <a:noFill/>
                </a:ln>
                <a:solidFill>
                  <a:srgbClr val="282828"/>
                </a:solidFill>
                <a:effectLst/>
                <a:uLnTx/>
                <a:uFillTx/>
                <a:ea typeface="ＭＳ Ｐゴシック" charset="0"/>
                <a:cs typeface="Arial"/>
              </a:rPr>
              <a:t>Sovereign Cloud</a:t>
            </a:r>
          </a:p>
          <a:p>
            <a:pPr marL="13300" marR="0" lvl="0" indent="0" algn="l" defTabSz="528031" rtl="0" eaLnBrk="1" fontAlgn="base" latinLnBrk="0" hangingPunct="1">
              <a:lnSpc>
                <a:spcPct val="100000"/>
              </a:lnSpc>
              <a:spcBef>
                <a:spcPts val="1200"/>
              </a:spcBef>
              <a:spcAft>
                <a:spcPts val="0"/>
              </a:spcAft>
              <a:buClr>
                <a:schemeClr val="tx1"/>
              </a:buClr>
              <a:buSzPct val="100000"/>
              <a:tabLst>
                <a:tab pos="184794" algn="l"/>
              </a:tabLst>
              <a:defRPr/>
            </a:pPr>
            <a:r>
              <a:rPr kumimoji="0" lang="en-US" i="0" u="none" strike="noStrike" kern="1200" cap="none" spc="0" normalizeH="0" baseline="0" noProof="0">
                <a:ln>
                  <a:noFill/>
                </a:ln>
                <a:solidFill>
                  <a:srgbClr val="282828"/>
                </a:solidFill>
                <a:effectLst/>
                <a:uLnTx/>
                <a:uFillTx/>
                <a:ea typeface="ＭＳ Ｐゴシック" charset="0"/>
                <a:cs typeface="Arial" panose="020B0604020202020204" pitchFamily="34" charset="0"/>
              </a:rPr>
              <a:t>Earn </a:t>
            </a:r>
            <a:r>
              <a:rPr kumimoji="0" lang="en-US" i="0" u="none" strike="noStrike" kern="1200" cap="none" spc="0" normalizeH="0" baseline="0" noProof="0">
                <a:ln>
                  <a:noFill/>
                </a:ln>
                <a:solidFill>
                  <a:schemeClr val="accent1"/>
                </a:solidFill>
                <a:effectLst/>
                <a:uLnTx/>
                <a:uFillTx/>
                <a:ea typeface="ＭＳ Ｐゴシック" charset="0"/>
                <a:cs typeface="Arial" panose="020B0604020202020204" pitchFamily="34" charset="0"/>
              </a:rPr>
              <a:t>$30K </a:t>
            </a:r>
            <a:r>
              <a:rPr kumimoji="0" lang="en-US" i="0" u="none" strike="noStrike" kern="1200" cap="none" spc="0" normalizeH="0" baseline="0" noProof="0">
                <a:ln>
                  <a:noFill/>
                </a:ln>
                <a:solidFill>
                  <a:srgbClr val="282828"/>
                </a:solidFill>
                <a:effectLst/>
                <a:uLnTx/>
                <a:uFillTx/>
                <a:ea typeface="ＭＳ Ｐゴシック" charset="0"/>
                <a:cs typeface="Arial" panose="020B0604020202020204" pitchFamily="34" charset="0"/>
              </a:rPr>
              <a:t>to </a:t>
            </a:r>
            <a:r>
              <a:rPr kumimoji="0" lang="en-US" i="0" u="none" strike="noStrike" kern="1200" cap="none" spc="0" normalizeH="0" baseline="0" noProof="0">
                <a:ln>
                  <a:noFill/>
                </a:ln>
                <a:solidFill>
                  <a:schemeClr val="accent1"/>
                </a:solidFill>
                <a:effectLst/>
                <a:uLnTx/>
                <a:uFillTx/>
                <a:ea typeface="ＭＳ Ｐゴシック" charset="0"/>
                <a:cs typeface="Arial" panose="020B0604020202020204" pitchFamily="34" charset="0"/>
              </a:rPr>
              <a:t>$160K </a:t>
            </a:r>
            <a:r>
              <a:rPr lang="en-US">
                <a:solidFill>
                  <a:srgbClr val="282828"/>
                </a:solidFill>
                <a:cs typeface="Arial" panose="020B0604020202020204" pitchFamily="34" charset="0"/>
              </a:rPr>
              <a:t>(Maximum)</a:t>
            </a:r>
          </a:p>
        </p:txBody>
      </p:sp>
      <p:sp>
        <p:nvSpPr>
          <p:cNvPr id="7" name="Round Same Side Corner Rectangle 6">
            <a:extLst>
              <a:ext uri="{FF2B5EF4-FFF2-40B4-BE49-F238E27FC236}">
                <a16:creationId xmlns:a16="http://schemas.microsoft.com/office/drawing/2014/main" id="{829EA391-6924-1B2F-AD7C-407B4D1104DF}"/>
              </a:ext>
            </a:extLst>
          </p:cNvPr>
          <p:cNvSpPr/>
          <p:nvPr/>
        </p:nvSpPr>
        <p:spPr>
          <a:xfrm>
            <a:off x="2916821" y="1153769"/>
            <a:ext cx="1192325" cy="251460"/>
          </a:xfrm>
          <a:prstGeom prst="round2Same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08"/>
            <a:r>
              <a:rPr lang="en-US" sz="2000">
                <a:solidFill>
                  <a:schemeClr val="tx1">
                    <a:lumMod val="50000"/>
                  </a:schemeClr>
                </a:solidFill>
                <a:cs typeface="CiscoSansTT" panose="020B0503020201020303" pitchFamily="34" charset="0"/>
              </a:rPr>
              <a:t>Payout </a:t>
            </a:r>
            <a:endParaRPr lang="en-US" sz="6000" i="1">
              <a:solidFill>
                <a:schemeClr val="tx1">
                  <a:lumMod val="50000"/>
                </a:schemeClr>
              </a:solidFill>
              <a:cs typeface="CiscoSansTT" panose="020B0503020201020303" pitchFamily="34" charset="0"/>
            </a:endParaRPr>
          </a:p>
        </p:txBody>
      </p:sp>
      <p:sp>
        <p:nvSpPr>
          <p:cNvPr id="8" name="Rounded Rectangle 7">
            <a:extLst>
              <a:ext uri="{FF2B5EF4-FFF2-40B4-BE49-F238E27FC236}">
                <a16:creationId xmlns:a16="http://schemas.microsoft.com/office/drawing/2014/main" id="{B589E171-4316-956C-77D8-9BAFC1005F26}"/>
              </a:ext>
            </a:extLst>
          </p:cNvPr>
          <p:cNvSpPr/>
          <p:nvPr/>
        </p:nvSpPr>
        <p:spPr>
          <a:xfrm>
            <a:off x="2205597" y="1609883"/>
            <a:ext cx="1508760" cy="3467639"/>
          </a:xfrm>
          <a:prstGeom prst="roundRect">
            <a:avLst>
              <a:gd name="adj" fmla="val 27785"/>
            </a:avLst>
          </a:prstGeom>
          <a:solidFill>
            <a:schemeClr val="accent1">
              <a:lumMod val="20000"/>
              <a:lumOff val="80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sp>
        <p:nvSpPr>
          <p:cNvPr id="20" name="Oval 19">
            <a:extLst>
              <a:ext uri="{FF2B5EF4-FFF2-40B4-BE49-F238E27FC236}">
                <a16:creationId xmlns:a16="http://schemas.microsoft.com/office/drawing/2014/main" id="{FB915650-167F-8252-47BC-AD50F4445BA9}"/>
              </a:ext>
            </a:extLst>
          </p:cNvPr>
          <p:cNvSpPr>
            <a:spLocks noChangeAspect="1"/>
          </p:cNvSpPr>
          <p:nvPr/>
        </p:nvSpPr>
        <p:spPr>
          <a:xfrm>
            <a:off x="4283096" y="5192954"/>
            <a:ext cx="450494" cy="450494"/>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2</a:t>
            </a:r>
          </a:p>
        </p:txBody>
      </p:sp>
      <p:sp>
        <p:nvSpPr>
          <p:cNvPr id="23" name="Oval 22">
            <a:extLst>
              <a:ext uri="{FF2B5EF4-FFF2-40B4-BE49-F238E27FC236}">
                <a16:creationId xmlns:a16="http://schemas.microsoft.com/office/drawing/2014/main" id="{1640F53B-542F-09D4-9A9D-D153D683039F}"/>
              </a:ext>
            </a:extLst>
          </p:cNvPr>
          <p:cNvSpPr>
            <a:spLocks noChangeAspect="1"/>
          </p:cNvSpPr>
          <p:nvPr/>
        </p:nvSpPr>
        <p:spPr>
          <a:xfrm>
            <a:off x="2736172" y="5192954"/>
            <a:ext cx="450494" cy="450494"/>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1</a:t>
            </a:r>
          </a:p>
        </p:txBody>
      </p:sp>
      <p:graphicFrame>
        <p:nvGraphicFramePr>
          <p:cNvPr id="24" name="Table 23">
            <a:extLst>
              <a:ext uri="{FF2B5EF4-FFF2-40B4-BE49-F238E27FC236}">
                <a16:creationId xmlns:a16="http://schemas.microsoft.com/office/drawing/2014/main" id="{A3B499EE-E200-A38E-441F-D77B2C446F58}"/>
              </a:ext>
            </a:extLst>
          </p:cNvPr>
          <p:cNvGraphicFramePr>
            <a:graphicFrameLocks noGrp="1"/>
          </p:cNvGraphicFramePr>
          <p:nvPr/>
        </p:nvGraphicFramePr>
        <p:xfrm>
          <a:off x="1217371" y="1601605"/>
          <a:ext cx="916962" cy="3432571"/>
        </p:xfrm>
        <a:graphic>
          <a:graphicData uri="http://schemas.openxmlformats.org/drawingml/2006/table">
            <a:tbl>
              <a:tblPr>
                <a:tableStyleId>{5940675A-B579-460E-94D1-54222C63F5DA}</a:tableStyleId>
              </a:tblPr>
              <a:tblGrid>
                <a:gridCol w="916962">
                  <a:extLst>
                    <a:ext uri="{9D8B030D-6E8A-4147-A177-3AD203B41FA5}">
                      <a16:colId xmlns:a16="http://schemas.microsoft.com/office/drawing/2014/main" val="3621318848"/>
                    </a:ext>
                  </a:extLst>
                </a:gridCol>
              </a:tblGrid>
              <a:tr h="719419">
                <a:tc>
                  <a:txBody>
                    <a:bodyPr/>
                    <a:lstStyle/>
                    <a:p>
                      <a:pPr algn="l"/>
                      <a:r>
                        <a:rPr lang="en-US" sz="1200" b="0">
                          <a:solidFill>
                            <a:schemeClr val="bg1"/>
                          </a:solidFill>
                          <a:latin typeface="+mn-lt"/>
                          <a:cs typeface="CiscoSansTT" panose="020B0503020201020303" pitchFamily="34" charset="0"/>
                        </a:rPr>
                        <a:t>$10M+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487657"/>
                  </a:ext>
                </a:extLst>
              </a:tr>
              <a:tr h="671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$5M to $10M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52838"/>
                  </a:ext>
                </a:extLst>
              </a:tr>
              <a:tr h="70262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$2M to $5M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699187"/>
                  </a:ext>
                </a:extLst>
              </a:tr>
              <a:tr h="6693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$500K to $2M</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solidFill>
                        <a:schemeClr val="bg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016732"/>
                  </a:ext>
                </a:extLst>
              </a:tr>
              <a:tr h="6693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CiscoSansTT" panose="020B0503020201020303" pitchFamily="34" charset="0"/>
                        </a:rPr>
                        <a:t>$150K to $500K</a:t>
                      </a:r>
                    </a:p>
                  </a:txBody>
                  <a:tcPr marL="79999" marR="0" marT="39999" marB="39999" anchor="ctr">
                    <a:lnL w="12700" cap="flat" cmpd="sng" algn="ctr">
                      <a:solidFill>
                        <a:schemeClr val="bg2">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041043"/>
                  </a:ext>
                </a:extLst>
              </a:tr>
            </a:tbl>
          </a:graphicData>
        </a:graphic>
      </p:graphicFrame>
      <p:sp>
        <p:nvSpPr>
          <p:cNvPr id="25" name="Round Same Side Corner Rectangle 24">
            <a:extLst>
              <a:ext uri="{FF2B5EF4-FFF2-40B4-BE49-F238E27FC236}">
                <a16:creationId xmlns:a16="http://schemas.microsoft.com/office/drawing/2014/main" id="{DBEC0733-D16F-2F53-3125-992C76D6F7D0}"/>
              </a:ext>
            </a:extLst>
          </p:cNvPr>
          <p:cNvSpPr/>
          <p:nvPr/>
        </p:nvSpPr>
        <p:spPr>
          <a:xfrm rot="16200000">
            <a:off x="-740320" y="3072311"/>
            <a:ext cx="3432573" cy="494420"/>
          </a:xfrm>
          <a:prstGeom prst="round2SameRect">
            <a:avLst/>
          </a:prstGeom>
          <a:solidFill>
            <a:schemeClr val="accent4">
              <a:lumMod val="90000"/>
            </a:schemeClr>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Cisco Products Total Net Managed Services Bookings</a:t>
            </a:r>
          </a:p>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a:ln>
                  <a:noFill/>
                </a:ln>
                <a:solidFill>
                  <a:schemeClr val="tx1"/>
                </a:solidFill>
                <a:effectLst/>
                <a:uLnTx/>
                <a:uFillTx/>
                <a:ea typeface="+mn-ea"/>
                <a:cs typeface="CiscoSansTT" panose="020B0503020201020303" pitchFamily="34" charset="0"/>
              </a:rPr>
              <a:t>“Intended Use = Managed Service”</a:t>
            </a:r>
          </a:p>
        </p:txBody>
      </p:sp>
      <p:sp>
        <p:nvSpPr>
          <p:cNvPr id="26" name="Rounded Rectangle 25">
            <a:extLst>
              <a:ext uri="{FF2B5EF4-FFF2-40B4-BE49-F238E27FC236}">
                <a16:creationId xmlns:a16="http://schemas.microsoft.com/office/drawing/2014/main" id="{9C03A7DF-E487-0EEE-ED27-EFE6499DA2CA}"/>
              </a:ext>
            </a:extLst>
          </p:cNvPr>
          <p:cNvSpPr/>
          <p:nvPr/>
        </p:nvSpPr>
        <p:spPr>
          <a:xfrm>
            <a:off x="5300559" y="1609883"/>
            <a:ext cx="1508760" cy="3467639"/>
          </a:xfrm>
          <a:prstGeom prst="roundRect">
            <a:avLst>
              <a:gd name="adj" fmla="val 27785"/>
            </a:avLst>
          </a:prstGeom>
          <a:solidFill>
            <a:schemeClr val="accent5">
              <a:lumMod val="20000"/>
              <a:lumOff val="80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800" kern="0">
              <a:solidFill>
                <a:srgbClr val="005073"/>
              </a:solidFill>
              <a:latin typeface="+mn-lt"/>
            </a:endParaRPr>
          </a:p>
        </p:txBody>
      </p:sp>
      <p:sp>
        <p:nvSpPr>
          <p:cNvPr id="27" name="Oval 26">
            <a:extLst>
              <a:ext uri="{FF2B5EF4-FFF2-40B4-BE49-F238E27FC236}">
                <a16:creationId xmlns:a16="http://schemas.microsoft.com/office/drawing/2014/main" id="{78A145F3-9299-AA43-3860-5E5D43C41702}"/>
              </a:ext>
            </a:extLst>
          </p:cNvPr>
          <p:cNvSpPr>
            <a:spLocks noChangeAspect="1"/>
          </p:cNvSpPr>
          <p:nvPr/>
        </p:nvSpPr>
        <p:spPr>
          <a:xfrm>
            <a:off x="5830021" y="5192954"/>
            <a:ext cx="450494" cy="450494"/>
          </a:xfrm>
          <a:prstGeom prst="ellipse">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3</a:t>
            </a:r>
          </a:p>
        </p:txBody>
      </p:sp>
      <p:sp>
        <p:nvSpPr>
          <p:cNvPr id="39" name="Rounded Rectangle 38">
            <a:extLst>
              <a:ext uri="{FF2B5EF4-FFF2-40B4-BE49-F238E27FC236}">
                <a16:creationId xmlns:a16="http://schemas.microsoft.com/office/drawing/2014/main" id="{6036B5B3-39FF-BF70-2E9C-C274E72664FA}"/>
              </a:ext>
            </a:extLst>
          </p:cNvPr>
          <p:cNvSpPr/>
          <p:nvPr/>
        </p:nvSpPr>
        <p:spPr>
          <a:xfrm>
            <a:off x="6846731" y="1609882"/>
            <a:ext cx="1508760" cy="3462425"/>
          </a:xfrm>
          <a:prstGeom prst="roundRect">
            <a:avLst>
              <a:gd name="adj" fmla="val 27785"/>
            </a:avLst>
          </a:prstGeom>
          <a:solidFill>
            <a:schemeClr val="bg2">
              <a:lumMod val="85000"/>
            </a:schemeClr>
          </a:solidFill>
          <a:ln w="12700" cap="flat" cmpd="sng" algn="ctr">
            <a:solidFill>
              <a:schemeClr val="bg2">
                <a:lumMod val="85000"/>
              </a:schemeClr>
            </a:solidFill>
            <a:prstDash val="solid"/>
          </a:ln>
          <a:effectLst/>
        </p:spPr>
        <p:txBody>
          <a:bodyPr rtlCol="0" anchor="ctr"/>
          <a:lstStyle/>
          <a:p>
            <a:pPr algn="ctr" defTabSz="1005816">
              <a:defRPr/>
            </a:pPr>
            <a:endParaRPr lang="en-US" sz="1980" kern="0">
              <a:solidFill>
                <a:srgbClr val="005073"/>
              </a:solidFill>
              <a:latin typeface="+mn-lt"/>
            </a:endParaRPr>
          </a:p>
        </p:txBody>
      </p:sp>
      <p:sp>
        <p:nvSpPr>
          <p:cNvPr id="40" name="Oval 39">
            <a:extLst>
              <a:ext uri="{FF2B5EF4-FFF2-40B4-BE49-F238E27FC236}">
                <a16:creationId xmlns:a16="http://schemas.microsoft.com/office/drawing/2014/main" id="{BFBD9B64-2BD0-EFEC-A908-F09E584591A6}"/>
              </a:ext>
            </a:extLst>
          </p:cNvPr>
          <p:cNvSpPr>
            <a:spLocks noChangeAspect="1"/>
          </p:cNvSpPr>
          <p:nvPr/>
        </p:nvSpPr>
        <p:spPr>
          <a:xfrm>
            <a:off x="7372740" y="5192954"/>
            <a:ext cx="450494" cy="450494"/>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502908">
              <a:defRPr/>
            </a:pPr>
            <a:r>
              <a:rPr lang="en-US" sz="1600">
                <a:solidFill>
                  <a:schemeClr val="bg2"/>
                </a:solidFill>
                <a:cs typeface="CiscoSansTT" panose="020B0503020201020303" pitchFamily="34" charset="0"/>
              </a:rPr>
              <a:t>4+</a:t>
            </a:r>
          </a:p>
        </p:txBody>
      </p:sp>
      <p:sp>
        <p:nvSpPr>
          <p:cNvPr id="44" name="Oval 43">
            <a:extLst>
              <a:ext uri="{FF2B5EF4-FFF2-40B4-BE49-F238E27FC236}">
                <a16:creationId xmlns:a16="http://schemas.microsoft.com/office/drawing/2014/main" id="{C5A73767-A790-E327-BDB8-8E8E93E37880}"/>
              </a:ext>
            </a:extLst>
          </p:cNvPr>
          <p:cNvSpPr/>
          <p:nvPr/>
        </p:nvSpPr>
        <p:spPr>
          <a:xfrm>
            <a:off x="2458500" y="1653419"/>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$130,000</a:t>
            </a:r>
          </a:p>
        </p:txBody>
      </p:sp>
      <p:sp>
        <p:nvSpPr>
          <p:cNvPr id="45" name="Oval 44">
            <a:extLst>
              <a:ext uri="{FF2B5EF4-FFF2-40B4-BE49-F238E27FC236}">
                <a16:creationId xmlns:a16="http://schemas.microsoft.com/office/drawing/2014/main" id="{00F70811-C5AE-D89E-8E19-AF7A48574AC9}"/>
              </a:ext>
            </a:extLst>
          </p:cNvPr>
          <p:cNvSpPr/>
          <p:nvPr/>
        </p:nvSpPr>
        <p:spPr>
          <a:xfrm>
            <a:off x="2458500" y="2340347"/>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$90,000</a:t>
            </a:r>
          </a:p>
        </p:txBody>
      </p:sp>
      <p:sp>
        <p:nvSpPr>
          <p:cNvPr id="46" name="Oval 45">
            <a:extLst>
              <a:ext uri="{FF2B5EF4-FFF2-40B4-BE49-F238E27FC236}">
                <a16:creationId xmlns:a16="http://schemas.microsoft.com/office/drawing/2014/main" id="{817DC98E-7DA5-E17B-6073-B7BE4C4E629F}"/>
              </a:ext>
            </a:extLst>
          </p:cNvPr>
          <p:cNvSpPr/>
          <p:nvPr/>
        </p:nvSpPr>
        <p:spPr>
          <a:xfrm>
            <a:off x="2458500" y="3027275"/>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ea typeface="+mn-ea"/>
                <a:cs typeface="CiscoSansTT" panose="020B0503020201020303" pitchFamily="34" charset="0"/>
              </a:rPr>
              <a:t>60</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47" name="Oval 46">
            <a:extLst>
              <a:ext uri="{FF2B5EF4-FFF2-40B4-BE49-F238E27FC236}">
                <a16:creationId xmlns:a16="http://schemas.microsoft.com/office/drawing/2014/main" id="{DC895C13-1BF8-7860-B5B7-DFCBDD39C961}"/>
              </a:ext>
            </a:extLst>
          </p:cNvPr>
          <p:cNvSpPr/>
          <p:nvPr/>
        </p:nvSpPr>
        <p:spPr>
          <a:xfrm>
            <a:off x="2458500" y="3714203"/>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$4</a:t>
            </a:r>
            <a:r>
              <a:rPr lang="en-US" sz="1200">
                <a:latin typeface="+mn-lt"/>
                <a:cs typeface="CiscoSansTT" panose="020B0503020201020303" pitchFamily="34" charset="0"/>
              </a:rPr>
              <a:t>0</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43" name="Oval 42">
            <a:extLst>
              <a:ext uri="{FF2B5EF4-FFF2-40B4-BE49-F238E27FC236}">
                <a16:creationId xmlns:a16="http://schemas.microsoft.com/office/drawing/2014/main" id="{0FE15302-B055-E0C5-47F3-981B0DBED00B}"/>
              </a:ext>
            </a:extLst>
          </p:cNvPr>
          <p:cNvSpPr/>
          <p:nvPr/>
        </p:nvSpPr>
        <p:spPr>
          <a:xfrm>
            <a:off x="2458500" y="4401132"/>
            <a:ext cx="1002955" cy="643131"/>
          </a:xfrm>
          <a:prstGeom prst="ellipse">
            <a:avLst/>
          </a:prstGeom>
          <a:solidFill>
            <a:schemeClr val="bg2"/>
          </a:solidFill>
          <a:ln w="28575" cap="flat" cmpd="sng" algn="ctr">
            <a:solidFill>
              <a:schemeClr val="accent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cs typeface="CiscoSansTT" panose="020B0503020201020303" pitchFamily="34" charset="0"/>
              </a:rPr>
              <a:t>30</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51" name="Oval 50">
            <a:extLst>
              <a:ext uri="{FF2B5EF4-FFF2-40B4-BE49-F238E27FC236}">
                <a16:creationId xmlns:a16="http://schemas.microsoft.com/office/drawing/2014/main" id="{EEC2BD06-A10E-2282-A3E7-930085352830}"/>
              </a:ext>
            </a:extLst>
          </p:cNvPr>
          <p:cNvSpPr/>
          <p:nvPr/>
        </p:nvSpPr>
        <p:spPr>
          <a:xfrm>
            <a:off x="4010603" y="1653419"/>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$135,000</a:t>
            </a:r>
          </a:p>
        </p:txBody>
      </p:sp>
      <p:sp>
        <p:nvSpPr>
          <p:cNvPr id="52" name="Oval 51">
            <a:extLst>
              <a:ext uri="{FF2B5EF4-FFF2-40B4-BE49-F238E27FC236}">
                <a16:creationId xmlns:a16="http://schemas.microsoft.com/office/drawing/2014/main" id="{AF01F573-7EFE-01F9-CD82-D3A9EFDA09F5}"/>
              </a:ext>
            </a:extLst>
          </p:cNvPr>
          <p:cNvSpPr/>
          <p:nvPr/>
        </p:nvSpPr>
        <p:spPr>
          <a:xfrm>
            <a:off x="4010603" y="2340347"/>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$95,000</a:t>
            </a:r>
          </a:p>
        </p:txBody>
      </p:sp>
      <p:sp>
        <p:nvSpPr>
          <p:cNvPr id="53" name="Oval 52">
            <a:extLst>
              <a:ext uri="{FF2B5EF4-FFF2-40B4-BE49-F238E27FC236}">
                <a16:creationId xmlns:a16="http://schemas.microsoft.com/office/drawing/2014/main" id="{A9576854-6A12-2ABB-464B-C001F2541359}"/>
              </a:ext>
            </a:extLst>
          </p:cNvPr>
          <p:cNvSpPr/>
          <p:nvPr/>
        </p:nvSpPr>
        <p:spPr>
          <a:xfrm>
            <a:off x="4010603" y="3027275"/>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ea typeface="+mn-ea"/>
                <a:cs typeface="CiscoSansTT" panose="020B0503020201020303" pitchFamily="34" charset="0"/>
              </a:rPr>
              <a:t>65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54" name="Oval 53">
            <a:extLst>
              <a:ext uri="{FF2B5EF4-FFF2-40B4-BE49-F238E27FC236}">
                <a16:creationId xmlns:a16="http://schemas.microsoft.com/office/drawing/2014/main" id="{0F1C2C61-C9C2-8B90-42DC-2FF43A4D2C50}"/>
              </a:ext>
            </a:extLst>
          </p:cNvPr>
          <p:cNvSpPr/>
          <p:nvPr/>
        </p:nvSpPr>
        <p:spPr>
          <a:xfrm>
            <a:off x="4010603" y="3714203"/>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$4</a:t>
            </a:r>
            <a:r>
              <a:rPr lang="en-US" sz="1200">
                <a:latin typeface="+mn-lt"/>
                <a:cs typeface="CiscoSansTT" panose="020B0503020201020303" pitchFamily="34" charset="0"/>
              </a:rPr>
              <a:t>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50" name="Oval 49">
            <a:extLst>
              <a:ext uri="{FF2B5EF4-FFF2-40B4-BE49-F238E27FC236}">
                <a16:creationId xmlns:a16="http://schemas.microsoft.com/office/drawing/2014/main" id="{A0837074-E67D-09FD-3D28-C2EFC6C6D79D}"/>
              </a:ext>
            </a:extLst>
          </p:cNvPr>
          <p:cNvSpPr/>
          <p:nvPr/>
        </p:nvSpPr>
        <p:spPr>
          <a:xfrm>
            <a:off x="4010603" y="4401132"/>
            <a:ext cx="1005839" cy="643131"/>
          </a:xfrm>
          <a:prstGeom prst="ellipse">
            <a:avLst/>
          </a:prstGeom>
          <a:solidFill>
            <a:schemeClr val="bg2"/>
          </a:solidFill>
          <a:ln w="28575" cap="flat" cmpd="sng" algn="ctr">
            <a:solidFill>
              <a:schemeClr val="accent2"/>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cs typeface="CiscoSansTT" panose="020B0503020201020303" pitchFamily="34" charset="0"/>
              </a:rPr>
              <a:t>35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67" name="Oval 66">
            <a:extLst>
              <a:ext uri="{FF2B5EF4-FFF2-40B4-BE49-F238E27FC236}">
                <a16:creationId xmlns:a16="http://schemas.microsoft.com/office/drawing/2014/main" id="{11836F83-7183-FA5F-D8A8-91A761FC4FE0}"/>
              </a:ext>
            </a:extLst>
          </p:cNvPr>
          <p:cNvSpPr/>
          <p:nvPr/>
        </p:nvSpPr>
        <p:spPr>
          <a:xfrm>
            <a:off x="5552019" y="1653419"/>
            <a:ext cx="1005840"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$145,000</a:t>
            </a:r>
          </a:p>
        </p:txBody>
      </p:sp>
      <p:sp>
        <p:nvSpPr>
          <p:cNvPr id="68" name="Oval 67">
            <a:extLst>
              <a:ext uri="{FF2B5EF4-FFF2-40B4-BE49-F238E27FC236}">
                <a16:creationId xmlns:a16="http://schemas.microsoft.com/office/drawing/2014/main" id="{2F6758FC-1325-A295-D860-0C71FBEA0B77}"/>
              </a:ext>
            </a:extLst>
          </p:cNvPr>
          <p:cNvSpPr/>
          <p:nvPr/>
        </p:nvSpPr>
        <p:spPr>
          <a:xfrm>
            <a:off x="5552019" y="2340347"/>
            <a:ext cx="1005840"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$105,000</a:t>
            </a:r>
          </a:p>
        </p:txBody>
      </p:sp>
      <p:sp>
        <p:nvSpPr>
          <p:cNvPr id="69" name="Oval 68">
            <a:extLst>
              <a:ext uri="{FF2B5EF4-FFF2-40B4-BE49-F238E27FC236}">
                <a16:creationId xmlns:a16="http://schemas.microsoft.com/office/drawing/2014/main" id="{2F5D045E-F444-75F3-824D-859850107DC4}"/>
              </a:ext>
            </a:extLst>
          </p:cNvPr>
          <p:cNvSpPr/>
          <p:nvPr/>
        </p:nvSpPr>
        <p:spPr>
          <a:xfrm>
            <a:off x="5552019" y="3027275"/>
            <a:ext cx="1005840"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ea typeface="+mn-ea"/>
                <a:cs typeface="CiscoSansTT" panose="020B0503020201020303" pitchFamily="34" charset="0"/>
              </a:rPr>
              <a:t>75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70" name="Oval 69">
            <a:extLst>
              <a:ext uri="{FF2B5EF4-FFF2-40B4-BE49-F238E27FC236}">
                <a16:creationId xmlns:a16="http://schemas.microsoft.com/office/drawing/2014/main" id="{9DADD50F-1ED6-6016-CF4B-662802C0DB0A}"/>
              </a:ext>
            </a:extLst>
          </p:cNvPr>
          <p:cNvSpPr/>
          <p:nvPr/>
        </p:nvSpPr>
        <p:spPr>
          <a:xfrm>
            <a:off x="5552019" y="3714203"/>
            <a:ext cx="1005840"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$5</a:t>
            </a:r>
            <a:r>
              <a:rPr lang="en-US" sz="1200">
                <a:latin typeface="+mn-lt"/>
                <a:cs typeface="CiscoSansTT" panose="020B0503020201020303" pitchFamily="34" charset="0"/>
              </a:rPr>
              <a:t>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66" name="Oval 65">
            <a:extLst>
              <a:ext uri="{FF2B5EF4-FFF2-40B4-BE49-F238E27FC236}">
                <a16:creationId xmlns:a16="http://schemas.microsoft.com/office/drawing/2014/main" id="{4DA88B1B-92A7-6CD3-586A-63AF7D1A270B}"/>
              </a:ext>
            </a:extLst>
          </p:cNvPr>
          <p:cNvSpPr/>
          <p:nvPr/>
        </p:nvSpPr>
        <p:spPr>
          <a:xfrm>
            <a:off x="5552019" y="4401132"/>
            <a:ext cx="1005840" cy="643131"/>
          </a:xfrm>
          <a:prstGeom prst="ellipse">
            <a:avLst/>
          </a:prstGeom>
          <a:solidFill>
            <a:schemeClr val="bg2"/>
          </a:solidFill>
          <a:ln w="28575" cap="flat" cmpd="sng" algn="ctr">
            <a:solidFill>
              <a:schemeClr val="accent5"/>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cs typeface="CiscoSansTT" panose="020B0503020201020303" pitchFamily="34" charset="0"/>
              </a:rPr>
              <a:t>45</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77" name="Oval 76">
            <a:extLst>
              <a:ext uri="{FF2B5EF4-FFF2-40B4-BE49-F238E27FC236}">
                <a16:creationId xmlns:a16="http://schemas.microsoft.com/office/drawing/2014/main" id="{EFEF22F1-69AE-D006-A06B-C607DAA5E04B}"/>
              </a:ext>
            </a:extLst>
          </p:cNvPr>
          <p:cNvSpPr/>
          <p:nvPr/>
        </p:nvSpPr>
        <p:spPr>
          <a:xfrm>
            <a:off x="7098191" y="1653419"/>
            <a:ext cx="1005840"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$1</a:t>
            </a:r>
            <a:r>
              <a:rPr lang="en-US" sz="1200">
                <a:latin typeface="+mn-lt"/>
                <a:cs typeface="CiscoSansTT" panose="020B0503020201020303" pitchFamily="34" charset="0"/>
              </a:rPr>
              <a:t>60</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78" name="Oval 77">
            <a:extLst>
              <a:ext uri="{FF2B5EF4-FFF2-40B4-BE49-F238E27FC236}">
                <a16:creationId xmlns:a16="http://schemas.microsoft.com/office/drawing/2014/main" id="{8C480D97-BF22-1C7D-2760-F488EEFAEB25}"/>
              </a:ext>
            </a:extLst>
          </p:cNvPr>
          <p:cNvSpPr/>
          <p:nvPr/>
        </p:nvSpPr>
        <p:spPr>
          <a:xfrm>
            <a:off x="7098191" y="2340347"/>
            <a:ext cx="1005840"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a:t>
            </a:r>
            <a:r>
              <a:rPr lang="en-US" sz="1200">
                <a:latin typeface="+mn-lt"/>
                <a:ea typeface="+mn-ea"/>
                <a:cs typeface="CiscoSansTT" panose="020B0503020201020303" pitchFamily="34" charset="0"/>
              </a:rPr>
              <a:t>120</a:t>
            </a:r>
            <a:r>
              <a:rPr kumimoji="0" lang="en-US" sz="1200" i="0" u="none" strike="noStrike" kern="1200" cap="none" spc="0" normalizeH="0" baseline="0" noProof="0">
                <a:ln>
                  <a:noFill/>
                </a:ln>
                <a:effectLst/>
                <a:uLnTx/>
                <a:uFillTx/>
                <a:latin typeface="+mn-lt"/>
                <a:ea typeface="+mn-ea"/>
                <a:cs typeface="CiscoSansTT" panose="020B0503020201020303" pitchFamily="34" charset="0"/>
              </a:rPr>
              <a:t>,000</a:t>
            </a:r>
          </a:p>
        </p:txBody>
      </p:sp>
      <p:sp>
        <p:nvSpPr>
          <p:cNvPr id="79" name="Oval 78">
            <a:extLst>
              <a:ext uri="{FF2B5EF4-FFF2-40B4-BE49-F238E27FC236}">
                <a16:creationId xmlns:a16="http://schemas.microsoft.com/office/drawing/2014/main" id="{6197DA61-EFE2-F336-69EB-3119C3A7A115}"/>
              </a:ext>
            </a:extLst>
          </p:cNvPr>
          <p:cNvSpPr/>
          <p:nvPr/>
        </p:nvSpPr>
        <p:spPr>
          <a:xfrm>
            <a:off x="7098191" y="3027275"/>
            <a:ext cx="1005840"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$90,000</a:t>
            </a:r>
          </a:p>
        </p:txBody>
      </p:sp>
      <p:sp>
        <p:nvSpPr>
          <p:cNvPr id="80" name="Oval 79">
            <a:extLst>
              <a:ext uri="{FF2B5EF4-FFF2-40B4-BE49-F238E27FC236}">
                <a16:creationId xmlns:a16="http://schemas.microsoft.com/office/drawing/2014/main" id="{80B896A8-581C-E36B-BA45-F2D85C7392E2}"/>
              </a:ext>
            </a:extLst>
          </p:cNvPr>
          <p:cNvSpPr/>
          <p:nvPr/>
        </p:nvSpPr>
        <p:spPr>
          <a:xfrm>
            <a:off x="7098191" y="3714203"/>
            <a:ext cx="1005840"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$70,000</a:t>
            </a:r>
          </a:p>
        </p:txBody>
      </p:sp>
      <p:sp>
        <p:nvSpPr>
          <p:cNvPr id="76" name="Oval 75">
            <a:extLst>
              <a:ext uri="{FF2B5EF4-FFF2-40B4-BE49-F238E27FC236}">
                <a16:creationId xmlns:a16="http://schemas.microsoft.com/office/drawing/2014/main" id="{DA52B496-979C-4E5F-2FF3-41544F72563D}"/>
              </a:ext>
            </a:extLst>
          </p:cNvPr>
          <p:cNvSpPr/>
          <p:nvPr/>
        </p:nvSpPr>
        <p:spPr>
          <a:xfrm>
            <a:off x="7098191" y="4401132"/>
            <a:ext cx="1005840" cy="643131"/>
          </a:xfrm>
          <a:prstGeom prst="ellipse">
            <a:avLst/>
          </a:prstGeom>
          <a:solidFill>
            <a:schemeClr val="bg2"/>
          </a:solidFill>
          <a:ln w="28575" cap="flat" cmpd="sng" algn="ctr">
            <a:solidFill>
              <a:schemeClr val="tx1"/>
            </a:solidFill>
            <a:prstDash val="solid"/>
          </a:ln>
          <a:effectLst/>
        </p:spPr>
        <p:txBody>
          <a:bodyPr lIns="0" rIns="0" rtlCol="0" anchor="ctr"/>
          <a:lstStyle/>
          <a:p>
            <a:pPr marL="0" marR="0" lvl="0" indent="0" algn="ctr" defTabSz="399977"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a:ln>
                  <a:noFill/>
                </a:ln>
                <a:effectLst/>
                <a:uLnTx/>
                <a:uFillTx/>
                <a:latin typeface="+mn-lt"/>
                <a:ea typeface="+mn-ea"/>
                <a:cs typeface="CiscoSansTT" panose="020B0503020201020303" pitchFamily="34" charset="0"/>
              </a:rPr>
              <a:t>$60,000</a:t>
            </a:r>
          </a:p>
        </p:txBody>
      </p:sp>
      <p:sp>
        <p:nvSpPr>
          <p:cNvPr id="88" name="Rounded Rectangle 87">
            <a:extLst>
              <a:ext uri="{FF2B5EF4-FFF2-40B4-BE49-F238E27FC236}">
                <a16:creationId xmlns:a16="http://schemas.microsoft.com/office/drawing/2014/main" id="{80B211E6-E179-35CA-2A20-6A68537C54D4}"/>
              </a:ext>
            </a:extLst>
          </p:cNvPr>
          <p:cNvSpPr/>
          <p:nvPr/>
        </p:nvSpPr>
        <p:spPr>
          <a:xfrm>
            <a:off x="675419" y="1142339"/>
            <a:ext cx="2286000" cy="274320"/>
          </a:xfrm>
          <a:prstGeom prst="roundRect">
            <a:avLst>
              <a:gd name="adj" fmla="val 50000"/>
            </a:avLst>
          </a:prstGeom>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r>
              <a:rPr lang="en-IN" sz="1600">
                <a:solidFill>
                  <a:schemeClr val="tx1"/>
                </a:solidFill>
                <a:cs typeface="CiscoSansTT" panose="020B0503020201020303" pitchFamily="34" charset="0"/>
              </a:rPr>
              <a:t>Gold Provider</a:t>
            </a:r>
          </a:p>
        </p:txBody>
      </p:sp>
      <p:grpSp>
        <p:nvGrpSpPr>
          <p:cNvPr id="15" name="Group 14">
            <a:extLst>
              <a:ext uri="{FF2B5EF4-FFF2-40B4-BE49-F238E27FC236}">
                <a16:creationId xmlns:a16="http://schemas.microsoft.com/office/drawing/2014/main" id="{B9BDD6F9-2742-82A1-6720-0E75B04FC775}"/>
              </a:ext>
            </a:extLst>
          </p:cNvPr>
          <p:cNvGrpSpPr/>
          <p:nvPr/>
        </p:nvGrpSpPr>
        <p:grpSpPr>
          <a:xfrm>
            <a:off x="6741759" y="1900297"/>
            <a:ext cx="543083" cy="693552"/>
            <a:chOff x="6741759" y="1900297"/>
            <a:chExt cx="543083" cy="693552"/>
          </a:xfrm>
        </p:grpSpPr>
        <p:sp>
          <p:nvSpPr>
            <p:cNvPr id="90" name="Freeform 89">
              <a:extLst>
                <a:ext uri="{FF2B5EF4-FFF2-40B4-BE49-F238E27FC236}">
                  <a16:creationId xmlns:a16="http://schemas.microsoft.com/office/drawing/2014/main" id="{EBF5BC3D-38C2-C069-72F6-6E6A400E9AB6}"/>
                </a:ext>
              </a:extLst>
            </p:cNvPr>
            <p:cNvSpPr>
              <a:spLocks/>
            </p:cNvSpPr>
            <p:nvPr/>
          </p:nvSpPr>
          <p:spPr bwMode="auto">
            <a:xfrm>
              <a:off x="6741759" y="2154192"/>
              <a:ext cx="321074" cy="43965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tx1"/>
            </a:solidFill>
            <a:ln>
              <a:noFill/>
            </a:ln>
          </p:spPr>
          <p:txBody>
            <a:bodyPr vert="horz" wrap="square" lIns="100584" tIns="50292" rIns="100584" bIns="50292" numCol="1" anchor="t" anchorCtr="0" compatLnSpc="1">
              <a:prstTxWarp prst="textNoShape">
                <a:avLst/>
              </a:prstTxWarp>
            </a:bodyPr>
            <a:lstStyle/>
            <a:p>
              <a:pPr defTabSz="502895">
                <a:defRPr/>
              </a:pPr>
              <a:endParaRPr lang="en-US" sz="1000">
                <a:solidFill>
                  <a:srgbClr val="282828"/>
                </a:solidFill>
                <a:latin typeface="+mn-lt"/>
              </a:endParaRPr>
            </a:p>
          </p:txBody>
        </p:sp>
        <p:grpSp>
          <p:nvGrpSpPr>
            <p:cNvPr id="91" name="Group 90">
              <a:extLst>
                <a:ext uri="{FF2B5EF4-FFF2-40B4-BE49-F238E27FC236}">
                  <a16:creationId xmlns:a16="http://schemas.microsoft.com/office/drawing/2014/main" id="{D341DC3A-99C5-5605-7FC8-4187A3C6829C}"/>
                </a:ext>
              </a:extLst>
            </p:cNvPr>
            <p:cNvGrpSpPr>
              <a:grpSpLocks noChangeAspect="1"/>
            </p:cNvGrpSpPr>
            <p:nvPr/>
          </p:nvGrpSpPr>
          <p:grpSpPr bwMode="auto">
            <a:xfrm>
              <a:off x="6743988" y="1900297"/>
              <a:ext cx="540854" cy="497161"/>
              <a:chOff x="2674" y="1089"/>
              <a:chExt cx="458" cy="421"/>
            </a:xfrm>
            <a:solidFill>
              <a:schemeClr val="tx1"/>
            </a:solidFill>
          </p:grpSpPr>
          <p:sp>
            <p:nvSpPr>
              <p:cNvPr id="92" name="Freeform 23">
                <a:extLst>
                  <a:ext uri="{FF2B5EF4-FFF2-40B4-BE49-F238E27FC236}">
                    <a16:creationId xmlns:a16="http://schemas.microsoft.com/office/drawing/2014/main" id="{F06BDC49-2E31-79DA-6B97-1D39B0480301}"/>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aseline="-25000">
                  <a:solidFill>
                    <a:srgbClr val="282828"/>
                  </a:solidFill>
                  <a:latin typeface="+mn-lt"/>
                </a:endParaRPr>
              </a:p>
            </p:txBody>
          </p:sp>
          <p:sp>
            <p:nvSpPr>
              <p:cNvPr id="93" name="Freeform 92">
                <a:extLst>
                  <a:ext uri="{FF2B5EF4-FFF2-40B4-BE49-F238E27FC236}">
                    <a16:creationId xmlns:a16="http://schemas.microsoft.com/office/drawing/2014/main" id="{1FBCE3D6-9F26-DC52-894B-B5D326AC990F}"/>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aseline="-25000">
                  <a:solidFill>
                    <a:srgbClr val="282828"/>
                  </a:solidFill>
                  <a:latin typeface="+mn-lt"/>
                </a:endParaRPr>
              </a:p>
            </p:txBody>
          </p:sp>
          <p:sp>
            <p:nvSpPr>
              <p:cNvPr id="94" name="Freeform 93">
                <a:extLst>
                  <a:ext uri="{FF2B5EF4-FFF2-40B4-BE49-F238E27FC236}">
                    <a16:creationId xmlns:a16="http://schemas.microsoft.com/office/drawing/2014/main" id="{5F002D03-5334-6E61-10B9-0CBEACC68B1B}"/>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aseline="-25000">
                  <a:solidFill>
                    <a:srgbClr val="282828"/>
                  </a:solidFill>
                  <a:latin typeface="+mn-lt"/>
                </a:endParaRPr>
              </a:p>
            </p:txBody>
          </p:sp>
          <p:sp>
            <p:nvSpPr>
              <p:cNvPr id="95" name="Freeform 22">
                <a:extLst>
                  <a:ext uri="{FF2B5EF4-FFF2-40B4-BE49-F238E27FC236}">
                    <a16:creationId xmlns:a16="http://schemas.microsoft.com/office/drawing/2014/main" id="{9D046720-6DEF-8431-D7F5-381C27247386}"/>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000" baseline="-25000">
                  <a:solidFill>
                    <a:srgbClr val="282828"/>
                  </a:solidFill>
                  <a:latin typeface="+mn-lt"/>
                </a:endParaRPr>
              </a:p>
            </p:txBody>
          </p:sp>
        </p:grpSp>
      </p:grpSp>
      <p:grpSp>
        <p:nvGrpSpPr>
          <p:cNvPr id="16" name="Group 15">
            <a:extLst>
              <a:ext uri="{FF2B5EF4-FFF2-40B4-BE49-F238E27FC236}">
                <a16:creationId xmlns:a16="http://schemas.microsoft.com/office/drawing/2014/main" id="{4C154DAD-4DF1-4271-DCF0-D8F909237711}"/>
              </a:ext>
            </a:extLst>
          </p:cNvPr>
          <p:cNvGrpSpPr/>
          <p:nvPr/>
        </p:nvGrpSpPr>
        <p:grpSpPr>
          <a:xfrm>
            <a:off x="2159746" y="4563394"/>
            <a:ext cx="543083" cy="693552"/>
            <a:chOff x="2159746" y="4563394"/>
            <a:chExt cx="543083" cy="693552"/>
          </a:xfrm>
          <a:solidFill>
            <a:schemeClr val="accent1"/>
          </a:solidFill>
        </p:grpSpPr>
        <p:sp>
          <p:nvSpPr>
            <p:cNvPr id="97" name="Freeform 96">
              <a:extLst>
                <a:ext uri="{FF2B5EF4-FFF2-40B4-BE49-F238E27FC236}">
                  <a16:creationId xmlns:a16="http://schemas.microsoft.com/office/drawing/2014/main" id="{D9160587-FD5D-C8D9-1917-87558E6553A6}"/>
                </a:ext>
              </a:extLst>
            </p:cNvPr>
            <p:cNvSpPr>
              <a:spLocks/>
            </p:cNvSpPr>
            <p:nvPr/>
          </p:nvSpPr>
          <p:spPr bwMode="auto">
            <a:xfrm>
              <a:off x="2159746" y="4817289"/>
              <a:ext cx="321074" cy="439657"/>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p:spPr>
          <p:txBody>
            <a:bodyPr vert="horz" wrap="square" lIns="100584" tIns="50292" rIns="100584" bIns="50292" numCol="1" anchor="t" anchorCtr="0" compatLnSpc="1">
              <a:prstTxWarp prst="textNoShape">
                <a:avLst/>
              </a:prstTxWarp>
            </a:bodyPr>
            <a:lstStyle/>
            <a:p>
              <a:pPr defTabSz="502895">
                <a:defRPr/>
              </a:pPr>
              <a:endParaRPr lang="en-US" sz="1980">
                <a:solidFill>
                  <a:srgbClr val="282828"/>
                </a:solidFill>
                <a:latin typeface="+mn-lt"/>
              </a:endParaRPr>
            </a:p>
          </p:txBody>
        </p:sp>
        <p:grpSp>
          <p:nvGrpSpPr>
            <p:cNvPr id="98" name="Group 97">
              <a:extLst>
                <a:ext uri="{FF2B5EF4-FFF2-40B4-BE49-F238E27FC236}">
                  <a16:creationId xmlns:a16="http://schemas.microsoft.com/office/drawing/2014/main" id="{E2A9E0CB-B4EC-51FA-1FE1-8D2EFC2788F8}"/>
                </a:ext>
              </a:extLst>
            </p:cNvPr>
            <p:cNvGrpSpPr>
              <a:grpSpLocks noChangeAspect="1"/>
            </p:cNvGrpSpPr>
            <p:nvPr/>
          </p:nvGrpSpPr>
          <p:grpSpPr bwMode="auto">
            <a:xfrm>
              <a:off x="2161975" y="4563394"/>
              <a:ext cx="540854" cy="497161"/>
              <a:chOff x="2674" y="1089"/>
              <a:chExt cx="458" cy="421"/>
            </a:xfrm>
            <a:grpFill/>
          </p:grpSpPr>
          <p:sp>
            <p:nvSpPr>
              <p:cNvPr id="99" name="Freeform 23">
                <a:extLst>
                  <a:ext uri="{FF2B5EF4-FFF2-40B4-BE49-F238E27FC236}">
                    <a16:creationId xmlns:a16="http://schemas.microsoft.com/office/drawing/2014/main" id="{B1E9A3B4-33C9-4EAD-0A0C-A4FAE0B3FAEE}"/>
                  </a:ext>
                </a:extLst>
              </p:cNvPr>
              <p:cNvSpPr>
                <a:spLocks/>
              </p:cNvSpPr>
              <p:nvPr/>
            </p:nvSpPr>
            <p:spPr bwMode="auto">
              <a:xfrm>
                <a:off x="2882" y="1118"/>
                <a:ext cx="250" cy="252"/>
              </a:xfrm>
              <a:custGeom>
                <a:avLst/>
                <a:gdLst>
                  <a:gd name="T0" fmla="*/ 66 w 501"/>
                  <a:gd name="T1" fmla="*/ 395 h 505"/>
                  <a:gd name="T2" fmla="*/ 66 w 501"/>
                  <a:gd name="T3" fmla="*/ 395 h 505"/>
                  <a:gd name="T4" fmla="*/ 75 w 501"/>
                  <a:gd name="T5" fmla="*/ 403 h 505"/>
                  <a:gd name="T6" fmla="*/ 83 w 501"/>
                  <a:gd name="T7" fmla="*/ 411 h 505"/>
                  <a:gd name="T8" fmla="*/ 83 w 501"/>
                  <a:gd name="T9" fmla="*/ 411 h 505"/>
                  <a:gd name="T10" fmla="*/ 83 w 501"/>
                  <a:gd name="T11" fmla="*/ 411 h 505"/>
                  <a:gd name="T12" fmla="*/ 83 w 501"/>
                  <a:gd name="T13" fmla="*/ 411 h 505"/>
                  <a:gd name="T14" fmla="*/ 83 w 501"/>
                  <a:gd name="T15" fmla="*/ 411 h 505"/>
                  <a:gd name="T16" fmla="*/ 83 w 501"/>
                  <a:gd name="T17" fmla="*/ 411 h 505"/>
                  <a:gd name="T18" fmla="*/ 91 w 501"/>
                  <a:gd name="T19" fmla="*/ 419 h 505"/>
                  <a:gd name="T20" fmla="*/ 99 w 501"/>
                  <a:gd name="T21" fmla="*/ 428 h 505"/>
                  <a:gd name="T22" fmla="*/ 106 w 501"/>
                  <a:gd name="T23" fmla="*/ 440 h 505"/>
                  <a:gd name="T24" fmla="*/ 110 w 501"/>
                  <a:gd name="T25" fmla="*/ 449 h 505"/>
                  <a:gd name="T26" fmla="*/ 110 w 501"/>
                  <a:gd name="T27" fmla="*/ 449 h 505"/>
                  <a:gd name="T28" fmla="*/ 118 w 501"/>
                  <a:gd name="T29" fmla="*/ 465 h 505"/>
                  <a:gd name="T30" fmla="*/ 122 w 501"/>
                  <a:gd name="T31" fmla="*/ 479 h 505"/>
                  <a:gd name="T32" fmla="*/ 123 w 501"/>
                  <a:gd name="T33" fmla="*/ 492 h 505"/>
                  <a:gd name="T34" fmla="*/ 123 w 501"/>
                  <a:gd name="T35" fmla="*/ 505 h 505"/>
                  <a:gd name="T36" fmla="*/ 123 w 501"/>
                  <a:gd name="T37" fmla="*/ 505 h 505"/>
                  <a:gd name="T38" fmla="*/ 123 w 501"/>
                  <a:gd name="T39" fmla="*/ 505 h 505"/>
                  <a:gd name="T40" fmla="*/ 315 w 501"/>
                  <a:gd name="T41" fmla="*/ 314 h 505"/>
                  <a:gd name="T42" fmla="*/ 315 w 501"/>
                  <a:gd name="T43" fmla="*/ 314 h 505"/>
                  <a:gd name="T44" fmla="*/ 326 w 501"/>
                  <a:gd name="T45" fmla="*/ 302 h 505"/>
                  <a:gd name="T46" fmla="*/ 334 w 501"/>
                  <a:gd name="T47" fmla="*/ 288 h 505"/>
                  <a:gd name="T48" fmla="*/ 338 w 501"/>
                  <a:gd name="T49" fmla="*/ 274 h 505"/>
                  <a:gd name="T50" fmla="*/ 342 w 501"/>
                  <a:gd name="T51" fmla="*/ 259 h 505"/>
                  <a:gd name="T52" fmla="*/ 342 w 501"/>
                  <a:gd name="T53" fmla="*/ 243 h 505"/>
                  <a:gd name="T54" fmla="*/ 340 w 501"/>
                  <a:gd name="T55" fmla="*/ 229 h 505"/>
                  <a:gd name="T56" fmla="*/ 335 w 501"/>
                  <a:gd name="T57" fmla="*/ 215 h 505"/>
                  <a:gd name="T58" fmla="*/ 327 w 501"/>
                  <a:gd name="T59" fmla="*/ 200 h 505"/>
                  <a:gd name="T60" fmla="*/ 495 w 501"/>
                  <a:gd name="T61" fmla="*/ 33 h 505"/>
                  <a:gd name="T62" fmla="*/ 495 w 501"/>
                  <a:gd name="T63" fmla="*/ 33 h 505"/>
                  <a:gd name="T64" fmla="*/ 499 w 501"/>
                  <a:gd name="T65" fmla="*/ 27 h 505"/>
                  <a:gd name="T66" fmla="*/ 501 w 501"/>
                  <a:gd name="T67" fmla="*/ 19 h 505"/>
                  <a:gd name="T68" fmla="*/ 499 w 501"/>
                  <a:gd name="T69" fmla="*/ 12 h 505"/>
                  <a:gd name="T70" fmla="*/ 495 w 501"/>
                  <a:gd name="T71" fmla="*/ 4 h 505"/>
                  <a:gd name="T72" fmla="*/ 495 w 501"/>
                  <a:gd name="T73" fmla="*/ 4 h 505"/>
                  <a:gd name="T74" fmla="*/ 488 w 501"/>
                  <a:gd name="T75" fmla="*/ 1 h 505"/>
                  <a:gd name="T76" fmla="*/ 480 w 501"/>
                  <a:gd name="T77" fmla="*/ 0 h 505"/>
                  <a:gd name="T78" fmla="*/ 472 w 501"/>
                  <a:gd name="T79" fmla="*/ 1 h 505"/>
                  <a:gd name="T80" fmla="*/ 466 w 501"/>
                  <a:gd name="T81" fmla="*/ 4 h 505"/>
                  <a:gd name="T82" fmla="*/ 299 w 501"/>
                  <a:gd name="T83" fmla="*/ 172 h 505"/>
                  <a:gd name="T84" fmla="*/ 299 w 501"/>
                  <a:gd name="T85" fmla="*/ 172 h 505"/>
                  <a:gd name="T86" fmla="*/ 286 w 501"/>
                  <a:gd name="T87" fmla="*/ 165 h 505"/>
                  <a:gd name="T88" fmla="*/ 271 w 501"/>
                  <a:gd name="T89" fmla="*/ 161 h 505"/>
                  <a:gd name="T90" fmla="*/ 256 w 501"/>
                  <a:gd name="T91" fmla="*/ 159 h 505"/>
                  <a:gd name="T92" fmla="*/ 241 w 501"/>
                  <a:gd name="T93" fmla="*/ 159 h 505"/>
                  <a:gd name="T94" fmla="*/ 227 w 501"/>
                  <a:gd name="T95" fmla="*/ 162 h 505"/>
                  <a:gd name="T96" fmla="*/ 212 w 501"/>
                  <a:gd name="T97" fmla="*/ 167 h 505"/>
                  <a:gd name="T98" fmla="*/ 198 w 501"/>
                  <a:gd name="T99" fmla="*/ 175 h 505"/>
                  <a:gd name="T100" fmla="*/ 185 w 501"/>
                  <a:gd name="T101" fmla="*/ 184 h 505"/>
                  <a:gd name="T102" fmla="*/ 0 w 501"/>
                  <a:gd name="T103" fmla="*/ 371 h 505"/>
                  <a:gd name="T104" fmla="*/ 0 w 501"/>
                  <a:gd name="T105" fmla="*/ 371 h 505"/>
                  <a:gd name="T106" fmla="*/ 2 w 501"/>
                  <a:gd name="T107" fmla="*/ 371 h 505"/>
                  <a:gd name="T108" fmla="*/ 2 w 501"/>
                  <a:gd name="T109" fmla="*/ 371 h 505"/>
                  <a:gd name="T110" fmla="*/ 20 w 501"/>
                  <a:gd name="T111" fmla="*/ 374 h 505"/>
                  <a:gd name="T112" fmla="*/ 35 w 501"/>
                  <a:gd name="T113" fmla="*/ 379 h 505"/>
                  <a:gd name="T114" fmla="*/ 51 w 501"/>
                  <a:gd name="T115" fmla="*/ 387 h 505"/>
                  <a:gd name="T116" fmla="*/ 66 w 501"/>
                  <a:gd name="T117" fmla="*/ 395 h 505"/>
                  <a:gd name="T118" fmla="*/ 66 w 501"/>
                  <a:gd name="T119" fmla="*/ 39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1" h="505">
                    <a:moveTo>
                      <a:pt x="66" y="395"/>
                    </a:moveTo>
                    <a:lnTo>
                      <a:pt x="66" y="395"/>
                    </a:lnTo>
                    <a:lnTo>
                      <a:pt x="75" y="403"/>
                    </a:lnTo>
                    <a:lnTo>
                      <a:pt x="83" y="411"/>
                    </a:lnTo>
                    <a:lnTo>
                      <a:pt x="83" y="411"/>
                    </a:lnTo>
                    <a:lnTo>
                      <a:pt x="83" y="411"/>
                    </a:lnTo>
                    <a:lnTo>
                      <a:pt x="83" y="411"/>
                    </a:lnTo>
                    <a:lnTo>
                      <a:pt x="83" y="411"/>
                    </a:lnTo>
                    <a:lnTo>
                      <a:pt x="83" y="411"/>
                    </a:lnTo>
                    <a:lnTo>
                      <a:pt x="91" y="419"/>
                    </a:lnTo>
                    <a:lnTo>
                      <a:pt x="99" y="428"/>
                    </a:lnTo>
                    <a:lnTo>
                      <a:pt x="106" y="440"/>
                    </a:lnTo>
                    <a:lnTo>
                      <a:pt x="110" y="449"/>
                    </a:lnTo>
                    <a:lnTo>
                      <a:pt x="110" y="449"/>
                    </a:lnTo>
                    <a:lnTo>
                      <a:pt x="118" y="465"/>
                    </a:lnTo>
                    <a:lnTo>
                      <a:pt x="122" y="479"/>
                    </a:lnTo>
                    <a:lnTo>
                      <a:pt x="123" y="492"/>
                    </a:lnTo>
                    <a:lnTo>
                      <a:pt x="123" y="505"/>
                    </a:lnTo>
                    <a:lnTo>
                      <a:pt x="123" y="505"/>
                    </a:lnTo>
                    <a:lnTo>
                      <a:pt x="123" y="505"/>
                    </a:lnTo>
                    <a:lnTo>
                      <a:pt x="315" y="314"/>
                    </a:lnTo>
                    <a:lnTo>
                      <a:pt x="315" y="314"/>
                    </a:lnTo>
                    <a:lnTo>
                      <a:pt x="326" y="302"/>
                    </a:lnTo>
                    <a:lnTo>
                      <a:pt x="334" y="288"/>
                    </a:lnTo>
                    <a:lnTo>
                      <a:pt x="338" y="274"/>
                    </a:lnTo>
                    <a:lnTo>
                      <a:pt x="342" y="259"/>
                    </a:lnTo>
                    <a:lnTo>
                      <a:pt x="342" y="243"/>
                    </a:lnTo>
                    <a:lnTo>
                      <a:pt x="340" y="229"/>
                    </a:lnTo>
                    <a:lnTo>
                      <a:pt x="335" y="215"/>
                    </a:lnTo>
                    <a:lnTo>
                      <a:pt x="327" y="200"/>
                    </a:lnTo>
                    <a:lnTo>
                      <a:pt x="495" y="33"/>
                    </a:lnTo>
                    <a:lnTo>
                      <a:pt x="495" y="33"/>
                    </a:lnTo>
                    <a:lnTo>
                      <a:pt x="499" y="27"/>
                    </a:lnTo>
                    <a:lnTo>
                      <a:pt x="501" y="19"/>
                    </a:lnTo>
                    <a:lnTo>
                      <a:pt x="499" y="12"/>
                    </a:lnTo>
                    <a:lnTo>
                      <a:pt x="495" y="4"/>
                    </a:lnTo>
                    <a:lnTo>
                      <a:pt x="495" y="4"/>
                    </a:lnTo>
                    <a:lnTo>
                      <a:pt x="488" y="1"/>
                    </a:lnTo>
                    <a:lnTo>
                      <a:pt x="480" y="0"/>
                    </a:lnTo>
                    <a:lnTo>
                      <a:pt x="472" y="1"/>
                    </a:lnTo>
                    <a:lnTo>
                      <a:pt x="466" y="4"/>
                    </a:lnTo>
                    <a:lnTo>
                      <a:pt x="299" y="172"/>
                    </a:lnTo>
                    <a:lnTo>
                      <a:pt x="299" y="172"/>
                    </a:lnTo>
                    <a:lnTo>
                      <a:pt x="286" y="165"/>
                    </a:lnTo>
                    <a:lnTo>
                      <a:pt x="271" y="161"/>
                    </a:lnTo>
                    <a:lnTo>
                      <a:pt x="256" y="159"/>
                    </a:lnTo>
                    <a:lnTo>
                      <a:pt x="241" y="159"/>
                    </a:lnTo>
                    <a:lnTo>
                      <a:pt x="227" y="162"/>
                    </a:lnTo>
                    <a:lnTo>
                      <a:pt x="212" y="167"/>
                    </a:lnTo>
                    <a:lnTo>
                      <a:pt x="198" y="175"/>
                    </a:lnTo>
                    <a:lnTo>
                      <a:pt x="185" y="184"/>
                    </a:lnTo>
                    <a:lnTo>
                      <a:pt x="0" y="371"/>
                    </a:lnTo>
                    <a:lnTo>
                      <a:pt x="0" y="371"/>
                    </a:lnTo>
                    <a:lnTo>
                      <a:pt x="2" y="371"/>
                    </a:lnTo>
                    <a:lnTo>
                      <a:pt x="2" y="371"/>
                    </a:lnTo>
                    <a:lnTo>
                      <a:pt x="20" y="374"/>
                    </a:lnTo>
                    <a:lnTo>
                      <a:pt x="35" y="379"/>
                    </a:lnTo>
                    <a:lnTo>
                      <a:pt x="51" y="387"/>
                    </a:lnTo>
                    <a:lnTo>
                      <a:pt x="66" y="395"/>
                    </a:lnTo>
                    <a:lnTo>
                      <a:pt x="66" y="395"/>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0" name="Freeform 99">
                <a:extLst>
                  <a:ext uri="{FF2B5EF4-FFF2-40B4-BE49-F238E27FC236}">
                    <a16:creationId xmlns:a16="http://schemas.microsoft.com/office/drawing/2014/main" id="{C37C6177-654A-901C-17E1-E6C2D14E09D9}"/>
                  </a:ext>
                </a:extLst>
              </p:cNvPr>
              <p:cNvSpPr>
                <a:spLocks/>
              </p:cNvSpPr>
              <p:nvPr/>
            </p:nvSpPr>
            <p:spPr bwMode="auto">
              <a:xfrm>
                <a:off x="2726" y="1089"/>
                <a:ext cx="165" cy="164"/>
              </a:xfrm>
              <a:custGeom>
                <a:avLst/>
                <a:gdLst>
                  <a:gd name="T0" fmla="*/ 0 w 331"/>
                  <a:gd name="T1" fmla="*/ 164 h 329"/>
                  <a:gd name="T2" fmla="*/ 4 w 331"/>
                  <a:gd name="T3" fmla="*/ 131 h 329"/>
                  <a:gd name="T4" fmla="*/ 13 w 331"/>
                  <a:gd name="T5" fmla="*/ 101 h 329"/>
                  <a:gd name="T6" fmla="*/ 29 w 331"/>
                  <a:gd name="T7" fmla="*/ 72 h 329"/>
                  <a:gd name="T8" fmla="*/ 50 w 331"/>
                  <a:gd name="T9" fmla="*/ 48 h 329"/>
                  <a:gd name="T10" fmla="*/ 74 w 331"/>
                  <a:gd name="T11" fmla="*/ 27 h 329"/>
                  <a:gd name="T12" fmla="*/ 101 w 331"/>
                  <a:gd name="T13" fmla="*/ 13 h 329"/>
                  <a:gd name="T14" fmla="*/ 133 w 331"/>
                  <a:gd name="T15" fmla="*/ 3 h 329"/>
                  <a:gd name="T16" fmla="*/ 165 w 331"/>
                  <a:gd name="T17" fmla="*/ 0 h 329"/>
                  <a:gd name="T18" fmla="*/ 182 w 331"/>
                  <a:gd name="T19" fmla="*/ 0 h 329"/>
                  <a:gd name="T20" fmla="*/ 214 w 331"/>
                  <a:gd name="T21" fmla="*/ 6 h 329"/>
                  <a:gd name="T22" fmla="*/ 244 w 331"/>
                  <a:gd name="T23" fmla="*/ 19 h 329"/>
                  <a:gd name="T24" fmla="*/ 270 w 331"/>
                  <a:gd name="T25" fmla="*/ 37 h 329"/>
                  <a:gd name="T26" fmla="*/ 292 w 331"/>
                  <a:gd name="T27" fmla="*/ 59 h 329"/>
                  <a:gd name="T28" fmla="*/ 310 w 331"/>
                  <a:gd name="T29" fmla="*/ 86 h 329"/>
                  <a:gd name="T30" fmla="*/ 323 w 331"/>
                  <a:gd name="T31" fmla="*/ 115 h 329"/>
                  <a:gd name="T32" fmla="*/ 329 w 331"/>
                  <a:gd name="T33" fmla="*/ 147 h 329"/>
                  <a:gd name="T34" fmla="*/ 331 w 331"/>
                  <a:gd name="T35" fmla="*/ 164 h 329"/>
                  <a:gd name="T36" fmla="*/ 326 w 331"/>
                  <a:gd name="T37" fmla="*/ 198 h 329"/>
                  <a:gd name="T38" fmla="*/ 316 w 331"/>
                  <a:gd name="T39" fmla="*/ 228 h 329"/>
                  <a:gd name="T40" fmla="*/ 302 w 331"/>
                  <a:gd name="T41" fmla="*/ 257 h 329"/>
                  <a:gd name="T42" fmla="*/ 281 w 331"/>
                  <a:gd name="T43" fmla="*/ 281 h 329"/>
                  <a:gd name="T44" fmla="*/ 257 w 331"/>
                  <a:gd name="T45" fmla="*/ 301 h 329"/>
                  <a:gd name="T46" fmla="*/ 230 w 331"/>
                  <a:gd name="T47" fmla="*/ 316 h 329"/>
                  <a:gd name="T48" fmla="*/ 198 w 331"/>
                  <a:gd name="T49" fmla="*/ 325 h 329"/>
                  <a:gd name="T50" fmla="*/ 165 w 331"/>
                  <a:gd name="T51" fmla="*/ 329 h 329"/>
                  <a:gd name="T52" fmla="*/ 149 w 331"/>
                  <a:gd name="T53" fmla="*/ 329 h 329"/>
                  <a:gd name="T54" fmla="*/ 117 w 331"/>
                  <a:gd name="T55" fmla="*/ 321 h 329"/>
                  <a:gd name="T56" fmla="*/ 87 w 331"/>
                  <a:gd name="T57" fmla="*/ 309 h 329"/>
                  <a:gd name="T58" fmla="*/ 61 w 331"/>
                  <a:gd name="T59" fmla="*/ 292 h 329"/>
                  <a:gd name="T60" fmla="*/ 39 w 331"/>
                  <a:gd name="T61" fmla="*/ 270 h 329"/>
                  <a:gd name="T62" fmla="*/ 21 w 331"/>
                  <a:gd name="T63" fmla="*/ 242 h 329"/>
                  <a:gd name="T64" fmla="*/ 8 w 331"/>
                  <a:gd name="T65" fmla="*/ 214 h 329"/>
                  <a:gd name="T66" fmla="*/ 2 w 331"/>
                  <a:gd name="T67" fmla="*/ 182 h 329"/>
                  <a:gd name="T68" fmla="*/ 0 w 331"/>
                  <a:gd name="T69" fmla="*/ 16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29">
                    <a:moveTo>
                      <a:pt x="0" y="164"/>
                    </a:moveTo>
                    <a:lnTo>
                      <a:pt x="0" y="164"/>
                    </a:lnTo>
                    <a:lnTo>
                      <a:pt x="2" y="147"/>
                    </a:lnTo>
                    <a:lnTo>
                      <a:pt x="4" y="131"/>
                    </a:lnTo>
                    <a:lnTo>
                      <a:pt x="8" y="115"/>
                    </a:lnTo>
                    <a:lnTo>
                      <a:pt x="13" y="101"/>
                    </a:lnTo>
                    <a:lnTo>
                      <a:pt x="21" y="86"/>
                    </a:lnTo>
                    <a:lnTo>
                      <a:pt x="29" y="72"/>
                    </a:lnTo>
                    <a:lnTo>
                      <a:pt x="39" y="59"/>
                    </a:lnTo>
                    <a:lnTo>
                      <a:pt x="50" y="48"/>
                    </a:lnTo>
                    <a:lnTo>
                      <a:pt x="61" y="37"/>
                    </a:lnTo>
                    <a:lnTo>
                      <a:pt x="74" y="27"/>
                    </a:lnTo>
                    <a:lnTo>
                      <a:pt x="87" y="19"/>
                    </a:lnTo>
                    <a:lnTo>
                      <a:pt x="101" y="13"/>
                    </a:lnTo>
                    <a:lnTo>
                      <a:pt x="117" y="6"/>
                    </a:lnTo>
                    <a:lnTo>
                      <a:pt x="133" y="3"/>
                    </a:lnTo>
                    <a:lnTo>
                      <a:pt x="149" y="0"/>
                    </a:lnTo>
                    <a:lnTo>
                      <a:pt x="165" y="0"/>
                    </a:lnTo>
                    <a:lnTo>
                      <a:pt x="165" y="0"/>
                    </a:lnTo>
                    <a:lnTo>
                      <a:pt x="182" y="0"/>
                    </a:lnTo>
                    <a:lnTo>
                      <a:pt x="198" y="3"/>
                    </a:lnTo>
                    <a:lnTo>
                      <a:pt x="214" y="6"/>
                    </a:lnTo>
                    <a:lnTo>
                      <a:pt x="230" y="13"/>
                    </a:lnTo>
                    <a:lnTo>
                      <a:pt x="244" y="19"/>
                    </a:lnTo>
                    <a:lnTo>
                      <a:pt x="257" y="27"/>
                    </a:lnTo>
                    <a:lnTo>
                      <a:pt x="270" y="37"/>
                    </a:lnTo>
                    <a:lnTo>
                      <a:pt x="281" y="48"/>
                    </a:lnTo>
                    <a:lnTo>
                      <a:pt x="292" y="59"/>
                    </a:lnTo>
                    <a:lnTo>
                      <a:pt x="302" y="72"/>
                    </a:lnTo>
                    <a:lnTo>
                      <a:pt x="310" y="86"/>
                    </a:lnTo>
                    <a:lnTo>
                      <a:pt x="316" y="101"/>
                    </a:lnTo>
                    <a:lnTo>
                      <a:pt x="323" y="115"/>
                    </a:lnTo>
                    <a:lnTo>
                      <a:pt x="326" y="131"/>
                    </a:lnTo>
                    <a:lnTo>
                      <a:pt x="329" y="147"/>
                    </a:lnTo>
                    <a:lnTo>
                      <a:pt x="331" y="164"/>
                    </a:lnTo>
                    <a:lnTo>
                      <a:pt x="331" y="164"/>
                    </a:lnTo>
                    <a:lnTo>
                      <a:pt x="329" y="182"/>
                    </a:lnTo>
                    <a:lnTo>
                      <a:pt x="326" y="198"/>
                    </a:lnTo>
                    <a:lnTo>
                      <a:pt x="323" y="214"/>
                    </a:lnTo>
                    <a:lnTo>
                      <a:pt x="316" y="228"/>
                    </a:lnTo>
                    <a:lnTo>
                      <a:pt x="310" y="242"/>
                    </a:lnTo>
                    <a:lnTo>
                      <a:pt x="302" y="257"/>
                    </a:lnTo>
                    <a:lnTo>
                      <a:pt x="292" y="270"/>
                    </a:lnTo>
                    <a:lnTo>
                      <a:pt x="281" y="281"/>
                    </a:lnTo>
                    <a:lnTo>
                      <a:pt x="270" y="292"/>
                    </a:lnTo>
                    <a:lnTo>
                      <a:pt x="257" y="301"/>
                    </a:lnTo>
                    <a:lnTo>
                      <a:pt x="244" y="309"/>
                    </a:lnTo>
                    <a:lnTo>
                      <a:pt x="230" y="316"/>
                    </a:lnTo>
                    <a:lnTo>
                      <a:pt x="214" y="321"/>
                    </a:lnTo>
                    <a:lnTo>
                      <a:pt x="198" y="325"/>
                    </a:lnTo>
                    <a:lnTo>
                      <a:pt x="182" y="329"/>
                    </a:lnTo>
                    <a:lnTo>
                      <a:pt x="165" y="329"/>
                    </a:lnTo>
                    <a:lnTo>
                      <a:pt x="165" y="329"/>
                    </a:lnTo>
                    <a:lnTo>
                      <a:pt x="149" y="329"/>
                    </a:lnTo>
                    <a:lnTo>
                      <a:pt x="133" y="325"/>
                    </a:lnTo>
                    <a:lnTo>
                      <a:pt x="117" y="321"/>
                    </a:lnTo>
                    <a:lnTo>
                      <a:pt x="101" y="316"/>
                    </a:lnTo>
                    <a:lnTo>
                      <a:pt x="87" y="309"/>
                    </a:lnTo>
                    <a:lnTo>
                      <a:pt x="74" y="301"/>
                    </a:lnTo>
                    <a:lnTo>
                      <a:pt x="61" y="292"/>
                    </a:lnTo>
                    <a:lnTo>
                      <a:pt x="50" y="281"/>
                    </a:lnTo>
                    <a:lnTo>
                      <a:pt x="39" y="270"/>
                    </a:lnTo>
                    <a:lnTo>
                      <a:pt x="29" y="257"/>
                    </a:lnTo>
                    <a:lnTo>
                      <a:pt x="21" y="242"/>
                    </a:lnTo>
                    <a:lnTo>
                      <a:pt x="13" y="228"/>
                    </a:lnTo>
                    <a:lnTo>
                      <a:pt x="8" y="214"/>
                    </a:lnTo>
                    <a:lnTo>
                      <a:pt x="4" y="198"/>
                    </a:lnTo>
                    <a:lnTo>
                      <a:pt x="2" y="182"/>
                    </a:lnTo>
                    <a:lnTo>
                      <a:pt x="0" y="164"/>
                    </a:lnTo>
                    <a:lnTo>
                      <a:pt x="0" y="164"/>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1" name="Freeform 100">
                <a:extLst>
                  <a:ext uri="{FF2B5EF4-FFF2-40B4-BE49-F238E27FC236}">
                    <a16:creationId xmlns:a16="http://schemas.microsoft.com/office/drawing/2014/main" id="{7DA53297-1EB3-CD82-CA3E-7842CA6F1E99}"/>
                  </a:ext>
                </a:extLst>
              </p:cNvPr>
              <p:cNvSpPr>
                <a:spLocks/>
              </p:cNvSpPr>
              <p:nvPr/>
            </p:nvSpPr>
            <p:spPr bwMode="auto">
              <a:xfrm>
                <a:off x="2825" y="1304"/>
                <a:ext cx="119" cy="121"/>
              </a:xfrm>
              <a:custGeom>
                <a:avLst/>
                <a:gdLst>
                  <a:gd name="T0" fmla="*/ 113 w 238"/>
                  <a:gd name="T1" fmla="*/ 0 h 242"/>
                  <a:gd name="T2" fmla="*/ 23 w 238"/>
                  <a:gd name="T3" fmla="*/ 89 h 242"/>
                  <a:gd name="T4" fmla="*/ 23 w 238"/>
                  <a:gd name="T5" fmla="*/ 89 h 242"/>
                  <a:gd name="T6" fmla="*/ 19 w 238"/>
                  <a:gd name="T7" fmla="*/ 94 h 242"/>
                  <a:gd name="T8" fmla="*/ 11 w 238"/>
                  <a:gd name="T9" fmla="*/ 107 h 242"/>
                  <a:gd name="T10" fmla="*/ 7 w 238"/>
                  <a:gd name="T11" fmla="*/ 115 h 242"/>
                  <a:gd name="T12" fmla="*/ 3 w 238"/>
                  <a:gd name="T13" fmla="*/ 126 h 242"/>
                  <a:gd name="T14" fmla="*/ 0 w 238"/>
                  <a:gd name="T15" fmla="*/ 137 h 242"/>
                  <a:gd name="T16" fmla="*/ 0 w 238"/>
                  <a:gd name="T17" fmla="*/ 150 h 242"/>
                  <a:gd name="T18" fmla="*/ 0 w 238"/>
                  <a:gd name="T19" fmla="*/ 150 h 242"/>
                  <a:gd name="T20" fmla="*/ 0 w 238"/>
                  <a:gd name="T21" fmla="*/ 163 h 242"/>
                  <a:gd name="T22" fmla="*/ 2 w 238"/>
                  <a:gd name="T23" fmla="*/ 175 h 242"/>
                  <a:gd name="T24" fmla="*/ 5 w 238"/>
                  <a:gd name="T25" fmla="*/ 185 h 242"/>
                  <a:gd name="T26" fmla="*/ 10 w 238"/>
                  <a:gd name="T27" fmla="*/ 193 h 242"/>
                  <a:gd name="T28" fmla="*/ 16 w 238"/>
                  <a:gd name="T29" fmla="*/ 204 h 242"/>
                  <a:gd name="T30" fmla="*/ 19 w 238"/>
                  <a:gd name="T31" fmla="*/ 207 h 242"/>
                  <a:gd name="T32" fmla="*/ 19 w 238"/>
                  <a:gd name="T33" fmla="*/ 207 h 242"/>
                  <a:gd name="T34" fmla="*/ 21 w 238"/>
                  <a:gd name="T35" fmla="*/ 212 h 242"/>
                  <a:gd name="T36" fmla="*/ 32 w 238"/>
                  <a:gd name="T37" fmla="*/ 222 h 242"/>
                  <a:gd name="T38" fmla="*/ 38 w 238"/>
                  <a:gd name="T39" fmla="*/ 226 h 242"/>
                  <a:gd name="T40" fmla="*/ 48 w 238"/>
                  <a:gd name="T41" fmla="*/ 231 h 242"/>
                  <a:gd name="T42" fmla="*/ 59 w 238"/>
                  <a:gd name="T43" fmla="*/ 238 h 242"/>
                  <a:gd name="T44" fmla="*/ 72 w 238"/>
                  <a:gd name="T45" fmla="*/ 241 h 242"/>
                  <a:gd name="T46" fmla="*/ 72 w 238"/>
                  <a:gd name="T47" fmla="*/ 241 h 242"/>
                  <a:gd name="T48" fmla="*/ 83 w 238"/>
                  <a:gd name="T49" fmla="*/ 242 h 242"/>
                  <a:gd name="T50" fmla="*/ 93 w 238"/>
                  <a:gd name="T51" fmla="*/ 242 h 242"/>
                  <a:gd name="T52" fmla="*/ 102 w 238"/>
                  <a:gd name="T53" fmla="*/ 242 h 242"/>
                  <a:gd name="T54" fmla="*/ 110 w 238"/>
                  <a:gd name="T55" fmla="*/ 241 h 242"/>
                  <a:gd name="T56" fmla="*/ 121 w 238"/>
                  <a:gd name="T57" fmla="*/ 238 h 242"/>
                  <a:gd name="T58" fmla="*/ 126 w 238"/>
                  <a:gd name="T59" fmla="*/ 236 h 242"/>
                  <a:gd name="T60" fmla="*/ 126 w 238"/>
                  <a:gd name="T61" fmla="*/ 236 h 242"/>
                  <a:gd name="T62" fmla="*/ 136 w 238"/>
                  <a:gd name="T63" fmla="*/ 230 h 242"/>
                  <a:gd name="T64" fmla="*/ 145 w 238"/>
                  <a:gd name="T65" fmla="*/ 223 h 242"/>
                  <a:gd name="T66" fmla="*/ 155 w 238"/>
                  <a:gd name="T67" fmla="*/ 215 h 242"/>
                  <a:gd name="T68" fmla="*/ 155 w 238"/>
                  <a:gd name="T69" fmla="*/ 215 h 242"/>
                  <a:gd name="T70" fmla="*/ 236 w 238"/>
                  <a:gd name="T71" fmla="*/ 134 h 242"/>
                  <a:gd name="T72" fmla="*/ 236 w 238"/>
                  <a:gd name="T73" fmla="*/ 134 h 242"/>
                  <a:gd name="T74" fmla="*/ 238 w 238"/>
                  <a:gd name="T75" fmla="*/ 129 h 242"/>
                  <a:gd name="T76" fmla="*/ 236 w 238"/>
                  <a:gd name="T77" fmla="*/ 116 h 242"/>
                  <a:gd name="T78" fmla="*/ 235 w 238"/>
                  <a:gd name="T79" fmla="*/ 107 h 242"/>
                  <a:gd name="T80" fmla="*/ 231 w 238"/>
                  <a:gd name="T81" fmla="*/ 96 h 242"/>
                  <a:gd name="T82" fmla="*/ 227 w 238"/>
                  <a:gd name="T83" fmla="*/ 83 h 242"/>
                  <a:gd name="T84" fmla="*/ 220 w 238"/>
                  <a:gd name="T85" fmla="*/ 70 h 242"/>
                  <a:gd name="T86" fmla="*/ 220 w 238"/>
                  <a:gd name="T87" fmla="*/ 70 h 242"/>
                  <a:gd name="T88" fmla="*/ 206 w 238"/>
                  <a:gd name="T89" fmla="*/ 51 h 242"/>
                  <a:gd name="T90" fmla="*/ 195 w 238"/>
                  <a:gd name="T91" fmla="*/ 37 h 242"/>
                  <a:gd name="T92" fmla="*/ 185 w 238"/>
                  <a:gd name="T93" fmla="*/ 29 h 242"/>
                  <a:gd name="T94" fmla="*/ 182 w 238"/>
                  <a:gd name="T95" fmla="*/ 27 h 242"/>
                  <a:gd name="T96" fmla="*/ 182 w 238"/>
                  <a:gd name="T97" fmla="*/ 27 h 242"/>
                  <a:gd name="T98" fmla="*/ 169 w 238"/>
                  <a:gd name="T99" fmla="*/ 19 h 242"/>
                  <a:gd name="T100" fmla="*/ 158 w 238"/>
                  <a:gd name="T101" fmla="*/ 11 h 242"/>
                  <a:gd name="T102" fmla="*/ 144 w 238"/>
                  <a:gd name="T103" fmla="*/ 6 h 242"/>
                  <a:gd name="T104" fmla="*/ 144 w 238"/>
                  <a:gd name="T105" fmla="*/ 6 h 242"/>
                  <a:gd name="T106" fmla="*/ 121 w 238"/>
                  <a:gd name="T107" fmla="*/ 2 h 242"/>
                  <a:gd name="T108" fmla="*/ 113 w 238"/>
                  <a:gd name="T109" fmla="*/ 0 h 242"/>
                  <a:gd name="T110" fmla="*/ 113 w 238"/>
                  <a:gd name="T11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2">
                    <a:moveTo>
                      <a:pt x="113" y="0"/>
                    </a:moveTo>
                    <a:lnTo>
                      <a:pt x="23" y="89"/>
                    </a:lnTo>
                    <a:lnTo>
                      <a:pt x="23" y="89"/>
                    </a:lnTo>
                    <a:lnTo>
                      <a:pt x="19" y="94"/>
                    </a:lnTo>
                    <a:lnTo>
                      <a:pt x="11" y="107"/>
                    </a:lnTo>
                    <a:lnTo>
                      <a:pt x="7" y="115"/>
                    </a:lnTo>
                    <a:lnTo>
                      <a:pt x="3" y="126"/>
                    </a:lnTo>
                    <a:lnTo>
                      <a:pt x="0" y="137"/>
                    </a:lnTo>
                    <a:lnTo>
                      <a:pt x="0" y="150"/>
                    </a:lnTo>
                    <a:lnTo>
                      <a:pt x="0" y="150"/>
                    </a:lnTo>
                    <a:lnTo>
                      <a:pt x="0" y="163"/>
                    </a:lnTo>
                    <a:lnTo>
                      <a:pt x="2" y="175"/>
                    </a:lnTo>
                    <a:lnTo>
                      <a:pt x="5" y="185"/>
                    </a:lnTo>
                    <a:lnTo>
                      <a:pt x="10" y="193"/>
                    </a:lnTo>
                    <a:lnTo>
                      <a:pt x="16" y="204"/>
                    </a:lnTo>
                    <a:lnTo>
                      <a:pt x="19" y="207"/>
                    </a:lnTo>
                    <a:lnTo>
                      <a:pt x="19" y="207"/>
                    </a:lnTo>
                    <a:lnTo>
                      <a:pt x="21" y="212"/>
                    </a:lnTo>
                    <a:lnTo>
                      <a:pt x="32" y="222"/>
                    </a:lnTo>
                    <a:lnTo>
                      <a:pt x="38" y="226"/>
                    </a:lnTo>
                    <a:lnTo>
                      <a:pt x="48" y="231"/>
                    </a:lnTo>
                    <a:lnTo>
                      <a:pt x="59" y="238"/>
                    </a:lnTo>
                    <a:lnTo>
                      <a:pt x="72" y="241"/>
                    </a:lnTo>
                    <a:lnTo>
                      <a:pt x="72" y="241"/>
                    </a:lnTo>
                    <a:lnTo>
                      <a:pt x="83" y="242"/>
                    </a:lnTo>
                    <a:lnTo>
                      <a:pt x="93" y="242"/>
                    </a:lnTo>
                    <a:lnTo>
                      <a:pt x="102" y="242"/>
                    </a:lnTo>
                    <a:lnTo>
                      <a:pt x="110" y="241"/>
                    </a:lnTo>
                    <a:lnTo>
                      <a:pt x="121" y="238"/>
                    </a:lnTo>
                    <a:lnTo>
                      <a:pt x="126" y="236"/>
                    </a:lnTo>
                    <a:lnTo>
                      <a:pt x="126" y="236"/>
                    </a:lnTo>
                    <a:lnTo>
                      <a:pt x="136" y="230"/>
                    </a:lnTo>
                    <a:lnTo>
                      <a:pt x="145" y="223"/>
                    </a:lnTo>
                    <a:lnTo>
                      <a:pt x="155" y="215"/>
                    </a:lnTo>
                    <a:lnTo>
                      <a:pt x="155" y="215"/>
                    </a:lnTo>
                    <a:lnTo>
                      <a:pt x="236" y="134"/>
                    </a:lnTo>
                    <a:lnTo>
                      <a:pt x="236" y="134"/>
                    </a:lnTo>
                    <a:lnTo>
                      <a:pt x="238" y="129"/>
                    </a:lnTo>
                    <a:lnTo>
                      <a:pt x="236" y="116"/>
                    </a:lnTo>
                    <a:lnTo>
                      <a:pt x="235" y="107"/>
                    </a:lnTo>
                    <a:lnTo>
                      <a:pt x="231" y="96"/>
                    </a:lnTo>
                    <a:lnTo>
                      <a:pt x="227" y="83"/>
                    </a:lnTo>
                    <a:lnTo>
                      <a:pt x="220" y="70"/>
                    </a:lnTo>
                    <a:lnTo>
                      <a:pt x="220" y="70"/>
                    </a:lnTo>
                    <a:lnTo>
                      <a:pt x="206" y="51"/>
                    </a:lnTo>
                    <a:lnTo>
                      <a:pt x="195" y="37"/>
                    </a:lnTo>
                    <a:lnTo>
                      <a:pt x="185" y="29"/>
                    </a:lnTo>
                    <a:lnTo>
                      <a:pt x="182" y="27"/>
                    </a:lnTo>
                    <a:lnTo>
                      <a:pt x="182" y="27"/>
                    </a:lnTo>
                    <a:lnTo>
                      <a:pt x="169" y="19"/>
                    </a:lnTo>
                    <a:lnTo>
                      <a:pt x="158" y="11"/>
                    </a:lnTo>
                    <a:lnTo>
                      <a:pt x="144" y="6"/>
                    </a:lnTo>
                    <a:lnTo>
                      <a:pt x="144" y="6"/>
                    </a:lnTo>
                    <a:lnTo>
                      <a:pt x="121" y="2"/>
                    </a:lnTo>
                    <a:lnTo>
                      <a:pt x="113" y="0"/>
                    </a:lnTo>
                    <a:lnTo>
                      <a:pt x="113" y="0"/>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sp>
            <p:nvSpPr>
              <p:cNvPr id="102" name="Freeform 22">
                <a:extLst>
                  <a:ext uri="{FF2B5EF4-FFF2-40B4-BE49-F238E27FC236}">
                    <a16:creationId xmlns:a16="http://schemas.microsoft.com/office/drawing/2014/main" id="{A266F796-BA06-BBB8-7B23-5D0EA1B0A799}"/>
                  </a:ext>
                </a:extLst>
              </p:cNvPr>
              <p:cNvSpPr>
                <a:spLocks/>
              </p:cNvSpPr>
              <p:nvPr/>
            </p:nvSpPr>
            <p:spPr bwMode="auto">
              <a:xfrm>
                <a:off x="2674" y="1304"/>
                <a:ext cx="269" cy="206"/>
              </a:xfrm>
              <a:custGeom>
                <a:avLst/>
                <a:gdLst>
                  <a:gd name="T0" fmla="*/ 11 w 539"/>
                  <a:gd name="T1" fmla="*/ 266 h 413"/>
                  <a:gd name="T2" fmla="*/ 54 w 539"/>
                  <a:gd name="T3" fmla="*/ 295 h 413"/>
                  <a:gd name="T4" fmla="*/ 58 w 539"/>
                  <a:gd name="T5" fmla="*/ 297 h 413"/>
                  <a:gd name="T6" fmla="*/ 66 w 539"/>
                  <a:gd name="T7" fmla="*/ 301 h 413"/>
                  <a:gd name="T8" fmla="*/ 85 w 539"/>
                  <a:gd name="T9" fmla="*/ 313 h 413"/>
                  <a:gd name="T10" fmla="*/ 101 w 539"/>
                  <a:gd name="T11" fmla="*/ 321 h 413"/>
                  <a:gd name="T12" fmla="*/ 157 w 539"/>
                  <a:gd name="T13" fmla="*/ 348 h 413"/>
                  <a:gd name="T14" fmla="*/ 212 w 539"/>
                  <a:gd name="T15" fmla="*/ 368 h 413"/>
                  <a:gd name="T16" fmla="*/ 318 w 539"/>
                  <a:gd name="T17" fmla="*/ 397 h 413"/>
                  <a:gd name="T18" fmla="*/ 356 w 539"/>
                  <a:gd name="T19" fmla="*/ 403 h 413"/>
                  <a:gd name="T20" fmla="*/ 436 w 539"/>
                  <a:gd name="T21" fmla="*/ 411 h 413"/>
                  <a:gd name="T22" fmla="*/ 477 w 539"/>
                  <a:gd name="T23" fmla="*/ 413 h 413"/>
                  <a:gd name="T24" fmla="*/ 539 w 539"/>
                  <a:gd name="T25" fmla="*/ 410 h 413"/>
                  <a:gd name="T26" fmla="*/ 539 w 539"/>
                  <a:gd name="T27" fmla="*/ 273 h 413"/>
                  <a:gd name="T28" fmla="*/ 539 w 539"/>
                  <a:gd name="T29" fmla="*/ 134 h 413"/>
                  <a:gd name="T30" fmla="*/ 539 w 539"/>
                  <a:gd name="T31" fmla="*/ 134 h 413"/>
                  <a:gd name="T32" fmla="*/ 539 w 539"/>
                  <a:gd name="T33" fmla="*/ 120 h 413"/>
                  <a:gd name="T34" fmla="*/ 533 w 539"/>
                  <a:gd name="T35" fmla="*/ 93 h 413"/>
                  <a:gd name="T36" fmla="*/ 526 w 539"/>
                  <a:gd name="T37" fmla="*/ 78 h 413"/>
                  <a:gd name="T38" fmla="*/ 499 w 539"/>
                  <a:gd name="T39" fmla="*/ 40 h 413"/>
                  <a:gd name="T40" fmla="*/ 499 w 539"/>
                  <a:gd name="T41" fmla="*/ 40 h 413"/>
                  <a:gd name="T42" fmla="*/ 491 w 539"/>
                  <a:gd name="T43" fmla="*/ 32 h 413"/>
                  <a:gd name="T44" fmla="*/ 482 w 539"/>
                  <a:gd name="T45" fmla="*/ 24 h 413"/>
                  <a:gd name="T46" fmla="*/ 442 w 539"/>
                  <a:gd name="T47" fmla="*/ 6 h 413"/>
                  <a:gd name="T48" fmla="*/ 418 w 539"/>
                  <a:gd name="T49" fmla="*/ 0 h 413"/>
                  <a:gd name="T50" fmla="*/ 416 w 539"/>
                  <a:gd name="T51" fmla="*/ 0 h 413"/>
                  <a:gd name="T52" fmla="*/ 125 w 539"/>
                  <a:gd name="T53" fmla="*/ 0 h 413"/>
                  <a:gd name="T54" fmla="*/ 125 w 539"/>
                  <a:gd name="T55" fmla="*/ 0 h 413"/>
                  <a:gd name="T56" fmla="*/ 117 w 539"/>
                  <a:gd name="T57" fmla="*/ 2 h 413"/>
                  <a:gd name="T58" fmla="*/ 113 w 539"/>
                  <a:gd name="T59" fmla="*/ 2 h 413"/>
                  <a:gd name="T60" fmla="*/ 107 w 539"/>
                  <a:gd name="T61" fmla="*/ 3 h 413"/>
                  <a:gd name="T62" fmla="*/ 105 w 539"/>
                  <a:gd name="T63" fmla="*/ 3 h 413"/>
                  <a:gd name="T64" fmla="*/ 98 w 539"/>
                  <a:gd name="T65" fmla="*/ 5 h 413"/>
                  <a:gd name="T66" fmla="*/ 96 w 539"/>
                  <a:gd name="T67" fmla="*/ 6 h 413"/>
                  <a:gd name="T68" fmla="*/ 90 w 539"/>
                  <a:gd name="T69" fmla="*/ 8 h 413"/>
                  <a:gd name="T70" fmla="*/ 86 w 539"/>
                  <a:gd name="T71" fmla="*/ 10 h 413"/>
                  <a:gd name="T72" fmla="*/ 80 w 539"/>
                  <a:gd name="T73" fmla="*/ 13 h 413"/>
                  <a:gd name="T74" fmla="*/ 80 w 539"/>
                  <a:gd name="T75" fmla="*/ 13 h 413"/>
                  <a:gd name="T76" fmla="*/ 72 w 539"/>
                  <a:gd name="T77" fmla="*/ 16 h 413"/>
                  <a:gd name="T78" fmla="*/ 70 w 539"/>
                  <a:gd name="T79" fmla="*/ 18 h 413"/>
                  <a:gd name="T80" fmla="*/ 64 w 539"/>
                  <a:gd name="T81" fmla="*/ 21 h 413"/>
                  <a:gd name="T82" fmla="*/ 62 w 539"/>
                  <a:gd name="T83" fmla="*/ 22 h 413"/>
                  <a:gd name="T84" fmla="*/ 56 w 539"/>
                  <a:gd name="T85" fmla="*/ 27 h 413"/>
                  <a:gd name="T86" fmla="*/ 56 w 539"/>
                  <a:gd name="T87" fmla="*/ 27 h 413"/>
                  <a:gd name="T88" fmla="*/ 46 w 539"/>
                  <a:gd name="T89" fmla="*/ 35 h 413"/>
                  <a:gd name="T90" fmla="*/ 26 w 539"/>
                  <a:gd name="T91" fmla="*/ 57 h 413"/>
                  <a:gd name="T92" fmla="*/ 24 w 539"/>
                  <a:gd name="T93" fmla="*/ 61 h 413"/>
                  <a:gd name="T94" fmla="*/ 24 w 539"/>
                  <a:gd name="T95" fmla="*/ 61 h 413"/>
                  <a:gd name="T96" fmla="*/ 18 w 539"/>
                  <a:gd name="T97" fmla="*/ 72 h 413"/>
                  <a:gd name="T98" fmla="*/ 18 w 539"/>
                  <a:gd name="T99" fmla="*/ 72 h 413"/>
                  <a:gd name="T100" fmla="*/ 11 w 539"/>
                  <a:gd name="T101" fmla="*/ 83 h 413"/>
                  <a:gd name="T102" fmla="*/ 7 w 539"/>
                  <a:gd name="T103" fmla="*/ 102 h 413"/>
                  <a:gd name="T104" fmla="*/ 0 w 539"/>
                  <a:gd name="T105" fmla="*/ 137 h 413"/>
                  <a:gd name="T106" fmla="*/ 0 w 539"/>
                  <a:gd name="T107" fmla="*/ 258 h 413"/>
                  <a:gd name="T108" fmla="*/ 5 w 539"/>
                  <a:gd name="T109" fmla="*/ 262 h 413"/>
                  <a:gd name="T110" fmla="*/ 11 w 539"/>
                  <a:gd name="T111" fmla="*/ 2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9" h="413">
                    <a:moveTo>
                      <a:pt x="11" y="266"/>
                    </a:moveTo>
                    <a:lnTo>
                      <a:pt x="11" y="266"/>
                    </a:lnTo>
                    <a:lnTo>
                      <a:pt x="54" y="295"/>
                    </a:lnTo>
                    <a:lnTo>
                      <a:pt x="54" y="295"/>
                    </a:lnTo>
                    <a:lnTo>
                      <a:pt x="58" y="297"/>
                    </a:lnTo>
                    <a:lnTo>
                      <a:pt x="58" y="297"/>
                    </a:lnTo>
                    <a:lnTo>
                      <a:pt x="66" y="301"/>
                    </a:lnTo>
                    <a:lnTo>
                      <a:pt x="66" y="301"/>
                    </a:lnTo>
                    <a:lnTo>
                      <a:pt x="85" y="313"/>
                    </a:lnTo>
                    <a:lnTo>
                      <a:pt x="85" y="313"/>
                    </a:lnTo>
                    <a:lnTo>
                      <a:pt x="101" y="321"/>
                    </a:lnTo>
                    <a:lnTo>
                      <a:pt x="101" y="321"/>
                    </a:lnTo>
                    <a:lnTo>
                      <a:pt x="129" y="335"/>
                    </a:lnTo>
                    <a:lnTo>
                      <a:pt x="157" y="348"/>
                    </a:lnTo>
                    <a:lnTo>
                      <a:pt x="185" y="359"/>
                    </a:lnTo>
                    <a:lnTo>
                      <a:pt x="212" y="368"/>
                    </a:lnTo>
                    <a:lnTo>
                      <a:pt x="267" y="384"/>
                    </a:lnTo>
                    <a:lnTo>
                      <a:pt x="318" y="397"/>
                    </a:lnTo>
                    <a:lnTo>
                      <a:pt x="318" y="397"/>
                    </a:lnTo>
                    <a:lnTo>
                      <a:pt x="356" y="403"/>
                    </a:lnTo>
                    <a:lnTo>
                      <a:pt x="396" y="408"/>
                    </a:lnTo>
                    <a:lnTo>
                      <a:pt x="436" y="411"/>
                    </a:lnTo>
                    <a:lnTo>
                      <a:pt x="477" y="413"/>
                    </a:lnTo>
                    <a:lnTo>
                      <a:pt x="477" y="413"/>
                    </a:lnTo>
                    <a:lnTo>
                      <a:pt x="509" y="413"/>
                    </a:lnTo>
                    <a:lnTo>
                      <a:pt x="539" y="410"/>
                    </a:lnTo>
                    <a:lnTo>
                      <a:pt x="539" y="410"/>
                    </a:lnTo>
                    <a:lnTo>
                      <a:pt x="539" y="273"/>
                    </a:lnTo>
                    <a:lnTo>
                      <a:pt x="539" y="185"/>
                    </a:lnTo>
                    <a:lnTo>
                      <a:pt x="539" y="134"/>
                    </a:lnTo>
                    <a:lnTo>
                      <a:pt x="539" y="134"/>
                    </a:lnTo>
                    <a:lnTo>
                      <a:pt x="539" y="134"/>
                    </a:lnTo>
                    <a:lnTo>
                      <a:pt x="539" y="134"/>
                    </a:lnTo>
                    <a:lnTo>
                      <a:pt x="539" y="120"/>
                    </a:lnTo>
                    <a:lnTo>
                      <a:pt x="536" y="105"/>
                    </a:lnTo>
                    <a:lnTo>
                      <a:pt x="533" y="93"/>
                    </a:lnTo>
                    <a:lnTo>
                      <a:pt x="526" y="78"/>
                    </a:lnTo>
                    <a:lnTo>
                      <a:pt x="526" y="78"/>
                    </a:lnTo>
                    <a:lnTo>
                      <a:pt x="515" y="61"/>
                    </a:lnTo>
                    <a:lnTo>
                      <a:pt x="499" y="40"/>
                    </a:lnTo>
                    <a:lnTo>
                      <a:pt x="499" y="40"/>
                    </a:lnTo>
                    <a:lnTo>
                      <a:pt x="499" y="40"/>
                    </a:lnTo>
                    <a:lnTo>
                      <a:pt x="499" y="40"/>
                    </a:lnTo>
                    <a:lnTo>
                      <a:pt x="491" y="32"/>
                    </a:lnTo>
                    <a:lnTo>
                      <a:pt x="482" y="24"/>
                    </a:lnTo>
                    <a:lnTo>
                      <a:pt x="482" y="24"/>
                    </a:lnTo>
                    <a:lnTo>
                      <a:pt x="463" y="14"/>
                    </a:lnTo>
                    <a:lnTo>
                      <a:pt x="442" y="6"/>
                    </a:lnTo>
                    <a:lnTo>
                      <a:pt x="428" y="2"/>
                    </a:lnTo>
                    <a:lnTo>
                      <a:pt x="418" y="0"/>
                    </a:lnTo>
                    <a:lnTo>
                      <a:pt x="418" y="0"/>
                    </a:lnTo>
                    <a:lnTo>
                      <a:pt x="416" y="0"/>
                    </a:lnTo>
                    <a:lnTo>
                      <a:pt x="416" y="0"/>
                    </a:lnTo>
                    <a:lnTo>
                      <a:pt x="125" y="0"/>
                    </a:lnTo>
                    <a:lnTo>
                      <a:pt x="125" y="0"/>
                    </a:lnTo>
                    <a:lnTo>
                      <a:pt x="125" y="0"/>
                    </a:lnTo>
                    <a:lnTo>
                      <a:pt x="125" y="0"/>
                    </a:lnTo>
                    <a:lnTo>
                      <a:pt x="117" y="2"/>
                    </a:lnTo>
                    <a:lnTo>
                      <a:pt x="117" y="2"/>
                    </a:lnTo>
                    <a:lnTo>
                      <a:pt x="113" y="2"/>
                    </a:lnTo>
                    <a:lnTo>
                      <a:pt x="113" y="2"/>
                    </a:lnTo>
                    <a:lnTo>
                      <a:pt x="107" y="3"/>
                    </a:lnTo>
                    <a:lnTo>
                      <a:pt x="107" y="3"/>
                    </a:lnTo>
                    <a:lnTo>
                      <a:pt x="105" y="3"/>
                    </a:lnTo>
                    <a:lnTo>
                      <a:pt x="105" y="3"/>
                    </a:lnTo>
                    <a:lnTo>
                      <a:pt x="98" y="5"/>
                    </a:lnTo>
                    <a:lnTo>
                      <a:pt x="98" y="5"/>
                    </a:lnTo>
                    <a:lnTo>
                      <a:pt x="96" y="6"/>
                    </a:lnTo>
                    <a:lnTo>
                      <a:pt x="96" y="6"/>
                    </a:lnTo>
                    <a:lnTo>
                      <a:pt x="90" y="8"/>
                    </a:lnTo>
                    <a:lnTo>
                      <a:pt x="90" y="8"/>
                    </a:lnTo>
                    <a:lnTo>
                      <a:pt x="86" y="10"/>
                    </a:lnTo>
                    <a:lnTo>
                      <a:pt x="86" y="10"/>
                    </a:lnTo>
                    <a:lnTo>
                      <a:pt x="80" y="13"/>
                    </a:lnTo>
                    <a:lnTo>
                      <a:pt x="80" y="13"/>
                    </a:lnTo>
                    <a:lnTo>
                      <a:pt x="80" y="13"/>
                    </a:lnTo>
                    <a:lnTo>
                      <a:pt x="80" y="13"/>
                    </a:lnTo>
                    <a:lnTo>
                      <a:pt x="72" y="16"/>
                    </a:lnTo>
                    <a:lnTo>
                      <a:pt x="72" y="16"/>
                    </a:lnTo>
                    <a:lnTo>
                      <a:pt x="70" y="18"/>
                    </a:lnTo>
                    <a:lnTo>
                      <a:pt x="70" y="18"/>
                    </a:lnTo>
                    <a:lnTo>
                      <a:pt x="64" y="21"/>
                    </a:lnTo>
                    <a:lnTo>
                      <a:pt x="64" y="21"/>
                    </a:lnTo>
                    <a:lnTo>
                      <a:pt x="62" y="22"/>
                    </a:lnTo>
                    <a:lnTo>
                      <a:pt x="62" y="22"/>
                    </a:lnTo>
                    <a:lnTo>
                      <a:pt x="56" y="27"/>
                    </a:lnTo>
                    <a:lnTo>
                      <a:pt x="56" y="27"/>
                    </a:lnTo>
                    <a:lnTo>
                      <a:pt x="56" y="27"/>
                    </a:lnTo>
                    <a:lnTo>
                      <a:pt x="56" y="27"/>
                    </a:lnTo>
                    <a:lnTo>
                      <a:pt x="46" y="35"/>
                    </a:lnTo>
                    <a:lnTo>
                      <a:pt x="37" y="45"/>
                    </a:lnTo>
                    <a:lnTo>
                      <a:pt x="26" y="57"/>
                    </a:lnTo>
                    <a:lnTo>
                      <a:pt x="26" y="57"/>
                    </a:lnTo>
                    <a:lnTo>
                      <a:pt x="24" y="61"/>
                    </a:lnTo>
                    <a:lnTo>
                      <a:pt x="24" y="61"/>
                    </a:lnTo>
                    <a:lnTo>
                      <a:pt x="24" y="61"/>
                    </a:lnTo>
                    <a:lnTo>
                      <a:pt x="24" y="61"/>
                    </a:lnTo>
                    <a:lnTo>
                      <a:pt x="18" y="72"/>
                    </a:lnTo>
                    <a:lnTo>
                      <a:pt x="18" y="72"/>
                    </a:lnTo>
                    <a:lnTo>
                      <a:pt x="18" y="72"/>
                    </a:lnTo>
                    <a:lnTo>
                      <a:pt x="18" y="72"/>
                    </a:lnTo>
                    <a:lnTo>
                      <a:pt x="11" y="83"/>
                    </a:lnTo>
                    <a:lnTo>
                      <a:pt x="11" y="83"/>
                    </a:lnTo>
                    <a:lnTo>
                      <a:pt x="7" y="102"/>
                    </a:lnTo>
                    <a:lnTo>
                      <a:pt x="3" y="120"/>
                    </a:lnTo>
                    <a:lnTo>
                      <a:pt x="0" y="137"/>
                    </a:lnTo>
                    <a:lnTo>
                      <a:pt x="0" y="258"/>
                    </a:lnTo>
                    <a:lnTo>
                      <a:pt x="0" y="258"/>
                    </a:lnTo>
                    <a:lnTo>
                      <a:pt x="5" y="262"/>
                    </a:lnTo>
                    <a:lnTo>
                      <a:pt x="5" y="262"/>
                    </a:lnTo>
                    <a:lnTo>
                      <a:pt x="11" y="266"/>
                    </a:lnTo>
                    <a:lnTo>
                      <a:pt x="11" y="266"/>
                    </a:lnTo>
                    <a:close/>
                  </a:path>
                </a:pathLst>
              </a:custGeom>
              <a:grpFill/>
              <a:ln w="9525">
                <a:noFill/>
                <a:round/>
                <a:headEnd/>
                <a:tailEnd/>
              </a:ln>
            </p:spPr>
            <p:txBody>
              <a:bodyPr vert="horz" wrap="square" lIns="100584" tIns="50292" rIns="100584" bIns="50292" numCol="1" anchor="t" anchorCtr="0" compatLnSpc="1">
                <a:prstTxWarp prst="textNoShape">
                  <a:avLst/>
                </a:prstTxWarp>
              </a:bodyPr>
              <a:lstStyle/>
              <a:p>
                <a:pPr defTabSz="502895">
                  <a:defRPr/>
                </a:pPr>
                <a:endParaRPr lang="en-US" sz="1980" baseline="-25000">
                  <a:solidFill>
                    <a:srgbClr val="282828"/>
                  </a:solidFill>
                  <a:latin typeface="+mn-lt"/>
                </a:endParaRPr>
              </a:p>
            </p:txBody>
          </p:sp>
        </p:grpSp>
      </p:grpSp>
      <p:sp>
        <p:nvSpPr>
          <p:cNvPr id="10" name="Rectangle 9">
            <a:extLst>
              <a:ext uri="{FF2B5EF4-FFF2-40B4-BE49-F238E27FC236}">
                <a16:creationId xmlns:a16="http://schemas.microsoft.com/office/drawing/2014/main" id="{4BBB6445-DABB-DFBF-6A52-8E7DC5BF5CF5}"/>
              </a:ext>
            </a:extLst>
          </p:cNvPr>
          <p:cNvSpPr/>
          <p:nvPr/>
        </p:nvSpPr>
        <p:spPr>
          <a:xfrm>
            <a:off x="0" y="5699762"/>
            <a:ext cx="12192000" cy="5791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a:solidFill>
                  <a:schemeClr val="bg2"/>
                </a:solidFill>
                <a:latin typeface="+mj-lt"/>
              </a:rPr>
              <a:t>Minimum $150K in MS Bookings &amp; offer at least one strategic Cisco Powered Service</a:t>
            </a:r>
          </a:p>
        </p:txBody>
      </p:sp>
      <p:cxnSp>
        <p:nvCxnSpPr>
          <p:cNvPr id="18" name="Straight Arrow Connector 17">
            <a:extLst>
              <a:ext uri="{FF2B5EF4-FFF2-40B4-BE49-F238E27FC236}">
                <a16:creationId xmlns:a16="http://schemas.microsoft.com/office/drawing/2014/main" id="{BA14D3EB-35EF-FB70-FEA0-B57D6C040B53}"/>
              </a:ext>
            </a:extLst>
          </p:cNvPr>
          <p:cNvCxnSpPr/>
          <p:nvPr/>
        </p:nvCxnSpPr>
        <p:spPr>
          <a:xfrm>
            <a:off x="728756" y="1509132"/>
            <a:ext cx="7621711"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4BBEA7-1304-65B0-6176-E5D3135E14F4}"/>
              </a:ext>
            </a:extLst>
          </p:cNvPr>
          <p:cNvCxnSpPr/>
          <p:nvPr/>
        </p:nvCxnSpPr>
        <p:spPr>
          <a:xfrm>
            <a:off x="1223177" y="2336209"/>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5AB700-3900-790C-A509-647F87F48EB5}"/>
              </a:ext>
            </a:extLst>
          </p:cNvPr>
          <p:cNvCxnSpPr/>
          <p:nvPr/>
        </p:nvCxnSpPr>
        <p:spPr>
          <a:xfrm>
            <a:off x="1223177" y="3010238"/>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9A9735-C734-3E70-F985-04C344B82A7E}"/>
              </a:ext>
            </a:extLst>
          </p:cNvPr>
          <p:cNvCxnSpPr/>
          <p:nvPr/>
        </p:nvCxnSpPr>
        <p:spPr>
          <a:xfrm>
            <a:off x="1223177" y="3684267"/>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36BB3D-23B8-DBDD-D110-839FF5733105}"/>
              </a:ext>
            </a:extLst>
          </p:cNvPr>
          <p:cNvCxnSpPr/>
          <p:nvPr/>
        </p:nvCxnSpPr>
        <p:spPr>
          <a:xfrm>
            <a:off x="1223177" y="4358297"/>
            <a:ext cx="7132314"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9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6D2D0F-E721-4320-D659-6C50FC7E484D}"/>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AA47D136-485F-C4A0-FFA0-D6BC1DD99C44}"/>
              </a:ext>
            </a:extLst>
          </p:cNvPr>
          <p:cNvSpPr>
            <a:spLocks noGrp="1"/>
          </p:cNvSpPr>
          <p:nvPr>
            <p:ph type="title"/>
          </p:nvPr>
        </p:nvSpPr>
        <p:spPr/>
        <p:txBody>
          <a:bodyPr/>
          <a:lstStyle/>
          <a:p>
            <a:r>
              <a:rPr lang="en-US"/>
              <a:t>Provider Market Development Fund (MDF) for </a:t>
            </a:r>
            <a:br>
              <a:rPr lang="en-US"/>
            </a:br>
            <a:r>
              <a:rPr lang="en-US"/>
              <a:t>Cisco MS Business</a:t>
            </a:r>
            <a:endParaRPr lang="en-US" sz="3200" i="1">
              <a:solidFill>
                <a:srgbClr val="0D274D"/>
              </a:solidFill>
              <a:latin typeface="CiscoSansTT ExtraLight"/>
            </a:endParaRPr>
          </a:p>
        </p:txBody>
      </p:sp>
      <p:grpSp>
        <p:nvGrpSpPr>
          <p:cNvPr id="4" name="Group 3">
            <a:extLst>
              <a:ext uri="{FF2B5EF4-FFF2-40B4-BE49-F238E27FC236}">
                <a16:creationId xmlns:a16="http://schemas.microsoft.com/office/drawing/2014/main" id="{F7655828-F7CF-78AB-38B5-6766957243E2}"/>
              </a:ext>
            </a:extLst>
          </p:cNvPr>
          <p:cNvGrpSpPr/>
          <p:nvPr/>
        </p:nvGrpSpPr>
        <p:grpSpPr>
          <a:xfrm>
            <a:off x="10503408" y="81209"/>
            <a:ext cx="1341120" cy="769400"/>
            <a:chOff x="7570086" y="-810059"/>
            <a:chExt cx="1005840" cy="577051"/>
          </a:xfrm>
        </p:grpSpPr>
        <p:sp>
          <p:nvSpPr>
            <p:cNvPr id="5" name="Rounded Rectangle 4">
              <a:extLst>
                <a:ext uri="{FF2B5EF4-FFF2-40B4-BE49-F238E27FC236}">
                  <a16:creationId xmlns:a16="http://schemas.microsoft.com/office/drawing/2014/main" id="{28307996-9768-1749-187B-A37C1FDBB377}"/>
                </a:ext>
              </a:extLst>
            </p:cNvPr>
            <p:cNvSpPr/>
            <p:nvPr/>
          </p:nvSpPr>
          <p:spPr>
            <a:xfrm>
              <a:off x="7570086" y="-810059"/>
              <a:ext cx="1005840" cy="182880"/>
            </a:xfrm>
            <a:prstGeom prst="roundRect">
              <a:avLst>
                <a:gd name="adj" fmla="val 50000"/>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IN" sz="1200">
                  <a:solidFill>
                    <a:schemeClr val="tx1"/>
                  </a:solidFill>
                  <a:cs typeface="CiscoSansTT" panose="020B0503020201020303" pitchFamily="34" charset="0"/>
                </a:rPr>
                <a:t>Gold</a:t>
              </a:r>
            </a:p>
          </p:txBody>
        </p:sp>
        <p:sp>
          <p:nvSpPr>
            <p:cNvPr id="7" name="Rounded Rectangle 6">
              <a:extLst>
                <a:ext uri="{FF2B5EF4-FFF2-40B4-BE49-F238E27FC236}">
                  <a16:creationId xmlns:a16="http://schemas.microsoft.com/office/drawing/2014/main" id="{FCE8B375-E826-C9C0-3CB4-3C0A6118D33F}"/>
                </a:ext>
              </a:extLst>
            </p:cNvPr>
            <p:cNvSpPr/>
            <p:nvPr/>
          </p:nvSpPr>
          <p:spPr>
            <a:xfrm>
              <a:off x="7570086" y="-614402"/>
              <a:ext cx="1005840" cy="182880"/>
            </a:xfrm>
            <a:prstGeom prst="roundRect">
              <a:avLst>
                <a:gd name="adj" fmla="val 5000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IN" sz="1200">
                  <a:solidFill>
                    <a:schemeClr val="tx1"/>
                  </a:solidFill>
                </a:rPr>
                <a:t>Premier</a:t>
              </a:r>
            </a:p>
          </p:txBody>
        </p:sp>
        <p:sp>
          <p:nvSpPr>
            <p:cNvPr id="16" name="Rounded Rectangle 15">
              <a:extLst>
                <a:ext uri="{FF2B5EF4-FFF2-40B4-BE49-F238E27FC236}">
                  <a16:creationId xmlns:a16="http://schemas.microsoft.com/office/drawing/2014/main" id="{9A19CC9A-745C-7D32-3797-F2ABE2A49696}"/>
                </a:ext>
              </a:extLst>
            </p:cNvPr>
            <p:cNvSpPr/>
            <p:nvPr/>
          </p:nvSpPr>
          <p:spPr>
            <a:xfrm>
              <a:off x="7570086" y="-415888"/>
              <a:ext cx="1005840" cy="182880"/>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IN" sz="1200">
                  <a:solidFill>
                    <a:schemeClr val="bg2"/>
                  </a:solidFill>
                </a:rPr>
                <a:t>Select</a:t>
              </a:r>
            </a:p>
          </p:txBody>
        </p:sp>
      </p:grpSp>
      <p:graphicFrame>
        <p:nvGraphicFramePr>
          <p:cNvPr id="18" name="Table 7">
            <a:extLst>
              <a:ext uri="{FF2B5EF4-FFF2-40B4-BE49-F238E27FC236}">
                <a16:creationId xmlns:a16="http://schemas.microsoft.com/office/drawing/2014/main" id="{B3FA29EC-C9A6-01B6-9E8A-78BB8E82EEC0}"/>
              </a:ext>
            </a:extLst>
          </p:cNvPr>
          <p:cNvGraphicFramePr>
            <a:graphicFrameLocks noGrp="1"/>
          </p:cNvGraphicFramePr>
          <p:nvPr/>
        </p:nvGraphicFramePr>
        <p:xfrm>
          <a:off x="625928" y="1673379"/>
          <a:ext cx="10979360" cy="4134512"/>
        </p:xfrm>
        <a:graphic>
          <a:graphicData uri="http://schemas.openxmlformats.org/drawingml/2006/table">
            <a:tbl>
              <a:tblPr/>
              <a:tblGrid>
                <a:gridCol w="2837861">
                  <a:extLst>
                    <a:ext uri="{9D8B030D-6E8A-4147-A177-3AD203B41FA5}">
                      <a16:colId xmlns:a16="http://schemas.microsoft.com/office/drawing/2014/main" val="3160485542"/>
                    </a:ext>
                  </a:extLst>
                </a:gridCol>
                <a:gridCol w="2713833">
                  <a:extLst>
                    <a:ext uri="{9D8B030D-6E8A-4147-A177-3AD203B41FA5}">
                      <a16:colId xmlns:a16="http://schemas.microsoft.com/office/drawing/2014/main" val="486875111"/>
                    </a:ext>
                  </a:extLst>
                </a:gridCol>
                <a:gridCol w="2713833">
                  <a:extLst>
                    <a:ext uri="{9D8B030D-6E8A-4147-A177-3AD203B41FA5}">
                      <a16:colId xmlns:a16="http://schemas.microsoft.com/office/drawing/2014/main" val="558584865"/>
                    </a:ext>
                  </a:extLst>
                </a:gridCol>
                <a:gridCol w="2713833">
                  <a:extLst>
                    <a:ext uri="{9D8B030D-6E8A-4147-A177-3AD203B41FA5}">
                      <a16:colId xmlns:a16="http://schemas.microsoft.com/office/drawing/2014/main" val="2922860338"/>
                    </a:ext>
                  </a:extLst>
                </a:gridCol>
              </a:tblGrid>
              <a:tr h="449363">
                <a:tc gridSpan="3">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609570" rtl="0" eaLnBrk="1" fontAlgn="base" latinLnBrk="0" hangingPunct="1">
                        <a:lnSpc>
                          <a:spcPct val="100000"/>
                        </a:lnSpc>
                        <a:spcBef>
                          <a:spcPct val="0"/>
                        </a:spcBef>
                        <a:spcAft>
                          <a:spcPts val="667"/>
                        </a:spcAft>
                        <a:buClrTx/>
                        <a:buSzTx/>
                        <a:buFontTx/>
                        <a:buNone/>
                        <a:tabLst/>
                        <a:defRPr/>
                      </a:pPr>
                      <a:r>
                        <a:rPr lang="en-US" sz="1800" b="0" kern="1200" noProof="0">
                          <a:ln w="0"/>
                          <a:solidFill>
                            <a:schemeClr val="bg2"/>
                          </a:solidFill>
                          <a:effectLst/>
                          <a:latin typeface="+mn-lt"/>
                          <a:ea typeface="+mn-ea"/>
                          <a:cs typeface="+mn-cs"/>
                        </a:rPr>
                        <a:t>Business Development / GTM</a:t>
                      </a:r>
                    </a:p>
                  </a:txBody>
                  <a:tcPr marL="121920" marR="121920" marT="60960" marB="60960" anchor="ctr">
                    <a:lnL w="381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68572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70C0"/>
                        </a:solidFill>
                        <a:effectLst/>
                        <a:uLnTx/>
                        <a:uFillTx/>
                        <a:latin typeface="+mn-lt"/>
                        <a:ea typeface="+mn-ea"/>
                        <a:cs typeface="+mn-cs"/>
                      </a:endParaRPr>
                    </a:p>
                  </a:txBody>
                  <a:tcPr anchor="ctr">
                    <a:lnL w="38100" cap="flat" cmpd="sng" algn="ctr">
                      <a:solidFill>
                        <a:schemeClr val="accent1">
                          <a:lumMod val="20000"/>
                          <a:lumOff val="80000"/>
                        </a:schemeClr>
                      </a:solidFill>
                      <a:prstDash val="solid"/>
                      <a:round/>
                      <a:headEnd type="none" w="med" len="med"/>
                      <a:tailEnd type="none" w="med" len="med"/>
                    </a:lnL>
                    <a:lnR w="38100" cap="flat" cmpd="sng" algn="ctr">
                      <a:solidFill>
                        <a:schemeClr val="accent1">
                          <a:lumMod val="20000"/>
                          <a:lumOff val="8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pPr marL="0" marR="0" lvl="0" indent="0" algn="ctr" defTabSz="609570" rtl="0" eaLnBrk="1" fontAlgn="base" latinLnBrk="0" hangingPunct="1">
                        <a:lnSpc>
                          <a:spcPct val="100000"/>
                        </a:lnSpc>
                        <a:spcBef>
                          <a:spcPct val="0"/>
                        </a:spcBef>
                        <a:spcAft>
                          <a:spcPts val="667"/>
                        </a:spcAft>
                        <a:buClrTx/>
                        <a:buSzTx/>
                        <a:buFontTx/>
                        <a:buNone/>
                        <a:tabLst/>
                        <a:defRPr/>
                      </a:pPr>
                      <a:endParaRPr lang="en-US" sz="1600" kern="1200" noProof="0">
                        <a:ln w="0"/>
                        <a:solidFill>
                          <a:schemeClr val="bg1"/>
                        </a:solidFill>
                        <a:effectLst>
                          <a:outerShdw blurRad="38100" dist="19050" dir="2700000" algn="tl" rotWithShape="0">
                            <a:schemeClr val="dk1">
                              <a:alpha val="40000"/>
                            </a:schemeClr>
                          </a:outerShdw>
                        </a:effectLst>
                        <a:latin typeface="+mn-lt"/>
                        <a:ea typeface="+mn-ea"/>
                        <a:cs typeface="+mn-cs"/>
                      </a:endParaRPr>
                    </a:p>
                  </a:txBody>
                  <a:tcPr marL="121920" marR="121920" marT="60960" marB="60960" anchor="ctr">
                    <a:lnL w="38100" cap="flat" cmpd="sng" algn="ctr">
                      <a:solidFill>
                        <a:srgbClr val="00BCEB">
                          <a:lumMod val="20000"/>
                          <a:lumOff val="80000"/>
                        </a:srgbClr>
                      </a:solidFill>
                      <a:prstDash val="solid"/>
                      <a:round/>
                      <a:headEnd type="none" w="med" len="med"/>
                      <a:tailEnd type="none" w="med" len="med"/>
                    </a:lnL>
                    <a:lnR w="38100" cap="flat" cmpd="sng" algn="ctr">
                      <a:solidFill>
                        <a:srgbClr val="00BCEB">
                          <a:lumMod val="20000"/>
                          <a:lumOff val="80000"/>
                        </a:srgbClr>
                      </a:solidFill>
                      <a:prstDash val="solid"/>
                      <a:round/>
                      <a:headEnd type="none" w="med" len="med"/>
                      <a:tailEnd type="none" w="med" len="med"/>
                    </a:lnR>
                    <a:lnT w="38100" cap="flat" cmpd="sng" algn="ctr">
                      <a:solidFill>
                        <a:srgbClr val="00BCEB">
                          <a:lumMod val="20000"/>
                          <a:lumOff val="80000"/>
                        </a:srgb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CEB"/>
                    </a:solidFill>
                  </a:tcPr>
                </a:tc>
                <a:tc>
                  <a:txBody>
                    <a:bodyPr/>
                    <a:lstStyle/>
                    <a:p>
                      <a:pPr marL="0" marR="0" lvl="0" indent="0" algn="ctr" defTabSz="609570" rtl="0" eaLnBrk="1" fontAlgn="base" latinLnBrk="0" hangingPunct="1">
                        <a:lnSpc>
                          <a:spcPct val="100000"/>
                        </a:lnSpc>
                        <a:spcBef>
                          <a:spcPct val="0"/>
                        </a:spcBef>
                        <a:spcAft>
                          <a:spcPts val="667"/>
                        </a:spcAft>
                        <a:buClrTx/>
                        <a:buSzTx/>
                        <a:buFontTx/>
                        <a:buNone/>
                        <a:tabLst/>
                        <a:defRPr/>
                      </a:pPr>
                      <a:r>
                        <a:rPr lang="en-US" sz="1800" b="0" kern="1200" noProof="0">
                          <a:ln w="0"/>
                          <a:solidFill>
                            <a:schemeClr val="bg2"/>
                          </a:solidFill>
                          <a:effectLst/>
                          <a:latin typeface="+mn-lt"/>
                          <a:ea typeface="+mn-ea"/>
                          <a:cs typeface="+mn-cs"/>
                        </a:rPr>
                        <a:t>Marketing</a:t>
                      </a:r>
                    </a:p>
                  </a:txBody>
                  <a:tcPr marL="121920" marR="121920" marT="60960" marB="60960" anchor="ctr">
                    <a:lnL w="28575"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33810955"/>
                  </a:ext>
                </a:extLst>
              </a:tr>
              <a:tr h="890165">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Cloud or Network Assessments</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(Customer opportunity visibility)</a:t>
                      </a:r>
                    </a:p>
                  </a:txBody>
                  <a:tcPr marL="121920" marR="121920" marT="60960" marB="6096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Partner Level Specialization</a:t>
                      </a:r>
                    </a:p>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(Courses, exams for CPS Specialization)</a:t>
                      </a: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Market Research / </a:t>
                      </a:r>
                      <a:br>
                        <a:rPr kumimoji="0" lang="en-US" sz="1200" b="0" i="0" u="none" strike="noStrike" kern="1200" cap="none" spc="0" normalizeH="0" baseline="0">
                          <a:ln>
                            <a:noFill/>
                          </a:ln>
                          <a:solidFill>
                            <a:schemeClr val="tx1"/>
                          </a:solidFill>
                          <a:effectLst/>
                          <a:uLnTx/>
                          <a:uFillTx/>
                          <a:latin typeface="+mn-lt"/>
                          <a:ea typeface="+mn-ea"/>
                          <a:cs typeface="+mn-cs"/>
                        </a:rPr>
                      </a:br>
                      <a:r>
                        <a:rPr kumimoji="0" lang="en-US" sz="1200" b="0" i="0" u="none" strike="noStrike" kern="1200" cap="none" spc="0" normalizeH="0" baseline="0">
                          <a:ln>
                            <a:noFill/>
                          </a:ln>
                          <a:solidFill>
                            <a:schemeClr val="tx1"/>
                          </a:solidFill>
                          <a:effectLst/>
                          <a:uLnTx/>
                          <a:uFillTx/>
                          <a:latin typeface="+mn-lt"/>
                          <a:ea typeface="+mn-ea"/>
                          <a:cs typeface="+mn-cs"/>
                        </a:rPr>
                        <a:t>Predictive Analytics </a:t>
                      </a: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Marketing </a:t>
                      </a:r>
                    </a:p>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(Digital/Non-Digital)</a:t>
                      </a:r>
                      <a:endParaRPr kumimoji="0" lang="en-US" sz="1200" b="0" i="1" u="none" strike="noStrike" kern="1200" cap="none" spc="0" normalizeH="0" baseline="0" noProof="0">
                        <a:ln>
                          <a:noFill/>
                        </a:ln>
                        <a:solidFill>
                          <a:schemeClr val="tx1"/>
                        </a:solidFill>
                        <a:effectLst/>
                        <a:uLnTx/>
                        <a:uFillTx/>
                        <a:latin typeface="+mn-lt"/>
                        <a:ea typeface="+mn-ea"/>
                        <a:cs typeface="+mn-cs"/>
                      </a:endParaRPr>
                    </a:p>
                  </a:txBody>
                  <a:tcPr marL="121920" marR="121920" marT="60960" marB="6096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240210431"/>
                  </a:ext>
                </a:extLst>
              </a:tr>
              <a:tr h="875265">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685726" rtl="0" eaLnBrk="1" fontAlgn="ctr" latinLnBrk="0" hangingPunct="1">
                        <a:lnSpc>
                          <a:spcPct val="100000"/>
                        </a:lnSpc>
                        <a:spcBef>
                          <a:spcPts val="0"/>
                        </a:spcBef>
                        <a:spcAft>
                          <a:spcPts val="0"/>
                        </a:spcAft>
                        <a:buClrTx/>
                        <a:buSzTx/>
                        <a:buFontTx/>
                        <a:buNone/>
                        <a:tabLst/>
                        <a:defRPr/>
                      </a:pPr>
                      <a:r>
                        <a:rPr lang="en-US" sz="1200" b="0" i="0" u="none" strike="noStrike" kern="1200">
                          <a:solidFill>
                            <a:schemeClr val="accent1"/>
                          </a:solidFill>
                          <a:effectLst/>
                          <a:latin typeface="+mn-lt"/>
                          <a:ea typeface="+mn-ea"/>
                          <a:cs typeface="+mn-cs"/>
                        </a:rPr>
                        <a:t>Funded Heads</a:t>
                      </a:r>
                    </a:p>
                  </a:txBody>
                  <a:tcPr marL="80683" marR="80683"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1"/>
                          </a:solidFill>
                          <a:effectLst/>
                          <a:uLnTx/>
                          <a:uFillTx/>
                          <a:latin typeface="+mn-lt"/>
                          <a:ea typeface="+mn-ea"/>
                          <a:cs typeface="+mn-cs"/>
                        </a:rPr>
                        <a:t>Sales Incentives</a:t>
                      </a: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Sales Call Out Days</a:t>
                      </a:r>
                    </a:p>
                  </a:txBody>
                  <a:tcPr marL="80683" marR="80683"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Marketing Automation (tools/platforms to manage campaigns, activities)  </a:t>
                      </a:r>
                    </a:p>
                  </a:txBody>
                  <a:tcPr marL="121920" marR="121920" marT="60960" marB="6096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37022985"/>
                  </a:ext>
                </a:extLst>
              </a:tr>
              <a:tr h="741350">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algn="ctr" defTabSz="685726" rtl="0" eaLnBrk="1" fontAlgn="ctr" latinLnBrk="0" hangingPunct="1"/>
                      <a:r>
                        <a:rPr lang="en-US" sz="1200" b="0" i="0" u="none" strike="noStrike" kern="1200">
                          <a:solidFill>
                            <a:schemeClr val="tx1"/>
                          </a:solidFill>
                          <a:effectLst/>
                          <a:latin typeface="+mn-lt"/>
                          <a:ea typeface="+mn-ea"/>
                          <a:cs typeface="+mn-cs"/>
                        </a:rPr>
                        <a:t>Individual Career Level Certifications</a:t>
                      </a:r>
                    </a:p>
                  </a:txBody>
                  <a:tcPr marL="121920" marR="121920" marT="60960" marB="6096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algn="ctr" fontAlgn="ctr"/>
                      <a:r>
                        <a:rPr lang="en-US" sz="1200" b="0" i="0" u="none" strike="noStrike" kern="1200" noProof="0">
                          <a:solidFill>
                            <a:schemeClr val="tx1"/>
                          </a:solidFill>
                          <a:effectLst/>
                          <a:latin typeface="+mn-lt"/>
                          <a:ea typeface="+mn-ea"/>
                          <a:cs typeface="+mn-cs"/>
                        </a:rPr>
                        <a:t>Seminars and Events </a:t>
                      </a:r>
                      <a:br>
                        <a:rPr lang="en-US" sz="1200" b="0" i="0" u="none" strike="noStrike" kern="1200" noProof="0">
                          <a:solidFill>
                            <a:schemeClr val="tx1"/>
                          </a:solidFill>
                          <a:effectLst/>
                          <a:latin typeface="+mn-lt"/>
                          <a:ea typeface="+mn-ea"/>
                          <a:cs typeface="+mn-cs"/>
                        </a:rPr>
                      </a:br>
                      <a:r>
                        <a:rPr lang="en-US" sz="1200" b="0" i="0" u="none" strike="noStrike" kern="1200" noProof="0">
                          <a:solidFill>
                            <a:schemeClr val="tx1"/>
                          </a:solidFill>
                          <a:effectLst/>
                          <a:latin typeface="+mn-lt"/>
                          <a:ea typeface="+mn-ea"/>
                          <a:cs typeface="+mn-cs"/>
                        </a:rPr>
                        <a:t>with Internal / External Audience</a:t>
                      </a:r>
                      <a:endParaRPr lang="en-US" sz="1200" b="1" i="0" u="none" strike="noStrike" kern="1200">
                        <a:solidFill>
                          <a:schemeClr val="tx1"/>
                        </a:solidFill>
                        <a:effectLst/>
                        <a:latin typeface="+mn-lt"/>
                        <a:ea typeface="+mn-ea"/>
                        <a:cs typeface="+mn-cs"/>
                      </a:endParaRPr>
                    </a:p>
                  </a:txBody>
                  <a:tcPr marL="80683" marR="80683"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Solution Center</a:t>
                      </a:r>
                    </a:p>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(tour, training)</a:t>
                      </a: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chemeClr val="tx1"/>
                          </a:solidFill>
                          <a:effectLst/>
                          <a:uLnTx/>
                          <a:uFillTx/>
                          <a:latin typeface="+mn-lt"/>
                          <a:ea typeface="+mn-ea"/>
                          <a:cs typeface="+mn-cs"/>
                        </a:rPr>
                        <a:t>Merchandising / Telemarketing</a:t>
                      </a:r>
                    </a:p>
                  </a:txBody>
                  <a:tcPr marL="80683" marR="80683"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998961187"/>
                  </a:ext>
                </a:extLst>
              </a:tr>
              <a:tr h="1178369">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algn="ctr" defTabSz="685726" rtl="0" eaLnBrk="1" latinLnBrk="0" hangingPunct="1"/>
                      <a:r>
                        <a:rPr lang="en-US" sz="1200" b="0" i="0" u="none" strike="noStrike" kern="1200">
                          <a:solidFill>
                            <a:schemeClr val="accent1"/>
                          </a:solidFill>
                          <a:effectLst/>
                          <a:latin typeface="+mn-lt"/>
                          <a:ea typeface="+mn-ea"/>
                          <a:cs typeface="+mn-cs"/>
                        </a:rPr>
                        <a:t>Managed Service (Cisco) </a:t>
                      </a:r>
                      <a:br>
                        <a:rPr lang="en-US" sz="1200" b="0" i="0" u="none" strike="noStrike" kern="1200">
                          <a:solidFill>
                            <a:schemeClr val="accent1"/>
                          </a:solidFill>
                          <a:effectLst/>
                          <a:latin typeface="+mn-lt"/>
                          <a:ea typeface="+mn-ea"/>
                          <a:cs typeface="+mn-cs"/>
                        </a:rPr>
                      </a:br>
                      <a:r>
                        <a:rPr lang="en-US" sz="1200" b="0" i="0" u="none" strike="noStrike" kern="1200">
                          <a:solidFill>
                            <a:schemeClr val="accent1"/>
                          </a:solidFill>
                          <a:effectLst/>
                          <a:latin typeface="+mn-lt"/>
                          <a:ea typeface="+mn-ea"/>
                          <a:cs typeface="+mn-cs"/>
                        </a:rPr>
                        <a:t>GTM Review or </a:t>
                      </a:r>
                      <a:br>
                        <a:rPr lang="en-US" sz="1200" b="0" i="0" u="none" strike="noStrike" kern="1200">
                          <a:solidFill>
                            <a:schemeClr val="accent1"/>
                          </a:solidFill>
                          <a:effectLst/>
                          <a:latin typeface="+mn-lt"/>
                          <a:ea typeface="+mn-ea"/>
                          <a:cs typeface="+mn-cs"/>
                        </a:rPr>
                      </a:br>
                      <a:r>
                        <a:rPr lang="en-US" sz="1200" b="0" i="0" u="none" strike="noStrike" kern="1200">
                          <a:solidFill>
                            <a:schemeClr val="accent1"/>
                          </a:solidFill>
                          <a:effectLst/>
                          <a:latin typeface="+mn-lt"/>
                          <a:ea typeface="+mn-ea"/>
                          <a:cs typeface="+mn-cs"/>
                        </a:rPr>
                        <a:t>GTM Workshop</a:t>
                      </a:r>
                    </a:p>
                  </a:txBody>
                  <a:tcPr marL="121920" marR="121920" marT="60960" marB="6096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362" rtl="0" eaLnBrk="1" latinLnBrk="0" hangingPunct="1">
                        <a:defRPr sz="1867" kern="1200">
                          <a:solidFill>
                            <a:schemeClr val="tx1"/>
                          </a:solidFill>
                          <a:latin typeface="CiscoSansTT ExtraLight"/>
                        </a:defRPr>
                      </a:lvl1pPr>
                      <a:lvl2pPr marL="457178" algn="l" defTabSz="914362" rtl="0" eaLnBrk="1" latinLnBrk="0" hangingPunct="1">
                        <a:defRPr sz="1867" kern="1200">
                          <a:solidFill>
                            <a:schemeClr val="tx1"/>
                          </a:solidFill>
                          <a:latin typeface="CiscoSansTT ExtraLight"/>
                        </a:defRPr>
                      </a:lvl2pPr>
                      <a:lvl3pPr marL="914362" algn="l" defTabSz="914362" rtl="0" eaLnBrk="1" latinLnBrk="0" hangingPunct="1">
                        <a:defRPr sz="1867" kern="1200">
                          <a:solidFill>
                            <a:schemeClr val="tx1"/>
                          </a:solidFill>
                          <a:latin typeface="CiscoSansTT ExtraLight"/>
                        </a:defRPr>
                      </a:lvl3pPr>
                      <a:lvl4pPr marL="1371542" algn="l" defTabSz="914362" rtl="0" eaLnBrk="1" latinLnBrk="0" hangingPunct="1">
                        <a:defRPr sz="1867" kern="1200">
                          <a:solidFill>
                            <a:schemeClr val="tx1"/>
                          </a:solidFill>
                          <a:latin typeface="CiscoSansTT ExtraLight"/>
                        </a:defRPr>
                      </a:lvl4pPr>
                      <a:lvl5pPr marL="1828725" algn="l" defTabSz="914362" rtl="0" eaLnBrk="1" latinLnBrk="0" hangingPunct="1">
                        <a:defRPr sz="1867" kern="1200">
                          <a:solidFill>
                            <a:schemeClr val="tx1"/>
                          </a:solidFill>
                          <a:latin typeface="CiscoSansTT ExtraLight"/>
                        </a:defRPr>
                      </a:lvl5pPr>
                      <a:lvl6pPr marL="2285903" algn="l" defTabSz="914362" rtl="0" eaLnBrk="1" latinLnBrk="0" hangingPunct="1">
                        <a:defRPr sz="1867" kern="1200">
                          <a:solidFill>
                            <a:schemeClr val="tx1"/>
                          </a:solidFill>
                          <a:latin typeface="CiscoSansTT ExtraLight"/>
                        </a:defRPr>
                      </a:lvl6pPr>
                      <a:lvl7pPr marL="2743086" algn="l" defTabSz="914362" rtl="0" eaLnBrk="1" latinLnBrk="0" hangingPunct="1">
                        <a:defRPr sz="1867" kern="1200">
                          <a:solidFill>
                            <a:schemeClr val="tx1"/>
                          </a:solidFill>
                          <a:latin typeface="CiscoSansTT ExtraLight"/>
                        </a:defRPr>
                      </a:lvl7pPr>
                      <a:lvl8pPr marL="3200267" algn="l" defTabSz="914362" rtl="0" eaLnBrk="1" latinLnBrk="0" hangingPunct="1">
                        <a:defRPr sz="1867" kern="1200">
                          <a:solidFill>
                            <a:schemeClr val="tx1"/>
                          </a:solidFill>
                          <a:latin typeface="CiscoSansTT ExtraLight"/>
                        </a:defRPr>
                      </a:lvl8pPr>
                      <a:lvl9pPr marL="3657450" algn="l" defTabSz="914362" rtl="0" eaLnBrk="1" latinLnBrk="0" hangingPunct="1">
                        <a:defRPr sz="1867" kern="1200">
                          <a:solidFill>
                            <a:schemeClr val="tx1"/>
                          </a:solidFill>
                          <a:latin typeface="CiscoSansTT ExtraLight"/>
                        </a:defRPr>
                      </a:lvl9pPr>
                    </a:lstStyle>
                    <a:p>
                      <a:pPr marL="0" marR="0" lvl="0" indent="0" algn="ctr" defTabSz="9143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Third-Party Trade Shows</a:t>
                      </a: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schemeClr val="tx1"/>
                        </a:solidFill>
                        <a:effectLst/>
                        <a:uLnTx/>
                        <a:uFillTx/>
                        <a:latin typeface="+mn-lt"/>
                        <a:ea typeface="+mn-ea"/>
                        <a:cs typeface="+mn-cs"/>
                      </a:endParaRPr>
                    </a:p>
                  </a:txBody>
                  <a:tcPr marL="121920" marR="121920" marT="60960" marB="6096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ctr" defTabSz="9143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schemeClr val="tx1"/>
                        </a:solidFill>
                        <a:effectLst/>
                        <a:uLnTx/>
                        <a:uFillTx/>
                        <a:latin typeface="+mn-lt"/>
                        <a:ea typeface="+mn-ea"/>
                        <a:cs typeface="+mn-cs"/>
                      </a:endParaRPr>
                    </a:p>
                  </a:txBody>
                  <a:tcPr marL="121920" marR="121920" marT="60960" marB="6096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239844195"/>
                  </a:ext>
                </a:extLst>
              </a:tr>
            </a:tbl>
          </a:graphicData>
        </a:graphic>
      </p:graphicFrame>
      <p:sp>
        <p:nvSpPr>
          <p:cNvPr id="19" name="Round Same Side Corner Rectangle 18">
            <a:extLst>
              <a:ext uri="{FF2B5EF4-FFF2-40B4-BE49-F238E27FC236}">
                <a16:creationId xmlns:a16="http://schemas.microsoft.com/office/drawing/2014/main" id="{4E03F6AB-061B-76BF-BAD8-5EC833AA9A32}"/>
              </a:ext>
            </a:extLst>
          </p:cNvPr>
          <p:cNvSpPr/>
          <p:nvPr/>
        </p:nvSpPr>
        <p:spPr>
          <a:xfrm>
            <a:off x="609602" y="1218293"/>
            <a:ext cx="10995686" cy="455085"/>
          </a:xfrm>
          <a:prstGeom prst="round2SameRect">
            <a:avLst>
              <a:gd name="adj1" fmla="val 27884"/>
              <a:gd name="adj2" fmla="val 0"/>
            </a:avLst>
          </a:prstGeom>
          <a:solidFill>
            <a:schemeClr val="bg2">
              <a:lumMod val="95000"/>
            </a:scheme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a:ln>
                  <a:noFill/>
                </a:ln>
                <a:solidFill>
                  <a:schemeClr val="tx1">
                    <a:lumMod val="50000"/>
                  </a:schemeClr>
                </a:solidFill>
                <a:effectLst/>
                <a:uLnTx/>
                <a:uFillTx/>
                <a:latin typeface="+mn-lt"/>
                <a:ea typeface="+mn-ea"/>
                <a:cs typeface="+mn-cs"/>
              </a:rPr>
              <a:t>Wallet Menu</a:t>
            </a:r>
          </a:p>
        </p:txBody>
      </p:sp>
      <p:sp>
        <p:nvSpPr>
          <p:cNvPr id="20" name="32-Point Star 19">
            <a:extLst>
              <a:ext uri="{FF2B5EF4-FFF2-40B4-BE49-F238E27FC236}">
                <a16:creationId xmlns:a16="http://schemas.microsoft.com/office/drawing/2014/main" id="{57F38D84-99EB-EBAC-BF49-8E54EE99FD09}"/>
              </a:ext>
            </a:extLst>
          </p:cNvPr>
          <p:cNvSpPr/>
          <p:nvPr/>
        </p:nvSpPr>
        <p:spPr>
          <a:xfrm>
            <a:off x="1139396" y="3233267"/>
            <a:ext cx="365760" cy="365760"/>
          </a:xfrm>
          <a:prstGeom prst="star32">
            <a:avLst/>
          </a:prstGeom>
          <a:solidFill>
            <a:srgbClr val="002060"/>
          </a:solidFill>
          <a:ln w="25400"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D274D"/>
              </a:solidFill>
              <a:effectLst/>
              <a:uLnTx/>
              <a:uFillTx/>
              <a:latin typeface="+mn-lt"/>
              <a:ea typeface="+mn-ea"/>
              <a:cs typeface="+mn-cs"/>
            </a:endParaRPr>
          </a:p>
        </p:txBody>
      </p:sp>
      <p:sp>
        <p:nvSpPr>
          <p:cNvPr id="21" name="32-Point Star 20">
            <a:extLst>
              <a:ext uri="{FF2B5EF4-FFF2-40B4-BE49-F238E27FC236}">
                <a16:creationId xmlns:a16="http://schemas.microsoft.com/office/drawing/2014/main" id="{3B1D0BFA-527B-47B3-AFA8-F9289A2AA6F4}"/>
              </a:ext>
            </a:extLst>
          </p:cNvPr>
          <p:cNvSpPr/>
          <p:nvPr/>
        </p:nvSpPr>
        <p:spPr>
          <a:xfrm>
            <a:off x="3846810" y="3233267"/>
            <a:ext cx="365760" cy="365760"/>
          </a:xfrm>
          <a:prstGeom prst="star32">
            <a:avLst/>
          </a:prstGeom>
          <a:solidFill>
            <a:srgbClr val="002060"/>
          </a:solidFill>
          <a:ln w="25400"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D274D"/>
              </a:solidFill>
              <a:effectLst/>
              <a:uLnTx/>
              <a:uFillTx/>
              <a:latin typeface="+mn-lt"/>
              <a:ea typeface="+mn-ea"/>
              <a:cs typeface="+mn-cs"/>
            </a:endParaRPr>
          </a:p>
        </p:txBody>
      </p:sp>
      <p:sp>
        <p:nvSpPr>
          <p:cNvPr id="22" name="32-Point Star 21">
            <a:extLst>
              <a:ext uri="{FF2B5EF4-FFF2-40B4-BE49-F238E27FC236}">
                <a16:creationId xmlns:a16="http://schemas.microsoft.com/office/drawing/2014/main" id="{17E4C9FA-172E-E732-E106-F0656BDAB190}"/>
              </a:ext>
            </a:extLst>
          </p:cNvPr>
          <p:cNvSpPr/>
          <p:nvPr/>
        </p:nvSpPr>
        <p:spPr>
          <a:xfrm>
            <a:off x="773636" y="4793155"/>
            <a:ext cx="365760" cy="365760"/>
          </a:xfrm>
          <a:prstGeom prst="star32">
            <a:avLst/>
          </a:prstGeom>
          <a:solidFill>
            <a:srgbClr val="002060"/>
          </a:solidFill>
          <a:ln w="25400"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D274D"/>
              </a:solidFill>
              <a:effectLst/>
              <a:uLnTx/>
              <a:uFillTx/>
              <a:latin typeface="+mn-lt"/>
              <a:ea typeface="+mn-ea"/>
              <a:cs typeface="+mn-cs"/>
            </a:endParaRPr>
          </a:p>
        </p:txBody>
      </p:sp>
      <p:sp>
        <p:nvSpPr>
          <p:cNvPr id="23" name="Rectangle 22">
            <a:extLst>
              <a:ext uri="{FF2B5EF4-FFF2-40B4-BE49-F238E27FC236}">
                <a16:creationId xmlns:a16="http://schemas.microsoft.com/office/drawing/2014/main" id="{7F379F50-E0C8-5C69-6495-0CC4510BFA3F}"/>
              </a:ext>
            </a:extLst>
          </p:cNvPr>
          <p:cNvSpPr/>
          <p:nvPr/>
        </p:nvSpPr>
        <p:spPr>
          <a:xfrm>
            <a:off x="0" y="5818715"/>
            <a:ext cx="12192000" cy="455085"/>
          </a:xfrm>
          <a:prstGeom prst="rect">
            <a:avLst/>
          </a:prstGeom>
          <a:solidFill>
            <a:schemeClr val="accent3"/>
          </a:solidFill>
          <a:ln w="25400"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lang="en-US" sz="2133" kern="0">
                <a:ln w="0"/>
                <a:solidFill>
                  <a:schemeClr val="bg2"/>
                </a:solidFill>
                <a:effectLst>
                  <a:outerShdw blurRad="38100" dist="19050" dir="2700000" algn="tl" rotWithShape="0">
                    <a:srgbClr val="282828">
                      <a:alpha val="40000"/>
                    </a:srgbClr>
                  </a:outerShdw>
                </a:effectLst>
                <a:latin typeface="+mn-lt"/>
                <a:ea typeface="+mn-ea"/>
                <a:cs typeface="+mn-cs"/>
                <a:hlinkClick r:id="rId3">
                  <a:extLst>
                    <a:ext uri="{A12FA001-AC4F-418D-AE19-62706E023703}">
                      <ahyp:hlinkClr xmlns:ahyp="http://schemas.microsoft.com/office/drawing/2018/hyperlinkcolor" val="tx"/>
                    </a:ext>
                  </a:extLst>
                </a:hlinkClick>
              </a:rPr>
              <a:t>2</a:t>
            </a:r>
            <a:r>
              <a:rPr kumimoji="0" lang="en-US" sz="2133" b="0" i="0" u="none" strike="noStrike" kern="0" cap="none" spc="0" normalizeH="0" baseline="0" noProof="0">
                <a:ln w="0"/>
                <a:solidFill>
                  <a:schemeClr val="bg2"/>
                </a:solidFill>
                <a:effectLst>
                  <a:outerShdw blurRad="38100" dist="19050" dir="2700000" algn="tl" rotWithShape="0">
                    <a:srgbClr val="282828">
                      <a:alpha val="40000"/>
                    </a:srgbClr>
                  </a:outerShdw>
                </a:effectLst>
                <a:uLnTx/>
                <a:uFillTx/>
                <a:latin typeface="+mn-lt"/>
                <a:ea typeface="+mn-ea"/>
                <a:cs typeface="+mn-cs"/>
                <a:hlinkClick r:id="rId3">
                  <a:extLst>
                    <a:ext uri="{A12FA001-AC4F-418D-AE19-62706E023703}">
                      <ahyp:hlinkClr xmlns:ahyp="http://schemas.microsoft.com/office/drawing/2018/hyperlinkcolor" val="tx"/>
                    </a:ext>
                  </a:extLst>
                </a:hlinkClick>
              </a:rPr>
              <a:t>H FY23 Provider MDF Terms &amp; Rules</a:t>
            </a:r>
            <a:endParaRPr kumimoji="0" lang="en-US" sz="2133" b="0" i="0" u="none" strike="noStrike" kern="0" cap="none" spc="0" normalizeH="0" baseline="0" noProof="0">
              <a:ln w="0"/>
              <a:solidFill>
                <a:schemeClr val="bg2"/>
              </a:solidFill>
              <a:effectLst>
                <a:outerShdw blurRad="38100" dist="19050" dir="2700000" algn="tl" rotWithShape="0">
                  <a:srgbClr val="282828">
                    <a:alpha val="40000"/>
                  </a:srgbClr>
                </a:outerShdw>
              </a:effectLst>
              <a:uLnTx/>
              <a:uFillTx/>
              <a:latin typeface="+mn-lt"/>
              <a:ea typeface="+mn-ea"/>
              <a:cs typeface="+mn-cs"/>
            </a:endParaRPr>
          </a:p>
        </p:txBody>
      </p:sp>
    </p:spTree>
    <p:extLst>
      <p:ext uri="{BB962C8B-B14F-4D97-AF65-F5344CB8AC3E}">
        <p14:creationId xmlns:p14="http://schemas.microsoft.com/office/powerpoint/2010/main" val="159386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7">
            <a:extLst>
              <a:ext uri="{FF2B5EF4-FFF2-40B4-BE49-F238E27FC236}">
                <a16:creationId xmlns:a16="http://schemas.microsoft.com/office/drawing/2014/main" id="{4D9F3F37-227E-95A8-1D4F-7222F245AF76}"/>
              </a:ext>
            </a:extLst>
          </p:cNvPr>
          <p:cNvSpPr/>
          <p:nvPr/>
        </p:nvSpPr>
        <p:spPr>
          <a:xfrm>
            <a:off x="609598" y="1942264"/>
            <a:ext cx="2286002" cy="3752417"/>
          </a:xfrm>
          <a:prstGeom prst="round2SameRect">
            <a:avLst>
              <a:gd name="adj1" fmla="val 5285"/>
              <a:gd name="adj2" fmla="val 0"/>
            </a:avLst>
          </a:prstGeom>
          <a:solidFill>
            <a:schemeClr val="accent1"/>
          </a:solidFill>
          <a:ln w="12700">
            <a:solidFill>
              <a:schemeClr val="tx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ctr" anchorCtr="0"/>
          <a:lstStyle/>
          <a:p>
            <a:pPr algn="ctr">
              <a:spcAft>
                <a:spcPts val="400"/>
              </a:spcAft>
            </a:pPr>
            <a:r>
              <a:rPr lang="en-US">
                <a:solidFill>
                  <a:schemeClr val="tx1">
                    <a:lumMod val="50000"/>
                  </a:schemeClr>
                </a:solidFill>
              </a:rPr>
              <a:t>User Access</a:t>
            </a:r>
          </a:p>
        </p:txBody>
      </p:sp>
      <p:sp>
        <p:nvSpPr>
          <p:cNvPr id="44" name="Round Same Side Corner Rectangle 9">
            <a:extLst>
              <a:ext uri="{FF2B5EF4-FFF2-40B4-BE49-F238E27FC236}">
                <a16:creationId xmlns:a16="http://schemas.microsoft.com/office/drawing/2014/main" id="{C868A83B-1366-D681-7E92-311082F4530B}"/>
              </a:ext>
            </a:extLst>
          </p:cNvPr>
          <p:cNvSpPr/>
          <p:nvPr/>
        </p:nvSpPr>
        <p:spPr>
          <a:xfrm>
            <a:off x="3418657" y="1942264"/>
            <a:ext cx="2286002" cy="3752417"/>
          </a:xfrm>
          <a:prstGeom prst="round2SameRect">
            <a:avLst>
              <a:gd name="adj1" fmla="val 4635"/>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ctr" anchorCtr="0"/>
          <a:lstStyle/>
          <a:p>
            <a:pPr algn="ctr"/>
            <a:r>
              <a:rPr lang="en-US">
                <a:solidFill>
                  <a:schemeClr val="accent4">
                    <a:lumMod val="10000"/>
                  </a:schemeClr>
                </a:solidFill>
              </a:rPr>
              <a:t>Activity Creation</a:t>
            </a:r>
          </a:p>
        </p:txBody>
      </p:sp>
      <p:sp>
        <p:nvSpPr>
          <p:cNvPr id="46" name="Round Same Side Corner Rectangle 11">
            <a:extLst>
              <a:ext uri="{FF2B5EF4-FFF2-40B4-BE49-F238E27FC236}">
                <a16:creationId xmlns:a16="http://schemas.microsoft.com/office/drawing/2014/main" id="{8C9A9942-E312-0502-0C90-1EA47DDE4A02}"/>
              </a:ext>
            </a:extLst>
          </p:cNvPr>
          <p:cNvSpPr/>
          <p:nvPr/>
        </p:nvSpPr>
        <p:spPr>
          <a:xfrm>
            <a:off x="6293576" y="1942264"/>
            <a:ext cx="2286002" cy="3752417"/>
          </a:xfrm>
          <a:prstGeom prst="round2SameRect">
            <a:avLst>
              <a:gd name="adj1" fmla="val 4959"/>
              <a:gd name="adj2" fmla="val 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ctr" anchorCtr="0"/>
          <a:lstStyle/>
          <a:p>
            <a:pPr algn="ctr">
              <a:spcAft>
                <a:spcPts val="400"/>
              </a:spcAft>
            </a:pPr>
            <a:r>
              <a:rPr lang="en-US">
                <a:solidFill>
                  <a:schemeClr val="accent4">
                    <a:lumMod val="10000"/>
                  </a:schemeClr>
                </a:solidFill>
              </a:rPr>
              <a:t>Claims Submission</a:t>
            </a:r>
            <a:endParaRPr lang="en-US">
              <a:solidFill>
                <a:schemeClr val="bg1"/>
              </a:solidFill>
            </a:endParaRPr>
          </a:p>
        </p:txBody>
      </p:sp>
      <p:sp>
        <p:nvSpPr>
          <p:cNvPr id="48" name="Round Same Side Corner Rectangle 13">
            <a:extLst>
              <a:ext uri="{FF2B5EF4-FFF2-40B4-BE49-F238E27FC236}">
                <a16:creationId xmlns:a16="http://schemas.microsoft.com/office/drawing/2014/main" id="{80BCCD94-19EF-EA42-D4C9-92B56DB36E24}"/>
              </a:ext>
            </a:extLst>
          </p:cNvPr>
          <p:cNvSpPr/>
          <p:nvPr/>
        </p:nvSpPr>
        <p:spPr>
          <a:xfrm>
            <a:off x="9168495" y="1942264"/>
            <a:ext cx="2286002" cy="3752417"/>
          </a:xfrm>
          <a:prstGeom prst="round2SameRect">
            <a:avLst>
              <a:gd name="adj1" fmla="val 5285"/>
              <a:gd name="adj2"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ctr" anchorCtr="0"/>
          <a:lstStyle/>
          <a:p>
            <a:pPr algn="ctr">
              <a:spcAft>
                <a:spcPts val="400"/>
              </a:spcAft>
            </a:pPr>
            <a:r>
              <a:rPr lang="en-US">
                <a:solidFill>
                  <a:schemeClr val="bg2"/>
                </a:solidFill>
              </a:rPr>
              <a:t>Payment</a:t>
            </a:r>
            <a:endParaRPr lang="en-US" i="1">
              <a:solidFill>
                <a:schemeClr val="bg2"/>
              </a:solidFill>
            </a:endParaRPr>
          </a:p>
        </p:txBody>
      </p:sp>
      <p:sp>
        <p:nvSpPr>
          <p:cNvPr id="4" name="Text Placeholder 3">
            <a:extLst>
              <a:ext uri="{FF2B5EF4-FFF2-40B4-BE49-F238E27FC236}">
                <a16:creationId xmlns:a16="http://schemas.microsoft.com/office/drawing/2014/main" id="{C7AB90B9-7031-84ED-BB93-7B2EBB08BB20}"/>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9D62B1B0-B2E8-5EB1-16B1-67426C1991F7}"/>
              </a:ext>
            </a:extLst>
          </p:cNvPr>
          <p:cNvSpPr>
            <a:spLocks noGrp="1"/>
          </p:cNvSpPr>
          <p:nvPr>
            <p:ph type="title"/>
          </p:nvPr>
        </p:nvSpPr>
        <p:spPr/>
        <p:txBody>
          <a:bodyPr/>
          <a:lstStyle/>
          <a:p>
            <a:r>
              <a:rPr lang="en-US"/>
              <a:t>Provider MDF – Partner Action </a:t>
            </a:r>
            <a:r>
              <a:rPr lang="en-US" b="1"/>
              <a:t> </a:t>
            </a:r>
          </a:p>
        </p:txBody>
      </p:sp>
      <p:sp>
        <p:nvSpPr>
          <p:cNvPr id="43" name="Oval 42">
            <a:extLst>
              <a:ext uri="{FF2B5EF4-FFF2-40B4-BE49-F238E27FC236}">
                <a16:creationId xmlns:a16="http://schemas.microsoft.com/office/drawing/2014/main" id="{FCFFEAE1-E00E-ACCC-E0BB-F17B1A194DF9}"/>
              </a:ext>
            </a:extLst>
          </p:cNvPr>
          <p:cNvSpPr/>
          <p:nvPr/>
        </p:nvSpPr>
        <p:spPr>
          <a:xfrm>
            <a:off x="1525630" y="1228901"/>
            <a:ext cx="459378" cy="4572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1"/>
                </a:solidFill>
                <a:effectLst/>
                <a:uLnTx/>
                <a:uFillTx/>
                <a:ea typeface="+mn-ea"/>
                <a:cs typeface="CiscoSansTT" panose="020B0503020201020303" pitchFamily="34" charset="0"/>
              </a:rPr>
              <a:t>0</a:t>
            </a:r>
          </a:p>
        </p:txBody>
      </p:sp>
      <p:sp>
        <p:nvSpPr>
          <p:cNvPr id="45" name="Oval 44">
            <a:extLst>
              <a:ext uri="{FF2B5EF4-FFF2-40B4-BE49-F238E27FC236}">
                <a16:creationId xmlns:a16="http://schemas.microsoft.com/office/drawing/2014/main" id="{88B50253-DA77-A633-A1E2-A375334F62BD}"/>
              </a:ext>
            </a:extLst>
          </p:cNvPr>
          <p:cNvSpPr/>
          <p:nvPr/>
        </p:nvSpPr>
        <p:spPr>
          <a:xfrm>
            <a:off x="4331969" y="1228901"/>
            <a:ext cx="459378"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2"/>
                </a:solidFill>
                <a:effectLst/>
                <a:uLnTx/>
                <a:uFillTx/>
                <a:ea typeface="+mn-ea"/>
                <a:cs typeface="CiscoSansTT" panose="020B0503020201020303" pitchFamily="34" charset="0"/>
              </a:rPr>
              <a:t>1</a:t>
            </a:r>
          </a:p>
        </p:txBody>
      </p:sp>
      <p:sp>
        <p:nvSpPr>
          <p:cNvPr id="47" name="Oval 46">
            <a:extLst>
              <a:ext uri="{FF2B5EF4-FFF2-40B4-BE49-F238E27FC236}">
                <a16:creationId xmlns:a16="http://schemas.microsoft.com/office/drawing/2014/main" id="{CBF5BE71-C874-99DA-023F-8B464812D847}"/>
              </a:ext>
            </a:extLst>
          </p:cNvPr>
          <p:cNvSpPr/>
          <p:nvPr/>
        </p:nvSpPr>
        <p:spPr>
          <a:xfrm>
            <a:off x="7206888" y="1228901"/>
            <a:ext cx="459378" cy="457200"/>
          </a:xfrm>
          <a:prstGeom prst="ellipse">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5"/>
                </a:solidFill>
                <a:effectLst/>
                <a:uLnTx/>
                <a:uFillTx/>
                <a:ea typeface="+mn-ea"/>
                <a:cs typeface="CiscoSansTT" panose="020B0503020201020303" pitchFamily="34" charset="0"/>
              </a:rPr>
              <a:t>2</a:t>
            </a:r>
          </a:p>
        </p:txBody>
      </p:sp>
      <p:sp>
        <p:nvSpPr>
          <p:cNvPr id="49" name="Oval 48">
            <a:extLst>
              <a:ext uri="{FF2B5EF4-FFF2-40B4-BE49-F238E27FC236}">
                <a16:creationId xmlns:a16="http://schemas.microsoft.com/office/drawing/2014/main" id="{1C55DBEC-CF4C-9F9A-ECF8-F04A598CF66E}"/>
              </a:ext>
            </a:extLst>
          </p:cNvPr>
          <p:cNvSpPr/>
          <p:nvPr/>
        </p:nvSpPr>
        <p:spPr>
          <a:xfrm>
            <a:off x="10097406" y="1228901"/>
            <a:ext cx="459378"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tx1"/>
                </a:solidFill>
                <a:effectLst/>
                <a:uLnTx/>
                <a:uFillTx/>
                <a:ea typeface="+mn-ea"/>
                <a:cs typeface="CiscoSansTT" panose="020B0503020201020303" pitchFamily="34" charset="0"/>
              </a:rPr>
              <a:t>3</a:t>
            </a:r>
          </a:p>
        </p:txBody>
      </p:sp>
      <p:pic>
        <p:nvPicPr>
          <p:cNvPr id="50" name="Graphic 14">
            <a:extLst>
              <a:ext uri="{FF2B5EF4-FFF2-40B4-BE49-F238E27FC236}">
                <a16:creationId xmlns:a16="http://schemas.microsoft.com/office/drawing/2014/main" id="{EABF15AB-11D3-48FD-F68B-3BBFD5286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27" y="949501"/>
            <a:ext cx="1016000" cy="1016000"/>
          </a:xfrm>
          <a:prstGeom prst="rect">
            <a:avLst/>
          </a:prstGeom>
        </p:spPr>
      </p:pic>
      <p:pic>
        <p:nvPicPr>
          <p:cNvPr id="51" name="Graphic 14">
            <a:extLst>
              <a:ext uri="{FF2B5EF4-FFF2-40B4-BE49-F238E27FC236}">
                <a16:creationId xmlns:a16="http://schemas.microsoft.com/office/drawing/2014/main" id="{5FF063DA-FE7E-97C5-102D-5853ABC180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7191" y="949501"/>
            <a:ext cx="1016000" cy="1016000"/>
          </a:xfrm>
          <a:prstGeom prst="rect">
            <a:avLst/>
          </a:prstGeom>
        </p:spPr>
      </p:pic>
      <p:sp>
        <p:nvSpPr>
          <p:cNvPr id="52" name="Rectangle 51">
            <a:extLst>
              <a:ext uri="{FF2B5EF4-FFF2-40B4-BE49-F238E27FC236}">
                <a16:creationId xmlns:a16="http://schemas.microsoft.com/office/drawing/2014/main" id="{3908A95E-E2E4-F2EE-A298-1FEC58B15269}"/>
              </a:ext>
            </a:extLst>
          </p:cNvPr>
          <p:cNvSpPr/>
          <p:nvPr/>
        </p:nvSpPr>
        <p:spPr>
          <a:xfrm>
            <a:off x="-7938" y="5694681"/>
            <a:ext cx="12199937" cy="5791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000">
                <a:solidFill>
                  <a:schemeClr val="bg2"/>
                </a:solidFill>
              </a:rPr>
              <a:t>Review </a:t>
            </a:r>
            <a:r>
              <a:rPr lang="en-US" sz="2000">
                <a:solidFill>
                  <a:schemeClr val="bg2"/>
                </a:solidFill>
                <a:hlinkClick r:id="rId4">
                  <a:extLst>
                    <a:ext uri="{A12FA001-AC4F-418D-AE19-62706E023703}">
                      <ahyp:hlinkClr xmlns:ahyp="http://schemas.microsoft.com/office/drawing/2018/hyperlinkcolor" val="tx"/>
                    </a:ext>
                  </a:extLst>
                </a:hlinkClick>
              </a:rPr>
              <a:t>Provider Terms &amp; Rules</a:t>
            </a:r>
            <a:endParaRPr lang="en-US" sz="2000">
              <a:solidFill>
                <a:schemeClr val="bg2"/>
              </a:solidFill>
            </a:endParaRPr>
          </a:p>
        </p:txBody>
      </p:sp>
      <p:sp>
        <p:nvSpPr>
          <p:cNvPr id="53" name="Rectangle 52">
            <a:extLst>
              <a:ext uri="{FF2B5EF4-FFF2-40B4-BE49-F238E27FC236}">
                <a16:creationId xmlns:a16="http://schemas.microsoft.com/office/drawing/2014/main" id="{8D3AF223-9DB2-E152-E114-1557A0B5E65C}"/>
              </a:ext>
            </a:extLst>
          </p:cNvPr>
          <p:cNvSpPr/>
          <p:nvPr/>
        </p:nvSpPr>
        <p:spPr>
          <a:xfrm>
            <a:off x="3418657" y="2599017"/>
            <a:ext cx="5160921"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ctr" defTabSz="609559" rtl="0" eaLnBrk="1" fontAlgn="base" latinLnBrk="0" hangingPunct="1">
              <a:lnSpc>
                <a:spcPct val="100000"/>
              </a:lnSpc>
              <a:spcBef>
                <a:spcPts val="200"/>
              </a:spcBef>
              <a:spcAft>
                <a:spcPts val="400"/>
              </a:spcAft>
              <a:buClrTx/>
              <a:buSzTx/>
              <a:tabLst/>
              <a:defRPr/>
            </a:pPr>
            <a:r>
              <a:rPr kumimoji="0" lang="en-US" sz="1400" i="0" u="none" strike="noStrike" kern="1200" cap="none" spc="0" normalizeH="0" baseline="0" noProof="0">
                <a:ln>
                  <a:noFill/>
                </a:ln>
                <a:solidFill>
                  <a:srgbClr val="E2E2E2">
                    <a:lumMod val="10000"/>
                  </a:srgbClr>
                </a:solidFill>
                <a:effectLst/>
                <a:uLnTx/>
                <a:uFillTx/>
                <a:ea typeface="+mn-ea"/>
                <a:cs typeface="+mn-cs"/>
                <a:hlinkClick r:id="rId5"/>
              </a:rPr>
              <a:t>MVC Portal</a:t>
            </a:r>
            <a:endParaRPr kumimoji="0" lang="en-US" sz="1400" i="0" u="none" strike="noStrike" kern="1200" cap="none" spc="0" normalizeH="0" baseline="0" noProof="0">
              <a:ln>
                <a:noFill/>
              </a:ln>
              <a:solidFill>
                <a:srgbClr val="E2E2E2">
                  <a:lumMod val="10000"/>
                </a:srgbClr>
              </a:solidFill>
              <a:effectLst/>
              <a:uLnTx/>
              <a:uFillTx/>
              <a:ea typeface="+mn-ea"/>
              <a:cs typeface="+mn-cs"/>
            </a:endParaRPr>
          </a:p>
        </p:txBody>
      </p:sp>
      <p:sp>
        <p:nvSpPr>
          <p:cNvPr id="54" name="Rectangle 53">
            <a:extLst>
              <a:ext uri="{FF2B5EF4-FFF2-40B4-BE49-F238E27FC236}">
                <a16:creationId xmlns:a16="http://schemas.microsoft.com/office/drawing/2014/main" id="{9C38B2B7-C3A9-F34E-38D3-6D7D2B3A815F}"/>
              </a:ext>
            </a:extLst>
          </p:cNvPr>
          <p:cNvSpPr/>
          <p:nvPr/>
        </p:nvSpPr>
        <p:spPr>
          <a:xfrm>
            <a:off x="609602" y="2599017"/>
            <a:ext cx="2285998"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R="0" lvl="0" algn="ctr" defTabSz="609559" rtl="0" eaLnBrk="1" fontAlgn="base" latinLnBrk="0" hangingPunct="1">
              <a:lnSpc>
                <a:spcPct val="100000"/>
              </a:lnSpc>
              <a:spcBef>
                <a:spcPts val="200"/>
              </a:spcBef>
              <a:spcAft>
                <a:spcPts val="600"/>
              </a:spcAft>
              <a:buClrTx/>
              <a:buSzTx/>
              <a:defRPr/>
            </a:pPr>
            <a:r>
              <a:rPr kumimoji="0" lang="en-US" sz="1400" i="0" u="none" strike="noStrike" kern="1200" cap="none" spc="0" normalizeH="0" baseline="0" noProof="0">
                <a:ln>
                  <a:noFill/>
                </a:ln>
                <a:solidFill>
                  <a:srgbClr val="E2E2E2">
                    <a:lumMod val="10000"/>
                  </a:srgbClr>
                </a:solidFill>
                <a:effectLst/>
                <a:uLnTx/>
                <a:uFillTx/>
                <a:ea typeface="ＭＳ Ｐゴシック" charset="0"/>
                <a:hlinkClick r:id="rId6"/>
              </a:rPr>
              <a:t>Partner Self Service (PSS)</a:t>
            </a:r>
            <a:endParaRPr kumimoji="0" lang="en-US" sz="1400" i="0" u="none" strike="noStrike" kern="1200" cap="none" spc="0" normalizeH="0" baseline="0" noProof="0">
              <a:ln>
                <a:noFill/>
              </a:ln>
              <a:solidFill>
                <a:srgbClr val="E2E2E2">
                  <a:lumMod val="10000"/>
                </a:srgbClr>
              </a:solidFill>
              <a:effectLst/>
              <a:uLnTx/>
              <a:uFillTx/>
              <a:ea typeface="ＭＳ Ｐゴシック" charset="0"/>
            </a:endParaRPr>
          </a:p>
        </p:txBody>
      </p:sp>
      <p:sp>
        <p:nvSpPr>
          <p:cNvPr id="55" name="Rectangle 54">
            <a:extLst>
              <a:ext uri="{FF2B5EF4-FFF2-40B4-BE49-F238E27FC236}">
                <a16:creationId xmlns:a16="http://schemas.microsoft.com/office/drawing/2014/main" id="{49211850-4049-9417-4C5E-CB6316FF6BC6}"/>
              </a:ext>
            </a:extLst>
          </p:cNvPr>
          <p:cNvSpPr/>
          <p:nvPr/>
        </p:nvSpPr>
        <p:spPr>
          <a:xfrm>
            <a:off x="9168495" y="2599017"/>
            <a:ext cx="2286002"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91440" rtlCol="0" anchor="ctr"/>
          <a:lstStyle/>
          <a:p>
            <a:pPr algn="ctr">
              <a:spcBef>
                <a:spcPts val="200"/>
              </a:spcBef>
              <a:spcAft>
                <a:spcPts val="600"/>
              </a:spcAft>
              <a:defRPr/>
            </a:pPr>
            <a:r>
              <a:rPr lang="en-US" sz="1400">
                <a:solidFill>
                  <a:srgbClr val="E2E2E2">
                    <a:lumMod val="10000"/>
                  </a:srgbClr>
                </a:solidFill>
                <a:hlinkClick r:id="rId7"/>
              </a:rPr>
              <a:t>Global Easy Pay</a:t>
            </a:r>
            <a:endParaRPr lang="en-US" sz="1400">
              <a:solidFill>
                <a:srgbClr val="E2E2E2">
                  <a:lumMod val="10000"/>
                </a:srgbClr>
              </a:solidFill>
            </a:endParaRPr>
          </a:p>
        </p:txBody>
      </p:sp>
      <p:cxnSp>
        <p:nvCxnSpPr>
          <p:cNvPr id="56" name="Straight Connector 55">
            <a:extLst>
              <a:ext uri="{FF2B5EF4-FFF2-40B4-BE49-F238E27FC236}">
                <a16:creationId xmlns:a16="http://schemas.microsoft.com/office/drawing/2014/main" id="{A504DAEF-857F-601B-98D3-1C4B2DF5BFE3}"/>
              </a:ext>
            </a:extLst>
          </p:cNvPr>
          <p:cNvCxnSpPr/>
          <p:nvPr/>
        </p:nvCxnSpPr>
        <p:spPr>
          <a:xfrm flipV="1">
            <a:off x="3124200" y="1521686"/>
            <a:ext cx="0" cy="4153644"/>
          </a:xfrm>
          <a:prstGeom prst="line">
            <a:avLst/>
          </a:prstGeom>
          <a:ln w="3175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04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CA020281-E7C1-C1AA-AE01-158C01778BD4}"/>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9D62B1B0-B2E8-5EB1-16B1-67426C1991F7}"/>
              </a:ext>
            </a:extLst>
          </p:cNvPr>
          <p:cNvSpPr>
            <a:spLocks noGrp="1"/>
          </p:cNvSpPr>
          <p:nvPr>
            <p:ph type="title"/>
          </p:nvPr>
        </p:nvSpPr>
        <p:spPr/>
        <p:txBody>
          <a:bodyPr/>
          <a:lstStyle/>
          <a:p>
            <a:r>
              <a:rPr lang="en-US"/>
              <a:t>Provider MDF – Partner Action </a:t>
            </a:r>
            <a:r>
              <a:rPr lang="en-US" b="1"/>
              <a:t> </a:t>
            </a:r>
          </a:p>
        </p:txBody>
      </p:sp>
      <p:sp>
        <p:nvSpPr>
          <p:cNvPr id="4" name="Rectangle 3">
            <a:extLst>
              <a:ext uri="{FF2B5EF4-FFF2-40B4-BE49-F238E27FC236}">
                <a16:creationId xmlns:a16="http://schemas.microsoft.com/office/drawing/2014/main" id="{F5FFFA88-2240-EFE9-5060-267D3FAA77DE}"/>
              </a:ext>
            </a:extLst>
          </p:cNvPr>
          <p:cNvSpPr/>
          <p:nvPr/>
        </p:nvSpPr>
        <p:spPr>
          <a:xfrm>
            <a:off x="598169" y="2971181"/>
            <a:ext cx="2286002" cy="2723500"/>
          </a:xfrm>
          <a:prstGeom prst="rect">
            <a:avLst/>
          </a:prstGeom>
          <a:solidFill>
            <a:schemeClr val="bg2">
              <a:lumMod val="95000"/>
            </a:schemeClr>
          </a:solid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40" tIns="72000" rIns="91440" bIns="91440" rtlCol="0" anchor="t"/>
          <a:lstStyle/>
          <a:p>
            <a:pPr marL="231775" indent="-231775">
              <a:spcBef>
                <a:spcPts val="600"/>
              </a:spcBef>
              <a:spcAft>
                <a:spcPts val="600"/>
              </a:spcAft>
              <a:buFont typeface="+mj-lt"/>
              <a:buAutoNum type="arabicPeriod"/>
            </a:pPr>
            <a:r>
              <a:rPr lang="en-US" sz="1200">
                <a:solidFill>
                  <a:schemeClr val="accent4">
                    <a:lumMod val="10000"/>
                  </a:schemeClr>
                </a:solidFill>
                <a:hlinkClick r:id="" action="ppaction://noaction"/>
              </a:rPr>
              <a:t>Locate your Partner Self Service (PSS) Admin</a:t>
            </a:r>
            <a:endParaRPr lang="en-US" sz="1200">
              <a:solidFill>
                <a:schemeClr val="accent4">
                  <a:lumMod val="10000"/>
                </a:schemeClr>
              </a:solidFill>
            </a:endParaRPr>
          </a:p>
          <a:p>
            <a:pPr marL="231775" indent="-231775">
              <a:spcBef>
                <a:spcPts val="200"/>
              </a:spcBef>
              <a:spcAft>
                <a:spcPts val="600"/>
              </a:spcAft>
              <a:buFont typeface="+mj-lt"/>
              <a:buAutoNum type="arabicPeriod"/>
            </a:pPr>
            <a:r>
              <a:rPr lang="en-US" sz="1200">
                <a:solidFill>
                  <a:schemeClr val="accent4">
                    <a:lumMod val="10000"/>
                  </a:schemeClr>
                </a:solidFill>
                <a:hlinkClick r:id="" action="ppaction://noaction"/>
              </a:rPr>
              <a:t>Partner User access to Provider MDF</a:t>
            </a:r>
            <a:r>
              <a:rPr lang="en-US" sz="1200">
                <a:solidFill>
                  <a:schemeClr val="accent4">
                    <a:lumMod val="10000"/>
                  </a:schemeClr>
                </a:solidFill>
              </a:rPr>
              <a:t> (by PSS Admin)</a:t>
            </a:r>
          </a:p>
          <a:p>
            <a:pPr marL="344488" indent="-344488">
              <a:buFont typeface="+mj-lt"/>
              <a:buAutoNum type="arabicPeriod"/>
            </a:pPr>
            <a:endParaRPr lang="en-US" sz="1200">
              <a:solidFill>
                <a:schemeClr val="accent4">
                  <a:lumMod val="10000"/>
                </a:schemeClr>
              </a:solidFill>
            </a:endParaRPr>
          </a:p>
          <a:p>
            <a:pPr marL="344488" indent="-344488">
              <a:buFont typeface="+mj-lt"/>
              <a:buAutoNum type="arabicPeriod"/>
            </a:pPr>
            <a:endParaRPr lang="en-US" sz="1200">
              <a:solidFill>
                <a:schemeClr val="accent4">
                  <a:lumMod val="10000"/>
                </a:schemeClr>
              </a:solidFill>
            </a:endParaRPr>
          </a:p>
          <a:p>
            <a:endParaRPr lang="en-US" sz="1200">
              <a:solidFill>
                <a:schemeClr val="accent4">
                  <a:lumMod val="10000"/>
                </a:schemeClr>
              </a:solidFill>
            </a:endParaRPr>
          </a:p>
          <a:p>
            <a:endParaRPr lang="en-US" sz="1200">
              <a:solidFill>
                <a:schemeClr val="accent4">
                  <a:lumMod val="10000"/>
                </a:schemeClr>
              </a:solidFill>
            </a:endParaRPr>
          </a:p>
          <a:p>
            <a:r>
              <a:rPr lang="en-US" sz="1200">
                <a:solidFill>
                  <a:schemeClr val="accent4">
                    <a:lumMod val="10000"/>
                  </a:schemeClr>
                </a:solidFill>
              </a:rPr>
              <a:t>Note: One time setup</a:t>
            </a:r>
          </a:p>
        </p:txBody>
      </p:sp>
      <p:sp>
        <p:nvSpPr>
          <p:cNvPr id="5" name="Rectangle 4">
            <a:extLst>
              <a:ext uri="{FF2B5EF4-FFF2-40B4-BE49-F238E27FC236}">
                <a16:creationId xmlns:a16="http://schemas.microsoft.com/office/drawing/2014/main" id="{3AB667CE-9336-5F38-3706-57B1E5FD5455}"/>
              </a:ext>
            </a:extLst>
          </p:cNvPr>
          <p:cNvSpPr/>
          <p:nvPr/>
        </p:nvSpPr>
        <p:spPr>
          <a:xfrm>
            <a:off x="3418657" y="2971181"/>
            <a:ext cx="2286002" cy="2723500"/>
          </a:xfrm>
          <a:prstGeom prst="rect">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72000" rIns="91440" bIns="91440" rtlCol="0" anchor="t"/>
          <a:lstStyle/>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kumimoji="0" lang="en-US" sz="1200" i="0" u="none" strike="noStrike" kern="1200" cap="none" spc="0" normalizeH="0" baseline="0" noProof="0">
                <a:ln>
                  <a:noFill/>
                </a:ln>
                <a:solidFill>
                  <a:srgbClr val="E2E2E2">
                    <a:lumMod val="10000"/>
                  </a:srgbClr>
                </a:solidFill>
                <a:effectLst/>
                <a:uLnTx/>
                <a:uFillTx/>
                <a:ea typeface="+mn-ea"/>
                <a:cs typeface="+mn-cs"/>
              </a:rPr>
              <a:t>Click on Fund Name (xx </a:t>
            </a:r>
            <a:r>
              <a:rPr kumimoji="0" lang="en-US" sz="1200" i="0" u="none" strike="noStrike" kern="1200" cap="none" spc="0" normalizeH="0" baseline="0" noProof="0" err="1">
                <a:ln>
                  <a:noFill/>
                </a:ln>
                <a:solidFill>
                  <a:srgbClr val="E2E2E2">
                    <a:lumMod val="10000"/>
                  </a:srgbClr>
                </a:solidFill>
                <a:effectLst/>
                <a:uLnTx/>
                <a:uFillTx/>
                <a:ea typeface="+mn-ea"/>
                <a:cs typeface="+mn-cs"/>
              </a:rPr>
              <a:t>xxxx</a:t>
            </a:r>
            <a:r>
              <a:rPr kumimoji="0" lang="en-US" sz="1200" i="0" u="none" strike="noStrike" kern="1200" cap="none" spc="0" normalizeH="0" baseline="0" noProof="0">
                <a:ln>
                  <a:noFill/>
                </a:ln>
                <a:solidFill>
                  <a:srgbClr val="E2E2E2">
                    <a:lumMod val="10000"/>
                  </a:srgbClr>
                </a:solidFill>
                <a:effectLst/>
                <a:uLnTx/>
                <a:uFillTx/>
                <a:ea typeface="+mn-ea"/>
                <a:cs typeface="+mn-cs"/>
              </a:rPr>
              <a:t> Provider MDF)</a:t>
            </a:r>
          </a:p>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lang="en-US" sz="1200">
                <a:solidFill>
                  <a:srgbClr val="E2E2E2">
                    <a:lumMod val="10000"/>
                  </a:srgbClr>
                </a:solidFill>
              </a:rPr>
              <a:t>Click “Acknowledge Funds” and Accept T&amp;Cs </a:t>
            </a:r>
            <a:r>
              <a:rPr kumimoji="0" lang="en-US" sz="1200" i="1" u="none" strike="noStrike" kern="1200" cap="none" spc="0" normalizeH="0" baseline="0" noProof="0">
                <a:ln>
                  <a:noFill/>
                </a:ln>
                <a:solidFill>
                  <a:srgbClr val="E2E2E2">
                    <a:lumMod val="10000"/>
                  </a:srgbClr>
                </a:solidFill>
                <a:effectLst/>
                <a:uLnTx/>
                <a:uFillTx/>
                <a:ea typeface="+mn-ea"/>
                <a:cs typeface="+mn-cs"/>
              </a:rPr>
              <a:t> (once for funds earned in each Q)</a:t>
            </a:r>
          </a:p>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lang="en-US" sz="1200">
                <a:solidFill>
                  <a:srgbClr val="E2E2E2">
                    <a:lumMod val="10000"/>
                  </a:srgbClr>
                </a:solidFill>
              </a:rPr>
              <a:t>Update Finance &amp; Partner Contacts – Partner  Relationship button</a:t>
            </a:r>
          </a:p>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kumimoji="0" lang="en-US" sz="1200" i="0" u="none" strike="noStrike" kern="1200" cap="none" spc="0" normalizeH="0" baseline="0" noProof="0">
                <a:ln>
                  <a:noFill/>
                </a:ln>
                <a:solidFill>
                  <a:srgbClr val="E2E2E2">
                    <a:lumMod val="10000"/>
                  </a:srgbClr>
                </a:solidFill>
                <a:effectLst/>
                <a:uLnTx/>
                <a:uFillTx/>
                <a:ea typeface="+mn-ea"/>
                <a:cs typeface="+mn-cs"/>
              </a:rPr>
              <a:t>Add Activity(</a:t>
            </a:r>
            <a:r>
              <a:rPr kumimoji="0" lang="en-US" sz="1200" i="0" u="none" strike="noStrike" kern="1200" cap="none" spc="0" normalizeH="0" baseline="0" noProof="0" err="1">
                <a:ln>
                  <a:noFill/>
                </a:ln>
                <a:solidFill>
                  <a:srgbClr val="E2E2E2">
                    <a:lumMod val="10000"/>
                  </a:srgbClr>
                </a:solidFill>
                <a:effectLst/>
                <a:uLnTx/>
                <a:uFillTx/>
                <a:ea typeface="+mn-ea"/>
                <a:cs typeface="+mn-cs"/>
              </a:rPr>
              <a:t>ies</a:t>
            </a:r>
            <a:r>
              <a:rPr kumimoji="0" lang="en-US" sz="1200" i="0" u="none" strike="noStrike" kern="1200" cap="none" spc="0" normalizeH="0" baseline="0" noProof="0">
                <a:ln>
                  <a:noFill/>
                </a:ln>
                <a:solidFill>
                  <a:srgbClr val="E2E2E2">
                    <a:lumMod val="10000"/>
                  </a:srgbClr>
                </a:solidFill>
                <a:effectLst/>
                <a:uLnTx/>
                <a:uFillTx/>
                <a:ea typeface="+mn-ea"/>
                <a:cs typeface="+mn-cs"/>
              </a:rPr>
              <a:t>) to your Plan</a:t>
            </a:r>
          </a:p>
        </p:txBody>
      </p:sp>
      <p:sp>
        <p:nvSpPr>
          <p:cNvPr id="6" name="Rectangle 5">
            <a:extLst>
              <a:ext uri="{FF2B5EF4-FFF2-40B4-BE49-F238E27FC236}">
                <a16:creationId xmlns:a16="http://schemas.microsoft.com/office/drawing/2014/main" id="{19D49797-171A-FE08-10D2-82E5D9C2B1D2}"/>
              </a:ext>
            </a:extLst>
          </p:cNvPr>
          <p:cNvSpPr/>
          <p:nvPr/>
        </p:nvSpPr>
        <p:spPr>
          <a:xfrm>
            <a:off x="6293576" y="2971181"/>
            <a:ext cx="2286002" cy="2723500"/>
          </a:xfrm>
          <a:prstGeom prst="rect">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72000" rIns="91440" bIns="91440" rtlCol="0" anchor="t"/>
          <a:lstStyle/>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lang="en-US" sz="1200">
                <a:solidFill>
                  <a:srgbClr val="E2E2E2">
                    <a:lumMod val="10000"/>
                  </a:srgbClr>
                </a:solidFill>
              </a:rPr>
              <a:t>Click on </a:t>
            </a:r>
            <a:r>
              <a:rPr lang="en-US" sz="1200">
                <a:solidFill>
                  <a:srgbClr val="0070C0"/>
                </a:solidFill>
              </a:rPr>
              <a:t>“W” </a:t>
            </a:r>
            <a:r>
              <a:rPr lang="en-US" sz="1200">
                <a:solidFill>
                  <a:srgbClr val="E2E2E2">
                    <a:lumMod val="10000"/>
                  </a:srgbClr>
                </a:solidFill>
              </a:rPr>
              <a:t>(top left)</a:t>
            </a:r>
          </a:p>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lang="en-US" sz="1200">
                <a:solidFill>
                  <a:srgbClr val="E2E2E2">
                    <a:lumMod val="10000"/>
                  </a:srgbClr>
                </a:solidFill>
              </a:rPr>
              <a:t>Find your activity</a:t>
            </a:r>
          </a:p>
          <a:p>
            <a:pPr marL="231775" marR="0" lvl="0" indent="-231775" algn="l" defTabSz="609559" rtl="0" eaLnBrk="1" fontAlgn="base" latinLnBrk="0" hangingPunct="1">
              <a:lnSpc>
                <a:spcPct val="100000"/>
              </a:lnSpc>
              <a:spcBef>
                <a:spcPts val="400"/>
              </a:spcBef>
              <a:spcAft>
                <a:spcPts val="600"/>
              </a:spcAft>
              <a:buClrTx/>
              <a:buSzTx/>
              <a:buFont typeface="+mj-lt"/>
              <a:buAutoNum type="arabicPeriod"/>
              <a:tabLst/>
              <a:defRPr/>
            </a:pPr>
            <a:r>
              <a:rPr lang="en-US" sz="1200">
                <a:solidFill>
                  <a:srgbClr val="E2E2E2">
                    <a:lumMod val="10000"/>
                  </a:srgbClr>
                </a:solidFill>
              </a:rPr>
              <a:t>Submit Claim (post execution) - </a:t>
            </a:r>
            <a:r>
              <a:rPr lang="en-US" sz="1200">
                <a:solidFill>
                  <a:srgbClr val="282828"/>
                </a:solidFill>
                <a:ea typeface="ＭＳ Ｐゴシック"/>
              </a:rPr>
              <a:t>Upload PoP/ PoC</a:t>
            </a:r>
            <a:endParaRPr lang="en-US" sz="1200">
              <a:solidFill>
                <a:srgbClr val="E2E2E2">
                  <a:lumMod val="10000"/>
                </a:srgbClr>
              </a:solidFill>
            </a:endParaRPr>
          </a:p>
          <a:p>
            <a:pPr marL="231775" indent="-231775">
              <a:spcBef>
                <a:spcPts val="400"/>
              </a:spcBef>
              <a:spcAft>
                <a:spcPts val="600"/>
              </a:spcAft>
              <a:buAutoNum type="arabicPeriod"/>
              <a:defRPr/>
            </a:pPr>
            <a:r>
              <a:rPr lang="en-US" sz="1200">
                <a:solidFill>
                  <a:srgbClr val="282828"/>
                </a:solidFill>
                <a:ea typeface="ＭＳ Ｐゴシック"/>
                <a:cs typeface="CiscoSansTT ExtraLight"/>
              </a:rPr>
              <a:t>Claim Approved</a:t>
            </a:r>
          </a:p>
          <a:p>
            <a:pPr marL="231775" indent="-231775">
              <a:spcBef>
                <a:spcPts val="200"/>
              </a:spcBef>
              <a:spcAft>
                <a:spcPts val="400"/>
              </a:spcAft>
              <a:buFont typeface="+mj-lt"/>
              <a:buAutoNum type="arabicPeriod"/>
              <a:defRPr/>
            </a:pPr>
            <a:endParaRPr lang="en-US" sz="1200">
              <a:solidFill>
                <a:srgbClr val="E2E2E2">
                  <a:lumMod val="10000"/>
                </a:srgbClr>
              </a:solidFill>
              <a:cs typeface="CiscoSansTT ExtraLight"/>
            </a:endParaRPr>
          </a:p>
        </p:txBody>
      </p:sp>
      <p:sp>
        <p:nvSpPr>
          <p:cNvPr id="7" name="Rectangle 6">
            <a:extLst>
              <a:ext uri="{FF2B5EF4-FFF2-40B4-BE49-F238E27FC236}">
                <a16:creationId xmlns:a16="http://schemas.microsoft.com/office/drawing/2014/main" id="{1F8BD95D-1318-B43A-FA81-14CD08B3E815}"/>
              </a:ext>
            </a:extLst>
          </p:cNvPr>
          <p:cNvSpPr/>
          <p:nvPr/>
        </p:nvSpPr>
        <p:spPr>
          <a:xfrm>
            <a:off x="9168495" y="2971181"/>
            <a:ext cx="2286002" cy="2723500"/>
          </a:xfrm>
          <a:prstGeom prst="rect">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72000" rIns="91440" bIns="91440" rtlCol="0" anchor="t"/>
          <a:lstStyle/>
          <a:p>
            <a:pPr marL="231775" indent="-231775">
              <a:spcBef>
                <a:spcPts val="400"/>
              </a:spcBef>
              <a:spcAft>
                <a:spcPts val="600"/>
              </a:spcAft>
              <a:buFont typeface="+mj-lt"/>
              <a:buAutoNum type="arabicPeriod"/>
              <a:defRPr/>
            </a:pPr>
            <a:r>
              <a:rPr lang="en-US" sz="1200">
                <a:solidFill>
                  <a:schemeClr val="tx1">
                    <a:lumMod val="50000"/>
                  </a:schemeClr>
                </a:solidFill>
              </a:rPr>
              <a:t>Receive GEP Notification</a:t>
            </a:r>
          </a:p>
          <a:p>
            <a:pPr marL="231775" indent="-231775">
              <a:spcBef>
                <a:spcPts val="400"/>
              </a:spcBef>
              <a:spcAft>
                <a:spcPts val="600"/>
              </a:spcAft>
              <a:buFont typeface="+mj-lt"/>
              <a:buAutoNum type="arabicPeriod"/>
              <a:defRPr/>
            </a:pPr>
            <a:r>
              <a:rPr lang="en-US" sz="1200">
                <a:solidFill>
                  <a:schemeClr val="tx1">
                    <a:lumMod val="50000"/>
                  </a:schemeClr>
                </a:solidFill>
              </a:rPr>
              <a:t>Follow directions on notification to submit "payment" claim</a:t>
            </a:r>
            <a:endParaRPr lang="en-US" sz="1200">
              <a:solidFill>
                <a:schemeClr val="tx1">
                  <a:lumMod val="50000"/>
                </a:schemeClr>
              </a:solidFill>
              <a:cs typeface="CiscoSansTT ExtraLight"/>
            </a:endParaRPr>
          </a:p>
          <a:p>
            <a:pPr marL="231775" indent="-231775">
              <a:spcBef>
                <a:spcPts val="400"/>
              </a:spcBef>
              <a:spcAft>
                <a:spcPts val="600"/>
              </a:spcAft>
              <a:buAutoNum type="arabicPeriod"/>
              <a:defRPr/>
            </a:pPr>
            <a:r>
              <a:rPr lang="en-US" sz="1200">
                <a:solidFill>
                  <a:schemeClr val="tx1">
                    <a:lumMod val="50000"/>
                  </a:schemeClr>
                </a:solidFill>
              </a:rPr>
              <a:t>Submit bank details and *invoice (where applicable)</a:t>
            </a:r>
            <a:endParaRPr lang="en-US" sz="1200">
              <a:solidFill>
                <a:schemeClr val="tx1">
                  <a:lumMod val="50000"/>
                </a:schemeClr>
              </a:solidFill>
              <a:cs typeface="CiscoSansTT ExtraLight"/>
            </a:endParaRPr>
          </a:p>
          <a:p>
            <a:pPr marL="231775" indent="-231775">
              <a:spcBef>
                <a:spcPts val="400"/>
              </a:spcBef>
              <a:spcAft>
                <a:spcPts val="600"/>
              </a:spcAft>
              <a:buFontTx/>
              <a:buAutoNum type="arabicPeriod"/>
              <a:defRPr/>
            </a:pPr>
            <a:r>
              <a:rPr lang="en-US" sz="1200">
                <a:solidFill>
                  <a:schemeClr val="tx1">
                    <a:lumMod val="50000"/>
                  </a:schemeClr>
                </a:solidFill>
                <a:cs typeface="CiscoSansTT ExtraLight"/>
              </a:rPr>
              <a:t>Receive confirmation notification</a:t>
            </a:r>
          </a:p>
        </p:txBody>
      </p:sp>
      <p:sp>
        <p:nvSpPr>
          <p:cNvPr id="8" name="Round Same Side Corner Rectangle 7">
            <a:extLst>
              <a:ext uri="{FF2B5EF4-FFF2-40B4-BE49-F238E27FC236}">
                <a16:creationId xmlns:a16="http://schemas.microsoft.com/office/drawing/2014/main" id="{703A77DC-302E-56C4-E6B2-43752712B258}"/>
              </a:ext>
            </a:extLst>
          </p:cNvPr>
          <p:cNvSpPr/>
          <p:nvPr/>
        </p:nvSpPr>
        <p:spPr>
          <a:xfrm>
            <a:off x="609598" y="1942264"/>
            <a:ext cx="2286002" cy="641295"/>
          </a:xfrm>
          <a:prstGeom prst="round2SameRect">
            <a:avLst/>
          </a:prstGeom>
          <a:solidFill>
            <a:schemeClr val="accent1"/>
          </a:solidFill>
          <a:ln w="12700">
            <a:solidFill>
              <a:schemeClr val="tx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t" anchorCtr="0"/>
          <a:lstStyle/>
          <a:p>
            <a:pPr algn="ctr">
              <a:spcAft>
                <a:spcPts val="400"/>
              </a:spcAft>
            </a:pPr>
            <a:r>
              <a:rPr lang="en-US">
                <a:solidFill>
                  <a:schemeClr val="tx1">
                    <a:lumMod val="50000"/>
                  </a:schemeClr>
                </a:solidFill>
              </a:rPr>
              <a:t>User Access</a:t>
            </a:r>
          </a:p>
        </p:txBody>
      </p:sp>
      <p:sp>
        <p:nvSpPr>
          <p:cNvPr id="9" name="Oval 8">
            <a:extLst>
              <a:ext uri="{FF2B5EF4-FFF2-40B4-BE49-F238E27FC236}">
                <a16:creationId xmlns:a16="http://schemas.microsoft.com/office/drawing/2014/main" id="{EF7A54DD-8A91-D5D6-7814-E93876F2D920}"/>
              </a:ext>
            </a:extLst>
          </p:cNvPr>
          <p:cNvSpPr/>
          <p:nvPr/>
        </p:nvSpPr>
        <p:spPr>
          <a:xfrm>
            <a:off x="1525630" y="1228901"/>
            <a:ext cx="459378" cy="457200"/>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1"/>
                </a:solidFill>
                <a:effectLst/>
                <a:uLnTx/>
                <a:uFillTx/>
                <a:ea typeface="+mn-ea"/>
                <a:cs typeface="CiscoSansTT" panose="020B0503020201020303" pitchFamily="34" charset="0"/>
              </a:rPr>
              <a:t>0</a:t>
            </a:r>
          </a:p>
        </p:txBody>
      </p:sp>
      <p:sp>
        <p:nvSpPr>
          <p:cNvPr id="10" name="Round Same Side Corner Rectangle 9">
            <a:extLst>
              <a:ext uri="{FF2B5EF4-FFF2-40B4-BE49-F238E27FC236}">
                <a16:creationId xmlns:a16="http://schemas.microsoft.com/office/drawing/2014/main" id="{08E37BE5-CA8C-C8A7-6AC5-285EB00CD804}"/>
              </a:ext>
            </a:extLst>
          </p:cNvPr>
          <p:cNvSpPr/>
          <p:nvPr/>
        </p:nvSpPr>
        <p:spPr>
          <a:xfrm>
            <a:off x="3418657" y="1942264"/>
            <a:ext cx="2286002" cy="641295"/>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t" anchorCtr="0"/>
          <a:lstStyle/>
          <a:p>
            <a:pPr algn="ctr"/>
            <a:r>
              <a:rPr lang="en-US">
                <a:solidFill>
                  <a:schemeClr val="accent4">
                    <a:lumMod val="10000"/>
                  </a:schemeClr>
                </a:solidFill>
              </a:rPr>
              <a:t>Activity Creation</a:t>
            </a:r>
          </a:p>
        </p:txBody>
      </p:sp>
      <p:sp>
        <p:nvSpPr>
          <p:cNvPr id="11" name="Oval 10">
            <a:extLst>
              <a:ext uri="{FF2B5EF4-FFF2-40B4-BE49-F238E27FC236}">
                <a16:creationId xmlns:a16="http://schemas.microsoft.com/office/drawing/2014/main" id="{84F1F791-1F76-FEAB-3249-880031962C3A}"/>
              </a:ext>
            </a:extLst>
          </p:cNvPr>
          <p:cNvSpPr/>
          <p:nvPr/>
        </p:nvSpPr>
        <p:spPr>
          <a:xfrm>
            <a:off x="4331969" y="1228901"/>
            <a:ext cx="459378"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2"/>
                </a:solidFill>
                <a:effectLst/>
                <a:uLnTx/>
                <a:uFillTx/>
                <a:ea typeface="+mn-ea"/>
                <a:cs typeface="CiscoSansTT" panose="020B0503020201020303" pitchFamily="34" charset="0"/>
              </a:rPr>
              <a:t>1</a:t>
            </a:r>
          </a:p>
        </p:txBody>
      </p:sp>
      <p:sp>
        <p:nvSpPr>
          <p:cNvPr id="12" name="Round Same Side Corner Rectangle 11">
            <a:extLst>
              <a:ext uri="{FF2B5EF4-FFF2-40B4-BE49-F238E27FC236}">
                <a16:creationId xmlns:a16="http://schemas.microsoft.com/office/drawing/2014/main" id="{3802F554-F067-680A-FDB1-18B295B402FB}"/>
              </a:ext>
            </a:extLst>
          </p:cNvPr>
          <p:cNvSpPr/>
          <p:nvPr/>
        </p:nvSpPr>
        <p:spPr>
          <a:xfrm>
            <a:off x="6293576" y="1942264"/>
            <a:ext cx="2286002" cy="641295"/>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t" anchorCtr="0"/>
          <a:lstStyle/>
          <a:p>
            <a:pPr algn="ctr">
              <a:spcAft>
                <a:spcPts val="400"/>
              </a:spcAft>
            </a:pPr>
            <a:r>
              <a:rPr lang="en-US">
                <a:solidFill>
                  <a:schemeClr val="accent4">
                    <a:lumMod val="10000"/>
                  </a:schemeClr>
                </a:solidFill>
              </a:rPr>
              <a:t>Claims Submission</a:t>
            </a:r>
            <a:endParaRPr lang="en-US">
              <a:solidFill>
                <a:schemeClr val="bg1"/>
              </a:solidFill>
            </a:endParaRPr>
          </a:p>
        </p:txBody>
      </p:sp>
      <p:sp>
        <p:nvSpPr>
          <p:cNvPr id="13" name="Oval 12">
            <a:extLst>
              <a:ext uri="{FF2B5EF4-FFF2-40B4-BE49-F238E27FC236}">
                <a16:creationId xmlns:a16="http://schemas.microsoft.com/office/drawing/2014/main" id="{EB068659-C25B-56CC-CBB1-0405708E46DB}"/>
              </a:ext>
            </a:extLst>
          </p:cNvPr>
          <p:cNvSpPr/>
          <p:nvPr/>
        </p:nvSpPr>
        <p:spPr>
          <a:xfrm>
            <a:off x="7206888" y="1228901"/>
            <a:ext cx="459378" cy="457200"/>
          </a:xfrm>
          <a:prstGeom prst="ellipse">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accent5"/>
                </a:solidFill>
                <a:effectLst/>
                <a:uLnTx/>
                <a:uFillTx/>
                <a:ea typeface="+mn-ea"/>
                <a:cs typeface="CiscoSansTT" panose="020B0503020201020303" pitchFamily="34" charset="0"/>
              </a:rPr>
              <a:t>2</a:t>
            </a:r>
          </a:p>
        </p:txBody>
      </p:sp>
      <p:sp>
        <p:nvSpPr>
          <p:cNvPr id="14" name="Round Same Side Corner Rectangle 13">
            <a:extLst>
              <a:ext uri="{FF2B5EF4-FFF2-40B4-BE49-F238E27FC236}">
                <a16:creationId xmlns:a16="http://schemas.microsoft.com/office/drawing/2014/main" id="{0B022722-6350-5E89-E5B1-255F1EC80915}"/>
              </a:ext>
            </a:extLst>
          </p:cNvPr>
          <p:cNvSpPr/>
          <p:nvPr/>
        </p:nvSpPr>
        <p:spPr>
          <a:xfrm>
            <a:off x="9168495" y="1942264"/>
            <a:ext cx="2286002" cy="641295"/>
          </a:xfrm>
          <a:prstGeom prst="round2Same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144000" rIns="45720" rtlCol="0" anchor="t" anchorCtr="0"/>
          <a:lstStyle/>
          <a:p>
            <a:pPr algn="ctr">
              <a:spcAft>
                <a:spcPts val="400"/>
              </a:spcAft>
            </a:pPr>
            <a:r>
              <a:rPr lang="en-US">
                <a:solidFill>
                  <a:schemeClr val="bg2"/>
                </a:solidFill>
              </a:rPr>
              <a:t>Payment</a:t>
            </a:r>
            <a:endParaRPr lang="en-US" i="1">
              <a:solidFill>
                <a:schemeClr val="bg2"/>
              </a:solidFill>
            </a:endParaRPr>
          </a:p>
        </p:txBody>
      </p:sp>
      <p:sp>
        <p:nvSpPr>
          <p:cNvPr id="15" name="Oval 14">
            <a:extLst>
              <a:ext uri="{FF2B5EF4-FFF2-40B4-BE49-F238E27FC236}">
                <a16:creationId xmlns:a16="http://schemas.microsoft.com/office/drawing/2014/main" id="{893941A8-2D8E-78D9-B3DB-8F5BBC3A5E83}"/>
              </a:ext>
            </a:extLst>
          </p:cNvPr>
          <p:cNvSpPr/>
          <p:nvPr/>
        </p:nvSpPr>
        <p:spPr>
          <a:xfrm>
            <a:off x="10097406" y="1228901"/>
            <a:ext cx="459378" cy="457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chemeClr val="tx1"/>
                </a:solidFill>
                <a:effectLst/>
                <a:uLnTx/>
                <a:uFillTx/>
                <a:ea typeface="+mn-ea"/>
                <a:cs typeface="CiscoSansTT" panose="020B0503020201020303" pitchFamily="34" charset="0"/>
              </a:rPr>
              <a:t>3</a:t>
            </a:r>
          </a:p>
        </p:txBody>
      </p:sp>
      <p:pic>
        <p:nvPicPr>
          <p:cNvPr id="18" name="Graphic 14">
            <a:extLst>
              <a:ext uri="{FF2B5EF4-FFF2-40B4-BE49-F238E27FC236}">
                <a16:creationId xmlns:a16="http://schemas.microsoft.com/office/drawing/2014/main" id="{280DC638-9FE2-8206-852F-DCDC7000E1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27" y="949501"/>
            <a:ext cx="1016000" cy="1016000"/>
          </a:xfrm>
          <a:prstGeom prst="rect">
            <a:avLst/>
          </a:prstGeom>
        </p:spPr>
      </p:pic>
      <p:pic>
        <p:nvPicPr>
          <p:cNvPr id="19" name="Graphic 14">
            <a:extLst>
              <a:ext uri="{FF2B5EF4-FFF2-40B4-BE49-F238E27FC236}">
                <a16:creationId xmlns:a16="http://schemas.microsoft.com/office/drawing/2014/main" id="{3F832396-B1EA-130C-9FB0-7E3A2DDC1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7191" y="949501"/>
            <a:ext cx="1016000" cy="1016000"/>
          </a:xfrm>
          <a:prstGeom prst="rect">
            <a:avLst/>
          </a:prstGeom>
        </p:spPr>
      </p:pic>
      <p:sp>
        <p:nvSpPr>
          <p:cNvPr id="17" name="Rectangle 16">
            <a:extLst>
              <a:ext uri="{FF2B5EF4-FFF2-40B4-BE49-F238E27FC236}">
                <a16:creationId xmlns:a16="http://schemas.microsoft.com/office/drawing/2014/main" id="{93F18BCE-2F77-84F2-F516-7137B9ABED87}"/>
              </a:ext>
            </a:extLst>
          </p:cNvPr>
          <p:cNvSpPr/>
          <p:nvPr/>
        </p:nvSpPr>
        <p:spPr>
          <a:xfrm>
            <a:off x="-7938" y="5694681"/>
            <a:ext cx="12199937" cy="5791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indent="0" algn="ctr">
              <a:buNone/>
            </a:pPr>
            <a:r>
              <a:rPr lang="en-US" sz="2000">
                <a:solidFill>
                  <a:schemeClr val="bg2"/>
                </a:solidFill>
                <a:hlinkClick r:id="" action="ppaction://noaction">
                  <a:extLst>
                    <a:ext uri="{A12FA001-AC4F-418D-AE19-62706E023703}">
                      <ahyp:hlinkClr xmlns:ahyp="http://schemas.microsoft.com/office/drawing/2018/hyperlinkcolor" val="tx"/>
                    </a:ext>
                  </a:extLst>
                </a:hlinkClick>
              </a:rPr>
              <a:t>Provider MDF - Funds Manager Training</a:t>
            </a:r>
            <a:endParaRPr lang="en-US" sz="2000">
              <a:solidFill>
                <a:schemeClr val="bg2"/>
              </a:solidFill>
            </a:endParaRPr>
          </a:p>
        </p:txBody>
      </p:sp>
      <p:sp>
        <p:nvSpPr>
          <p:cNvPr id="20" name="Rectangle 19">
            <a:extLst>
              <a:ext uri="{FF2B5EF4-FFF2-40B4-BE49-F238E27FC236}">
                <a16:creationId xmlns:a16="http://schemas.microsoft.com/office/drawing/2014/main" id="{B8207B45-86C3-662B-B626-664B307C9B60}"/>
              </a:ext>
            </a:extLst>
          </p:cNvPr>
          <p:cNvSpPr/>
          <p:nvPr/>
        </p:nvSpPr>
        <p:spPr>
          <a:xfrm>
            <a:off x="3418657" y="2599017"/>
            <a:ext cx="5160921"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R="0" lvl="0" algn="ctr" defTabSz="609559" rtl="0" eaLnBrk="1" fontAlgn="base" latinLnBrk="0" hangingPunct="1">
              <a:lnSpc>
                <a:spcPct val="100000"/>
              </a:lnSpc>
              <a:spcBef>
                <a:spcPts val="200"/>
              </a:spcBef>
              <a:spcAft>
                <a:spcPts val="400"/>
              </a:spcAft>
              <a:buClrTx/>
              <a:buSzTx/>
              <a:tabLst/>
              <a:defRPr/>
            </a:pPr>
            <a:r>
              <a:rPr kumimoji="0" lang="en-US" sz="1400" i="0" u="none" strike="noStrike" kern="1200" cap="none" spc="0" normalizeH="0" baseline="0" noProof="0">
                <a:ln>
                  <a:noFill/>
                </a:ln>
                <a:solidFill>
                  <a:srgbClr val="E2E2E2">
                    <a:lumMod val="10000"/>
                  </a:srgbClr>
                </a:solidFill>
                <a:effectLst/>
                <a:uLnTx/>
                <a:uFillTx/>
                <a:ea typeface="+mn-ea"/>
                <a:cs typeface="+mn-cs"/>
                <a:hlinkClick r:id="rId5"/>
              </a:rPr>
              <a:t>MVC Portal</a:t>
            </a:r>
            <a:endParaRPr kumimoji="0" lang="en-US" sz="1400" i="0" u="none" strike="noStrike" kern="1200" cap="none" spc="0" normalizeH="0" baseline="0" noProof="0">
              <a:ln>
                <a:noFill/>
              </a:ln>
              <a:solidFill>
                <a:srgbClr val="E2E2E2">
                  <a:lumMod val="10000"/>
                </a:srgbClr>
              </a:solidFill>
              <a:effectLst/>
              <a:uLnTx/>
              <a:uFillTx/>
              <a:ea typeface="+mn-ea"/>
              <a:cs typeface="+mn-cs"/>
            </a:endParaRPr>
          </a:p>
        </p:txBody>
      </p:sp>
      <p:sp>
        <p:nvSpPr>
          <p:cNvPr id="21" name="Rectangle 20">
            <a:extLst>
              <a:ext uri="{FF2B5EF4-FFF2-40B4-BE49-F238E27FC236}">
                <a16:creationId xmlns:a16="http://schemas.microsoft.com/office/drawing/2014/main" id="{F32C37D4-578A-0AA4-F5E4-73258E4125D4}"/>
              </a:ext>
            </a:extLst>
          </p:cNvPr>
          <p:cNvSpPr/>
          <p:nvPr/>
        </p:nvSpPr>
        <p:spPr>
          <a:xfrm>
            <a:off x="609602" y="2599017"/>
            <a:ext cx="2285998"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marR="0" lvl="0" algn="ctr" defTabSz="609559" rtl="0" eaLnBrk="1" fontAlgn="base" latinLnBrk="0" hangingPunct="1">
              <a:lnSpc>
                <a:spcPct val="100000"/>
              </a:lnSpc>
              <a:spcBef>
                <a:spcPts val="200"/>
              </a:spcBef>
              <a:spcAft>
                <a:spcPts val="600"/>
              </a:spcAft>
              <a:buClrTx/>
              <a:buSzTx/>
              <a:defRPr/>
            </a:pPr>
            <a:r>
              <a:rPr kumimoji="0" lang="en-US" sz="1400" i="0" u="none" strike="noStrike" kern="1200" cap="none" spc="0" normalizeH="0" baseline="0" noProof="0">
                <a:ln>
                  <a:noFill/>
                </a:ln>
                <a:solidFill>
                  <a:srgbClr val="E2E2E2">
                    <a:lumMod val="10000"/>
                  </a:srgbClr>
                </a:solidFill>
                <a:effectLst/>
                <a:uLnTx/>
                <a:uFillTx/>
                <a:ea typeface="ＭＳ Ｐゴシック" charset="0"/>
                <a:hlinkClick r:id="rId6"/>
              </a:rPr>
              <a:t>Partner Self Service (PSS)</a:t>
            </a:r>
            <a:endParaRPr kumimoji="0" lang="en-US" sz="1400" i="0" u="none" strike="noStrike" kern="1200" cap="none" spc="0" normalizeH="0" baseline="0" noProof="0">
              <a:ln>
                <a:noFill/>
              </a:ln>
              <a:solidFill>
                <a:srgbClr val="E2E2E2">
                  <a:lumMod val="10000"/>
                </a:srgbClr>
              </a:solidFill>
              <a:effectLst/>
              <a:uLnTx/>
              <a:uFillTx/>
              <a:ea typeface="ＭＳ Ｐゴシック" charset="0"/>
            </a:endParaRPr>
          </a:p>
        </p:txBody>
      </p:sp>
      <p:sp>
        <p:nvSpPr>
          <p:cNvPr id="22" name="Rectangle 21">
            <a:extLst>
              <a:ext uri="{FF2B5EF4-FFF2-40B4-BE49-F238E27FC236}">
                <a16:creationId xmlns:a16="http://schemas.microsoft.com/office/drawing/2014/main" id="{0845D110-0319-D57D-F488-93E7515799CF}"/>
              </a:ext>
            </a:extLst>
          </p:cNvPr>
          <p:cNvSpPr/>
          <p:nvPr/>
        </p:nvSpPr>
        <p:spPr>
          <a:xfrm>
            <a:off x="9168495" y="2599017"/>
            <a:ext cx="2286002" cy="365760"/>
          </a:xfrm>
          <a:prstGeom prst="rect">
            <a:avLst/>
          </a:prstGeom>
          <a:solidFill>
            <a:schemeClr val="bg2"/>
          </a:solidFill>
          <a:ln w="1270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91440" rtlCol="0" anchor="ctr"/>
          <a:lstStyle/>
          <a:p>
            <a:pPr algn="ctr">
              <a:spcBef>
                <a:spcPts val="200"/>
              </a:spcBef>
              <a:spcAft>
                <a:spcPts val="600"/>
              </a:spcAft>
              <a:defRPr/>
            </a:pPr>
            <a:r>
              <a:rPr lang="en-US" sz="1400" b="1">
                <a:solidFill>
                  <a:srgbClr val="E2E2E2">
                    <a:lumMod val="10000"/>
                  </a:srgbClr>
                </a:solidFill>
                <a:hlinkClick r:id="rId7"/>
              </a:rPr>
              <a:t>Global Easy Pay</a:t>
            </a:r>
            <a:endParaRPr lang="en-US" sz="1400" b="1">
              <a:solidFill>
                <a:srgbClr val="E2E2E2">
                  <a:lumMod val="10000"/>
                </a:srgbClr>
              </a:solidFill>
            </a:endParaRPr>
          </a:p>
        </p:txBody>
      </p:sp>
      <p:sp>
        <p:nvSpPr>
          <p:cNvPr id="24" name="TextBox 23">
            <a:extLst>
              <a:ext uri="{FF2B5EF4-FFF2-40B4-BE49-F238E27FC236}">
                <a16:creationId xmlns:a16="http://schemas.microsoft.com/office/drawing/2014/main" id="{CE9EF652-3ED5-7A65-00E2-5AAA9CF823B5}"/>
              </a:ext>
            </a:extLst>
          </p:cNvPr>
          <p:cNvSpPr txBox="1"/>
          <p:nvPr/>
        </p:nvSpPr>
        <p:spPr>
          <a:xfrm>
            <a:off x="9130730" y="6290485"/>
            <a:ext cx="2570692" cy="276999"/>
          </a:xfrm>
          <a:prstGeom prst="rect">
            <a:avLst/>
          </a:prstGeom>
          <a:noFill/>
        </p:spPr>
        <p:txBody>
          <a:bodyPr wrap="square">
            <a:spAutoFit/>
          </a:bodyPr>
          <a:lstStyle/>
          <a:p>
            <a:pPr algn="r">
              <a:spcBef>
                <a:spcPts val="200"/>
              </a:spcBef>
              <a:spcAft>
                <a:spcPts val="400"/>
              </a:spcAft>
              <a:defRPr/>
            </a:pPr>
            <a:r>
              <a:rPr lang="en-US" sz="1200">
                <a:latin typeface="+mn-lt"/>
                <a:hlinkClick r:id="rId8"/>
              </a:rPr>
              <a:t>gep_q2training (cisco.com)</a:t>
            </a:r>
            <a:endParaRPr lang="en-US" sz="1200">
              <a:latin typeface="+mn-lt"/>
            </a:endParaRPr>
          </a:p>
        </p:txBody>
      </p:sp>
      <p:cxnSp>
        <p:nvCxnSpPr>
          <p:cNvPr id="26" name="Straight Connector 25">
            <a:extLst>
              <a:ext uri="{FF2B5EF4-FFF2-40B4-BE49-F238E27FC236}">
                <a16:creationId xmlns:a16="http://schemas.microsoft.com/office/drawing/2014/main" id="{22AFF70F-9CF5-8736-0EEC-D40FE042BC83}"/>
              </a:ext>
            </a:extLst>
          </p:cNvPr>
          <p:cNvCxnSpPr/>
          <p:nvPr/>
        </p:nvCxnSpPr>
        <p:spPr>
          <a:xfrm flipV="1">
            <a:off x="3124200" y="1521686"/>
            <a:ext cx="0" cy="4153644"/>
          </a:xfrm>
          <a:prstGeom prst="line">
            <a:avLst/>
          </a:prstGeom>
          <a:ln w="3175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6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Summary</a:t>
            </a:r>
          </a:p>
        </p:txBody>
      </p:sp>
    </p:spTree>
    <p:extLst>
      <p:ext uri="{BB962C8B-B14F-4D97-AF65-F5344CB8AC3E}">
        <p14:creationId xmlns:p14="http://schemas.microsoft.com/office/powerpoint/2010/main" val="6542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501EA-ACAD-4842-EBFB-2FDD50C6A549}"/>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9EF29AE1-7040-CCB6-C372-0A4F38C10262}"/>
              </a:ext>
            </a:extLst>
          </p:cNvPr>
          <p:cNvSpPr>
            <a:spLocks noGrp="1"/>
          </p:cNvSpPr>
          <p:nvPr>
            <p:ph type="title"/>
          </p:nvPr>
        </p:nvSpPr>
        <p:spPr/>
        <p:txBody>
          <a:bodyPr/>
          <a:lstStyle/>
          <a:p>
            <a:r>
              <a:rPr lang="en-US" sz="3600">
                <a:ea typeface="ＭＳ Ｐゴシック" charset="0"/>
                <a:cs typeface="CiscoSansTT ExtraLight" panose="020B0303020201020303" pitchFamily="34" charset="0"/>
              </a:rPr>
              <a:t>Summary</a:t>
            </a:r>
            <a:endParaRPr lang="en-US"/>
          </a:p>
        </p:txBody>
      </p:sp>
      <p:grpSp>
        <p:nvGrpSpPr>
          <p:cNvPr id="33" name="Group 32">
            <a:extLst>
              <a:ext uri="{FF2B5EF4-FFF2-40B4-BE49-F238E27FC236}">
                <a16:creationId xmlns:a16="http://schemas.microsoft.com/office/drawing/2014/main" id="{BB9A0B0A-E2C1-B07F-B7FB-CDC540A521EB}"/>
              </a:ext>
            </a:extLst>
          </p:cNvPr>
          <p:cNvGrpSpPr/>
          <p:nvPr/>
        </p:nvGrpSpPr>
        <p:grpSpPr>
          <a:xfrm>
            <a:off x="593726" y="1823186"/>
            <a:ext cx="10988674" cy="3534569"/>
            <a:chOff x="593726" y="1942132"/>
            <a:chExt cx="10988674" cy="3534569"/>
          </a:xfrm>
        </p:grpSpPr>
        <p:sp>
          <p:nvSpPr>
            <p:cNvPr id="34" name="Rounded Rectangle 3">
              <a:extLst>
                <a:ext uri="{FF2B5EF4-FFF2-40B4-BE49-F238E27FC236}">
                  <a16:creationId xmlns:a16="http://schemas.microsoft.com/office/drawing/2014/main" id="{9C8DDB13-EBD4-7409-7BC1-9A2A261DC36F}"/>
                </a:ext>
              </a:extLst>
            </p:cNvPr>
            <p:cNvSpPr/>
            <p:nvPr/>
          </p:nvSpPr>
          <p:spPr>
            <a:xfrm>
              <a:off x="593726" y="1942132"/>
              <a:ext cx="10988674" cy="3534569"/>
            </a:xfrm>
            <a:prstGeom prst="roundRect">
              <a:avLst/>
            </a:prstGeom>
            <a:solidFill>
              <a:schemeClr val="bg2">
                <a:lumMod val="95000"/>
              </a:schemeClr>
            </a:solidFill>
            <a:ln w="3175">
              <a:solidFill>
                <a:schemeClr val="bg2">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5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244"/>
                </a:solidFill>
                <a:effectLst/>
                <a:uLnTx/>
                <a:uFillTx/>
                <a:latin typeface="CiscoSansTT Light"/>
                <a:ea typeface="+mn-ea"/>
                <a:cs typeface="+mn-cs"/>
              </a:endParaRPr>
            </a:p>
          </p:txBody>
        </p:sp>
        <p:sp>
          <p:nvSpPr>
            <p:cNvPr id="35" name="Oval 34">
              <a:extLst>
                <a:ext uri="{FF2B5EF4-FFF2-40B4-BE49-F238E27FC236}">
                  <a16:creationId xmlns:a16="http://schemas.microsoft.com/office/drawing/2014/main" id="{94911916-DFF3-162F-2B8D-E18D3B435794}"/>
                </a:ext>
              </a:extLst>
            </p:cNvPr>
            <p:cNvSpPr/>
            <p:nvPr/>
          </p:nvSpPr>
          <p:spPr>
            <a:xfrm>
              <a:off x="1647138" y="2266970"/>
              <a:ext cx="609600" cy="609600"/>
            </a:xfrm>
            <a:prstGeom prst="ellipse">
              <a:avLst/>
            </a:prstGeom>
            <a:solidFill>
              <a:schemeClr val="accent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1</a:t>
              </a:r>
            </a:p>
          </p:txBody>
        </p:sp>
        <p:sp>
          <p:nvSpPr>
            <p:cNvPr id="36" name="Rounded Rectangle 7">
              <a:extLst>
                <a:ext uri="{FF2B5EF4-FFF2-40B4-BE49-F238E27FC236}">
                  <a16:creationId xmlns:a16="http://schemas.microsoft.com/office/drawing/2014/main" id="{5140B7FA-105F-E6C8-3709-417713AFCE4E}"/>
                </a:ext>
              </a:extLst>
            </p:cNvPr>
            <p:cNvSpPr/>
            <p:nvPr/>
          </p:nvSpPr>
          <p:spPr>
            <a:xfrm>
              <a:off x="1210336" y="3079546"/>
              <a:ext cx="1463040" cy="1463040"/>
            </a:xfrm>
            <a:prstGeom prst="round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609585" rtl="0" eaLnBrk="1" fontAlgn="base" latinLnBrk="0" hangingPunct="1">
                <a:lnSpc>
                  <a:spcPct val="100000"/>
                </a:lnSpc>
                <a:spcBef>
                  <a:spcPct val="0"/>
                </a:spcBef>
                <a:spcAft>
                  <a:spcPts val="400"/>
                </a:spcAft>
                <a:buClrTx/>
                <a:buSzTx/>
                <a:buFontTx/>
                <a:buNone/>
                <a:tabLst/>
                <a:defRPr/>
              </a:pPr>
              <a:r>
                <a:rPr kumimoji="0" lang="en-US" sz="1400" i="0" u="none" strike="noStrike" kern="1200" cap="none" spc="0" normalizeH="0" baseline="0" noProof="0">
                  <a:ln w="0"/>
                  <a:solidFill>
                    <a:schemeClr val="tx1"/>
                  </a:solidFill>
                  <a:uLnTx/>
                  <a:uFillTx/>
                  <a:ea typeface="+mn-ea"/>
                  <a:cs typeface="+mn-cs"/>
                </a:rPr>
                <a:t>Cisco </a:t>
              </a:r>
              <a:br>
                <a:rPr kumimoji="0" lang="en-US" sz="1400" i="0" u="none" strike="noStrike" kern="1200" cap="none" spc="0" normalizeH="0" baseline="0" noProof="0">
                  <a:ln w="0"/>
                  <a:solidFill>
                    <a:schemeClr val="tx1"/>
                  </a:solidFill>
                  <a:uLnTx/>
                  <a:uFillTx/>
                  <a:ea typeface="+mn-ea"/>
                  <a:cs typeface="+mn-cs"/>
                </a:rPr>
              </a:br>
              <a:r>
                <a:rPr kumimoji="0" lang="en-US" sz="1400" i="0" u="none" strike="noStrike" kern="1200" cap="none" spc="0" normalizeH="0" baseline="0" noProof="0">
                  <a:ln w="0"/>
                  <a:solidFill>
                    <a:schemeClr val="tx1"/>
                  </a:solidFill>
                  <a:uLnTx/>
                  <a:uFillTx/>
                  <a:ea typeface="+mn-ea"/>
                  <a:cs typeface="+mn-cs"/>
                </a:rPr>
                <a:t>Partner</a:t>
              </a:r>
              <a:br>
                <a:rPr kumimoji="0" lang="en-US" sz="1400" i="0" u="none" strike="noStrike" kern="1200" cap="none" spc="0" normalizeH="0" baseline="0" noProof="0">
                  <a:ln w="0"/>
                  <a:solidFill>
                    <a:schemeClr val="tx1"/>
                  </a:solidFill>
                  <a:uLnTx/>
                  <a:uFillTx/>
                  <a:ea typeface="+mn-ea"/>
                  <a:cs typeface="+mn-cs"/>
                </a:rPr>
              </a:br>
              <a:r>
                <a:rPr kumimoji="0" lang="en-US" sz="1400" i="0" u="none" strike="noStrike" kern="1200" cap="none" spc="0" normalizeH="0" baseline="0" noProof="0">
                  <a:ln w="0"/>
                  <a:solidFill>
                    <a:schemeClr val="tx1"/>
                  </a:solidFill>
                  <a:uLnTx/>
                  <a:uFillTx/>
                  <a:ea typeface="+mn-ea"/>
                  <a:cs typeface="+mn-cs"/>
                </a:rPr>
                <a:t> Program</a:t>
              </a:r>
            </a:p>
          </p:txBody>
        </p:sp>
        <p:sp>
          <p:nvSpPr>
            <p:cNvPr id="37" name="Oval 13">
              <a:extLst>
                <a:ext uri="{FF2B5EF4-FFF2-40B4-BE49-F238E27FC236}">
                  <a16:creationId xmlns:a16="http://schemas.microsoft.com/office/drawing/2014/main" id="{EEC1BA82-72A0-BA1A-15B9-7D7619A0D20C}"/>
                </a:ext>
              </a:extLst>
            </p:cNvPr>
            <p:cNvSpPr>
              <a:spLocks noChangeArrowheads="1"/>
            </p:cNvSpPr>
            <p:nvPr/>
          </p:nvSpPr>
          <p:spPr bwMode="auto">
            <a:xfrm>
              <a:off x="1856688" y="3093351"/>
              <a:ext cx="190500" cy="192024"/>
            </a:xfrm>
            <a:prstGeom prst="ellipse">
              <a:avLst/>
            </a:prstGeom>
            <a:solidFill>
              <a:schemeClr val="accent1"/>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0" name="Oval 39">
              <a:extLst>
                <a:ext uri="{FF2B5EF4-FFF2-40B4-BE49-F238E27FC236}">
                  <a16:creationId xmlns:a16="http://schemas.microsoft.com/office/drawing/2014/main" id="{078A914B-3ECF-E7FD-6C70-64B0760CF4E2}"/>
                </a:ext>
              </a:extLst>
            </p:cNvPr>
            <p:cNvSpPr/>
            <p:nvPr/>
          </p:nvSpPr>
          <p:spPr>
            <a:xfrm>
              <a:off x="3741503" y="2212054"/>
              <a:ext cx="609600" cy="609600"/>
            </a:xfrm>
            <a:prstGeom prst="ellipse">
              <a:avLst/>
            </a:prstGeom>
            <a:solidFill>
              <a:schemeClr val="accent2"/>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2</a:t>
              </a:r>
            </a:p>
          </p:txBody>
        </p:sp>
        <p:sp>
          <p:nvSpPr>
            <p:cNvPr id="41" name="Rounded Rectangle 12">
              <a:extLst>
                <a:ext uri="{FF2B5EF4-FFF2-40B4-BE49-F238E27FC236}">
                  <a16:creationId xmlns:a16="http://schemas.microsoft.com/office/drawing/2014/main" id="{75502969-3AAA-0303-79DA-5C8B676F597F}"/>
                </a:ext>
              </a:extLst>
            </p:cNvPr>
            <p:cNvSpPr/>
            <p:nvPr/>
          </p:nvSpPr>
          <p:spPr>
            <a:xfrm>
              <a:off x="3319434" y="3071230"/>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defTabSz="609585">
                <a:spcAft>
                  <a:spcPts val="600"/>
                </a:spcAft>
                <a:defRPr/>
              </a:pPr>
              <a:r>
                <a:rPr lang="en-US" sz="1400">
                  <a:ln w="0"/>
                  <a:solidFill>
                    <a:schemeClr val="tx1"/>
                  </a:solidFill>
                </a:rPr>
                <a:t>Provider Program Requirements</a:t>
              </a:r>
              <a:br>
                <a:rPr lang="en-US" sz="1400">
                  <a:ln w="0"/>
                  <a:solidFill>
                    <a:schemeClr val="tx1"/>
                  </a:solidFill>
                </a:rPr>
              </a:br>
              <a:r>
                <a:rPr lang="en-US" sz="1400">
                  <a:ln w="0"/>
                  <a:solidFill>
                    <a:schemeClr val="tx1"/>
                  </a:solidFill>
                </a:rPr>
                <a:t> &amp; Benefits</a:t>
              </a:r>
              <a:endParaRPr lang="en-US" sz="1400">
                <a:ln w="0"/>
                <a:solidFill>
                  <a:schemeClr val="tx1"/>
                </a:solidFill>
                <a:ea typeface="ＭＳ Ｐゴシック" charset="0"/>
              </a:endParaRPr>
            </a:p>
          </p:txBody>
        </p:sp>
        <p:sp>
          <p:nvSpPr>
            <p:cNvPr id="42" name="Oval 41">
              <a:extLst>
                <a:ext uri="{FF2B5EF4-FFF2-40B4-BE49-F238E27FC236}">
                  <a16:creationId xmlns:a16="http://schemas.microsoft.com/office/drawing/2014/main" id="{33EF436B-CD3A-795A-9849-B5EF06765659}"/>
                </a:ext>
              </a:extLst>
            </p:cNvPr>
            <p:cNvSpPr>
              <a:spLocks noChangeArrowheads="1"/>
            </p:cNvSpPr>
            <p:nvPr/>
          </p:nvSpPr>
          <p:spPr bwMode="auto">
            <a:xfrm>
              <a:off x="3951053" y="3071962"/>
              <a:ext cx="190500" cy="192024"/>
            </a:xfrm>
            <a:prstGeom prst="ellipse">
              <a:avLst/>
            </a:prstGeom>
            <a:solidFill>
              <a:schemeClr val="accent2"/>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3" name="Oval 42">
              <a:extLst>
                <a:ext uri="{FF2B5EF4-FFF2-40B4-BE49-F238E27FC236}">
                  <a16:creationId xmlns:a16="http://schemas.microsoft.com/office/drawing/2014/main" id="{94434654-1E01-50C1-D3BE-9893F6D98961}"/>
                </a:ext>
              </a:extLst>
            </p:cNvPr>
            <p:cNvSpPr/>
            <p:nvPr/>
          </p:nvSpPr>
          <p:spPr>
            <a:xfrm>
              <a:off x="5782130" y="2231534"/>
              <a:ext cx="609600" cy="609600"/>
            </a:xfrm>
            <a:prstGeom prst="ellipse">
              <a:avLst/>
            </a:prstGeom>
            <a:solidFill>
              <a:schemeClr val="accent5"/>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3</a:t>
              </a:r>
            </a:p>
          </p:txBody>
        </p:sp>
        <p:sp>
          <p:nvSpPr>
            <p:cNvPr id="44" name="Rounded Rectangle 17">
              <a:extLst>
                <a:ext uri="{FF2B5EF4-FFF2-40B4-BE49-F238E27FC236}">
                  <a16:creationId xmlns:a16="http://schemas.microsoft.com/office/drawing/2014/main" id="{72F51C94-2EEE-6950-4594-B298466B1D88}"/>
                </a:ext>
              </a:extLst>
            </p:cNvPr>
            <p:cNvSpPr/>
            <p:nvPr/>
          </p:nvSpPr>
          <p:spPr>
            <a:xfrm>
              <a:off x="5386609" y="3040314"/>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defTabSz="609585">
                <a:spcAft>
                  <a:spcPts val="600"/>
                </a:spcAft>
                <a:defRPr/>
              </a:pPr>
              <a:r>
                <a:rPr lang="en-US" sz="1400">
                  <a:ln w="0"/>
                  <a:solidFill>
                    <a:schemeClr val="tx1"/>
                  </a:solidFill>
                </a:rPr>
                <a:t>Cisco</a:t>
              </a:r>
              <a:br>
                <a:rPr lang="en-US" sz="1400">
                  <a:ln w="0"/>
                  <a:solidFill>
                    <a:schemeClr val="tx1"/>
                  </a:solidFill>
                </a:rPr>
              </a:br>
              <a:r>
                <a:rPr lang="en-US" sz="1400">
                  <a:ln w="0"/>
                  <a:solidFill>
                    <a:schemeClr val="tx1"/>
                  </a:solidFill>
                </a:rPr>
                <a:t>Powered Services</a:t>
              </a:r>
              <a:endParaRPr lang="en-US" sz="1400">
                <a:ln w="0"/>
                <a:solidFill>
                  <a:schemeClr val="tx1"/>
                </a:solidFill>
                <a:ea typeface="ＭＳ Ｐゴシック" charset="0"/>
              </a:endParaRPr>
            </a:p>
          </p:txBody>
        </p:sp>
        <p:sp>
          <p:nvSpPr>
            <p:cNvPr id="45" name="Oval 13">
              <a:extLst>
                <a:ext uri="{FF2B5EF4-FFF2-40B4-BE49-F238E27FC236}">
                  <a16:creationId xmlns:a16="http://schemas.microsoft.com/office/drawing/2014/main" id="{CF86F42E-292B-1605-C85A-3BDF7CBE43B9}"/>
                </a:ext>
              </a:extLst>
            </p:cNvPr>
            <p:cNvSpPr>
              <a:spLocks noChangeArrowheads="1"/>
            </p:cNvSpPr>
            <p:nvPr/>
          </p:nvSpPr>
          <p:spPr bwMode="auto">
            <a:xfrm>
              <a:off x="5991680" y="3058263"/>
              <a:ext cx="190500" cy="192024"/>
            </a:xfrm>
            <a:prstGeom prst="ellipse">
              <a:avLst/>
            </a:prstGeom>
            <a:solidFill>
              <a:schemeClr val="accent5"/>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6" name="Oval 45">
              <a:extLst>
                <a:ext uri="{FF2B5EF4-FFF2-40B4-BE49-F238E27FC236}">
                  <a16:creationId xmlns:a16="http://schemas.microsoft.com/office/drawing/2014/main" id="{35981F8A-D839-44F8-2315-F0A0653EE596}"/>
                </a:ext>
              </a:extLst>
            </p:cNvPr>
            <p:cNvSpPr/>
            <p:nvPr/>
          </p:nvSpPr>
          <p:spPr>
            <a:xfrm>
              <a:off x="7964350" y="2244149"/>
              <a:ext cx="609600" cy="609600"/>
            </a:xfrm>
            <a:prstGeom prst="ellipse">
              <a:avLst/>
            </a:prstGeom>
            <a:solidFill>
              <a:schemeClr val="accent3"/>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4</a:t>
              </a:r>
            </a:p>
          </p:txBody>
        </p:sp>
        <p:sp>
          <p:nvSpPr>
            <p:cNvPr id="47" name="Rounded Rectangle 22">
              <a:extLst>
                <a:ext uri="{FF2B5EF4-FFF2-40B4-BE49-F238E27FC236}">
                  <a16:creationId xmlns:a16="http://schemas.microsoft.com/office/drawing/2014/main" id="{3965C94B-9EB7-4899-AA58-1F0481EB6FE0}"/>
                </a:ext>
              </a:extLst>
            </p:cNvPr>
            <p:cNvSpPr/>
            <p:nvPr/>
          </p:nvSpPr>
          <p:spPr>
            <a:xfrm>
              <a:off x="7537630" y="3041360"/>
              <a:ext cx="1463040" cy="146304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marL="0" marR="0" lvl="0" indent="0" algn="ctr" defTabSz="609585" eaLnBrk="1" latinLnBrk="0" hangingPunct="1">
                <a:lnSpc>
                  <a:spcPct val="100000"/>
                </a:lnSpc>
                <a:spcAft>
                  <a:spcPts val="600"/>
                </a:spcAft>
                <a:buClrTx/>
                <a:buSzTx/>
                <a:buFontTx/>
                <a:buNone/>
                <a:tabLst/>
                <a:defRPr/>
              </a:pPr>
              <a:r>
                <a:rPr lang="en-US" sz="1400">
                  <a:ln w="0"/>
                  <a:solidFill>
                    <a:schemeClr val="tx1"/>
                  </a:solidFill>
                  <a:ea typeface="ＭＳ Ｐゴシック" charset="0"/>
                </a:rPr>
                <a:t>Managed Service</a:t>
              </a:r>
              <a:br>
                <a:rPr lang="en-US" sz="1400">
                  <a:ln w="0"/>
                  <a:solidFill>
                    <a:schemeClr val="tx1"/>
                  </a:solidFill>
                  <a:ea typeface="ＭＳ Ｐゴシック" charset="0"/>
                </a:rPr>
              </a:br>
              <a:r>
                <a:rPr lang="en-US" sz="1400">
                  <a:ln w="0"/>
                  <a:solidFill>
                    <a:schemeClr val="tx1"/>
                  </a:solidFill>
                  <a:ea typeface="ＭＳ Ｐゴシック" charset="0"/>
                </a:rPr>
                <a:t>Intended Use </a:t>
              </a:r>
              <a:br>
                <a:rPr lang="en-US" sz="1400">
                  <a:ln w="0"/>
                  <a:solidFill>
                    <a:schemeClr val="tx1"/>
                  </a:solidFill>
                  <a:ea typeface="ＭＳ Ｐゴシック" charset="0"/>
                </a:rPr>
              </a:br>
              <a:r>
                <a:rPr lang="en-US" sz="1400">
                  <a:ln w="0"/>
                  <a:solidFill>
                    <a:schemeClr val="tx1"/>
                  </a:solidFill>
                  <a:ea typeface="ＭＳ Ｐゴシック" charset="0"/>
                </a:rPr>
                <a:t>Tagging</a:t>
              </a:r>
            </a:p>
          </p:txBody>
        </p:sp>
        <p:sp>
          <p:nvSpPr>
            <p:cNvPr id="48" name="Oval 13">
              <a:extLst>
                <a:ext uri="{FF2B5EF4-FFF2-40B4-BE49-F238E27FC236}">
                  <a16:creationId xmlns:a16="http://schemas.microsoft.com/office/drawing/2014/main" id="{3C86D1E2-A2D8-4884-458E-1892E0A3E9A7}"/>
                </a:ext>
              </a:extLst>
            </p:cNvPr>
            <p:cNvSpPr>
              <a:spLocks noChangeArrowheads="1"/>
            </p:cNvSpPr>
            <p:nvPr/>
          </p:nvSpPr>
          <p:spPr bwMode="auto">
            <a:xfrm>
              <a:off x="8173900" y="3039414"/>
              <a:ext cx="190500" cy="192024"/>
            </a:xfrm>
            <a:prstGeom prst="ellipse">
              <a:avLst/>
            </a:prstGeom>
            <a:solidFill>
              <a:schemeClr val="accent3"/>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49" name="Oval 48">
              <a:extLst>
                <a:ext uri="{FF2B5EF4-FFF2-40B4-BE49-F238E27FC236}">
                  <a16:creationId xmlns:a16="http://schemas.microsoft.com/office/drawing/2014/main" id="{D09281EA-08CD-85CE-2F65-25244AFABF2B}"/>
                </a:ext>
              </a:extLst>
            </p:cNvPr>
            <p:cNvSpPr/>
            <p:nvPr/>
          </p:nvSpPr>
          <p:spPr>
            <a:xfrm>
              <a:off x="10073446" y="2231534"/>
              <a:ext cx="609600" cy="609600"/>
            </a:xfrm>
            <a:prstGeom prst="ellipse">
              <a:avLst/>
            </a:prstGeom>
            <a:solidFill>
              <a:schemeClr val="tx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a:ln>
                    <a:noFill/>
                  </a:ln>
                  <a:solidFill>
                    <a:schemeClr val="bg2"/>
                  </a:solidFill>
                  <a:effectLst/>
                  <a:uLnTx/>
                  <a:uFillTx/>
                  <a:ea typeface="+mn-ea"/>
                  <a:cs typeface="CiscoSansTT" panose="020B0503020201020303" pitchFamily="34" charset="0"/>
                </a:rPr>
                <a:t>5</a:t>
              </a:r>
            </a:p>
          </p:txBody>
        </p:sp>
        <p:sp>
          <p:nvSpPr>
            <p:cNvPr id="50" name="Rounded Rectangle 30">
              <a:extLst>
                <a:ext uri="{FF2B5EF4-FFF2-40B4-BE49-F238E27FC236}">
                  <a16:creationId xmlns:a16="http://schemas.microsoft.com/office/drawing/2014/main" id="{1B92C4BC-03EC-544A-08C4-339FD73A9923}"/>
                </a:ext>
              </a:extLst>
            </p:cNvPr>
            <p:cNvSpPr/>
            <p:nvPr/>
          </p:nvSpPr>
          <p:spPr>
            <a:xfrm>
              <a:off x="9646726" y="3026723"/>
              <a:ext cx="1463040" cy="1463040"/>
            </a:xfrm>
            <a:prstGeom prst="roundRect">
              <a:avLst/>
            </a:prstGeom>
            <a:solidFill>
              <a:schemeClr val="bg2"/>
            </a:solidFill>
            <a:ln w="25400" cap="flat" cmpd="sng" algn="ctr">
              <a:noFill/>
              <a:prstDash val="solid"/>
            </a:ln>
            <a:effectLst/>
          </p:spPr>
          <p:txBody>
            <a:bodyPr tIns="182880" rtlCol="0" anchor="t"/>
            <a:lstStyle/>
            <a:p>
              <a:pPr marL="0" marR="0" lvl="0" indent="0" algn="ctr" defTabSz="609585"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w="0"/>
                  <a:uLnTx/>
                  <a:uFillTx/>
                  <a:latin typeface="+mn-lt"/>
                  <a:ea typeface="ＭＳ Ｐゴシック" charset="0"/>
                  <a:cs typeface="+mn-cs"/>
                </a:rPr>
                <a:t>Provider</a:t>
              </a:r>
              <a:br>
                <a:rPr kumimoji="0" lang="en-US" sz="1400" b="0" i="0" u="none" strike="noStrike" kern="1200" cap="none" spc="0" normalizeH="0" baseline="0" noProof="0">
                  <a:ln w="0"/>
                  <a:uLnTx/>
                  <a:uFillTx/>
                  <a:latin typeface="+mn-lt"/>
                  <a:ea typeface="ＭＳ Ｐゴシック" charset="0"/>
                  <a:cs typeface="+mn-cs"/>
                </a:rPr>
              </a:br>
              <a:r>
                <a:rPr kumimoji="0" lang="en-US" sz="1400" b="0" i="0" u="none" strike="noStrike" kern="1200" cap="none" spc="0" normalizeH="0" baseline="0" noProof="0">
                  <a:ln w="0"/>
                  <a:uLnTx/>
                  <a:uFillTx/>
                  <a:latin typeface="+mn-lt"/>
                  <a:ea typeface="ＭＳ Ｐゴシック" charset="0"/>
                  <a:cs typeface="+mn-cs"/>
                </a:rPr>
                <a:t>MDF</a:t>
              </a:r>
            </a:p>
          </p:txBody>
        </p:sp>
        <p:sp>
          <p:nvSpPr>
            <p:cNvPr id="51" name="Oval 13">
              <a:extLst>
                <a:ext uri="{FF2B5EF4-FFF2-40B4-BE49-F238E27FC236}">
                  <a16:creationId xmlns:a16="http://schemas.microsoft.com/office/drawing/2014/main" id="{D0165763-1850-4405-3143-F86893EFA37C}"/>
                </a:ext>
              </a:extLst>
            </p:cNvPr>
            <p:cNvSpPr>
              <a:spLocks noChangeArrowheads="1"/>
            </p:cNvSpPr>
            <p:nvPr/>
          </p:nvSpPr>
          <p:spPr bwMode="auto">
            <a:xfrm>
              <a:off x="10282996" y="3029459"/>
              <a:ext cx="190500" cy="192024"/>
            </a:xfrm>
            <a:prstGeom prst="ellipse">
              <a:avLst/>
            </a:prstGeom>
            <a:solidFill>
              <a:schemeClr val="accent4">
                <a:lumMod val="50000"/>
              </a:schemeClr>
            </a:solidFill>
            <a:ln w="19050">
              <a:solidFill>
                <a:schemeClr val="bg2"/>
              </a:solidFill>
              <a:round/>
              <a:headEnd/>
              <a:tailEnd/>
            </a:ln>
            <a:effectLst/>
          </p:spPr>
          <p:txBody>
            <a:bodyPr wrap="none" lIns="91452" tIns="45727" rIns="91452" bIns="45727" anchor="ct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CiscoSansTT ExtraLight"/>
                <a:ea typeface="ＭＳ Ｐゴシック" charset="0"/>
                <a:cs typeface="+mn-cs"/>
              </a:endParaRPr>
            </a:p>
          </p:txBody>
        </p:sp>
        <p:sp>
          <p:nvSpPr>
            <p:cNvPr id="52" name="TextBox 51">
              <a:extLst>
                <a:ext uri="{FF2B5EF4-FFF2-40B4-BE49-F238E27FC236}">
                  <a16:creationId xmlns:a16="http://schemas.microsoft.com/office/drawing/2014/main" id="{8B8C52F1-B686-C1A4-1027-8FB9B92CC98E}"/>
                </a:ext>
              </a:extLst>
            </p:cNvPr>
            <p:cNvSpPr txBox="1"/>
            <p:nvPr/>
          </p:nvSpPr>
          <p:spPr>
            <a:xfrm>
              <a:off x="1344019" y="4607784"/>
              <a:ext cx="1195675"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Overview</a:t>
              </a:r>
              <a:endParaRPr kumimoji="0" lang="en-US" sz="1600" b="0" i="0" u="none" strike="noStrike" kern="1200" cap="none" spc="0" normalizeH="0" baseline="0" noProof="0">
                <a:ln>
                  <a:noFill/>
                </a:ln>
                <a:uLnTx/>
                <a:uFillTx/>
                <a:latin typeface="+mn-lt"/>
                <a:ea typeface="ＭＳ Ｐゴシック" charset="0"/>
              </a:endParaRPr>
            </a:p>
          </p:txBody>
        </p:sp>
        <p:sp>
          <p:nvSpPr>
            <p:cNvPr id="53" name="TextBox 52">
              <a:extLst>
                <a:ext uri="{FF2B5EF4-FFF2-40B4-BE49-F238E27FC236}">
                  <a16:creationId xmlns:a16="http://schemas.microsoft.com/office/drawing/2014/main" id="{E803B388-F13C-69AB-07D5-3036EB88BED4}"/>
                </a:ext>
              </a:extLst>
            </p:cNvPr>
            <p:cNvSpPr txBox="1"/>
            <p:nvPr/>
          </p:nvSpPr>
          <p:spPr>
            <a:xfrm>
              <a:off x="5397333" y="4573066"/>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lang="en-US" sz="1600">
                  <a:ln w="0"/>
                  <a:latin typeface="+mn-lt"/>
                </a:rPr>
                <a:t>MS offerings</a:t>
              </a:r>
              <a:endParaRPr kumimoji="0" lang="en-US" sz="1600" b="0" i="0" u="none" strike="noStrike" kern="1200" cap="none" spc="0" normalizeH="0" baseline="0" noProof="0">
                <a:ln>
                  <a:noFill/>
                </a:ln>
                <a:uLnTx/>
                <a:uFillTx/>
                <a:latin typeface="+mn-lt"/>
              </a:endParaRPr>
            </a:p>
          </p:txBody>
        </p:sp>
        <p:sp>
          <p:nvSpPr>
            <p:cNvPr id="54" name="TextBox 53">
              <a:extLst>
                <a:ext uri="{FF2B5EF4-FFF2-40B4-BE49-F238E27FC236}">
                  <a16:creationId xmlns:a16="http://schemas.microsoft.com/office/drawing/2014/main" id="{A1B52D62-5BD0-C215-E483-A4038D810BEE}"/>
                </a:ext>
              </a:extLst>
            </p:cNvPr>
            <p:cNvSpPr txBox="1"/>
            <p:nvPr/>
          </p:nvSpPr>
          <p:spPr>
            <a:xfrm>
              <a:off x="9646726" y="4571087"/>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Tooling</a:t>
              </a:r>
              <a:endParaRPr kumimoji="0" lang="en-US" sz="1600" b="0" i="0" u="none" strike="noStrike" kern="1200" cap="none" spc="0" normalizeH="0" baseline="0" noProof="0">
                <a:ln>
                  <a:noFill/>
                </a:ln>
                <a:uLnTx/>
                <a:uFillTx/>
                <a:latin typeface="+mn-lt"/>
                <a:ea typeface="ＭＳ Ｐゴシック" charset="0"/>
              </a:endParaRPr>
            </a:p>
          </p:txBody>
        </p:sp>
        <p:sp>
          <p:nvSpPr>
            <p:cNvPr id="55" name="TextBox 54">
              <a:extLst>
                <a:ext uri="{FF2B5EF4-FFF2-40B4-BE49-F238E27FC236}">
                  <a16:creationId xmlns:a16="http://schemas.microsoft.com/office/drawing/2014/main" id="{70F8D590-7670-8355-84BA-C135C7CE4908}"/>
                </a:ext>
              </a:extLst>
            </p:cNvPr>
            <p:cNvSpPr txBox="1"/>
            <p:nvPr/>
          </p:nvSpPr>
          <p:spPr>
            <a:xfrm>
              <a:off x="7522030" y="4569107"/>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Process</a:t>
              </a:r>
              <a:endParaRPr kumimoji="0" lang="en-US" sz="1600" b="0" i="0" u="none" strike="noStrike" kern="1200" cap="none" spc="0" normalizeH="0" baseline="0" noProof="0">
                <a:ln>
                  <a:noFill/>
                </a:ln>
                <a:uLnTx/>
                <a:uFillTx/>
                <a:latin typeface="+mn-lt"/>
                <a:ea typeface="ＭＳ Ｐゴシック" charset="0"/>
              </a:endParaRPr>
            </a:p>
          </p:txBody>
        </p:sp>
        <p:sp>
          <p:nvSpPr>
            <p:cNvPr id="56" name="TextBox 55">
              <a:extLst>
                <a:ext uri="{FF2B5EF4-FFF2-40B4-BE49-F238E27FC236}">
                  <a16:creationId xmlns:a16="http://schemas.microsoft.com/office/drawing/2014/main" id="{74DF4E02-9FCF-17DE-A580-5CFBBDF2DCAF}"/>
                </a:ext>
              </a:extLst>
            </p:cNvPr>
            <p:cNvSpPr txBox="1"/>
            <p:nvPr/>
          </p:nvSpPr>
          <p:spPr>
            <a:xfrm>
              <a:off x="3292886" y="4571088"/>
              <a:ext cx="1463041" cy="338554"/>
            </a:xfrm>
            <a:prstGeom prst="rect">
              <a:avLst/>
            </a:prstGeom>
            <a:noFill/>
          </p:spPr>
          <p:txBody>
            <a:bodyPr wrap="square">
              <a:spAutoFit/>
            </a:bodyPr>
            <a:lstStyle/>
            <a:p>
              <a:pPr marL="0" marR="0" lvl="0" indent="0" algn="ctr" defTabSz="60955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0"/>
                  <a:uLnTx/>
                  <a:uFillTx/>
                  <a:latin typeface="+mn-lt"/>
                  <a:ea typeface="ＭＳ Ｐゴシック" charset="0"/>
                </a:rPr>
                <a:t>Program</a:t>
              </a:r>
              <a:endParaRPr kumimoji="0" lang="en-US" sz="1600" b="0" i="0" u="none" strike="noStrike" kern="1200" cap="none" spc="0" normalizeH="0" baseline="0" noProof="0">
                <a:ln>
                  <a:noFill/>
                </a:ln>
                <a:uLnTx/>
                <a:uFillTx/>
                <a:latin typeface="+mn-lt"/>
                <a:ea typeface="ＭＳ Ｐゴシック" charset="0"/>
              </a:endParaRPr>
            </a:p>
          </p:txBody>
        </p:sp>
        <p:cxnSp>
          <p:nvCxnSpPr>
            <p:cNvPr id="57" name="Straight Connector 56">
              <a:extLst>
                <a:ext uri="{FF2B5EF4-FFF2-40B4-BE49-F238E27FC236}">
                  <a16:creationId xmlns:a16="http://schemas.microsoft.com/office/drawing/2014/main" id="{DE4FA452-5242-581A-B9E3-8AA2DC655284}"/>
                </a:ext>
              </a:extLst>
            </p:cNvPr>
            <p:cNvCxnSpPr>
              <a:cxnSpLocks/>
              <a:stCxn id="37" idx="0"/>
              <a:endCxn id="35" idx="4"/>
            </p:cNvCxnSpPr>
            <p:nvPr/>
          </p:nvCxnSpPr>
          <p:spPr>
            <a:xfrm flipV="1">
              <a:off x="1951938" y="2876570"/>
              <a:ext cx="0" cy="21678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46D72D-5874-FFB0-C599-7FB905EA344E}"/>
                </a:ext>
              </a:extLst>
            </p:cNvPr>
            <p:cNvCxnSpPr>
              <a:cxnSpLocks/>
              <a:stCxn id="42" idx="0"/>
              <a:endCxn id="40" idx="4"/>
            </p:cNvCxnSpPr>
            <p:nvPr/>
          </p:nvCxnSpPr>
          <p:spPr>
            <a:xfrm flipV="1">
              <a:off x="4046303" y="2821654"/>
              <a:ext cx="0" cy="25030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EBAC07E-FD79-7F12-6AE8-242F6A5EE3A0}"/>
                </a:ext>
              </a:extLst>
            </p:cNvPr>
            <p:cNvCxnSpPr>
              <a:cxnSpLocks/>
              <a:stCxn id="45" idx="0"/>
              <a:endCxn id="43" idx="4"/>
            </p:cNvCxnSpPr>
            <p:nvPr/>
          </p:nvCxnSpPr>
          <p:spPr>
            <a:xfrm flipV="1">
              <a:off x="6086930" y="2841134"/>
              <a:ext cx="0" cy="21712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BB6A5D-DC95-D694-8AFC-BBF8EAD22D89}"/>
                </a:ext>
              </a:extLst>
            </p:cNvPr>
            <p:cNvCxnSpPr>
              <a:cxnSpLocks/>
              <a:stCxn id="48" idx="0"/>
              <a:endCxn id="46" idx="4"/>
            </p:cNvCxnSpPr>
            <p:nvPr/>
          </p:nvCxnSpPr>
          <p:spPr>
            <a:xfrm flipV="1">
              <a:off x="8269150" y="2853749"/>
              <a:ext cx="0" cy="185665"/>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C2B07BE-B1FF-9401-2F0C-943AE56C79E0}"/>
                </a:ext>
              </a:extLst>
            </p:cNvPr>
            <p:cNvCxnSpPr>
              <a:cxnSpLocks/>
              <a:stCxn id="51" idx="0"/>
              <a:endCxn id="49" idx="4"/>
            </p:cNvCxnSpPr>
            <p:nvPr/>
          </p:nvCxnSpPr>
          <p:spPr>
            <a:xfrm flipV="1">
              <a:off x="10378246" y="2841134"/>
              <a:ext cx="0" cy="1883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1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Cisco Partner Program</a:t>
            </a:r>
          </a:p>
        </p:txBody>
      </p:sp>
    </p:spTree>
    <p:extLst>
      <p:ext uri="{BB962C8B-B14F-4D97-AF65-F5344CB8AC3E}">
        <p14:creationId xmlns:p14="http://schemas.microsoft.com/office/powerpoint/2010/main" val="29606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73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C3177C0-9048-452E-8855-EB347C183484}"/>
              </a:ext>
            </a:extLst>
          </p:cNvPr>
          <p:cNvCxnSpPr>
            <a:cxnSpLocks/>
            <a:stCxn id="7" idx="2"/>
            <a:endCxn id="33" idx="0"/>
          </p:cNvCxnSpPr>
          <p:nvPr/>
        </p:nvCxnSpPr>
        <p:spPr>
          <a:xfrm>
            <a:off x="6090351" y="4653953"/>
            <a:ext cx="95" cy="570666"/>
          </a:xfrm>
          <a:prstGeom prst="line">
            <a:avLst/>
          </a:prstGeom>
          <a:solidFill>
            <a:schemeClr val="bg2">
              <a:lumMod val="95000"/>
            </a:schemeClr>
          </a:solidFill>
          <a:ln w="38100" cap="rnd">
            <a:solidFill>
              <a:schemeClr val="tx1">
                <a:lumMod val="40000"/>
                <a:lumOff val="6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
        <p:nvSpPr>
          <p:cNvPr id="33" name="Rectangle: Rounded Corners 32">
            <a:extLst>
              <a:ext uri="{FF2B5EF4-FFF2-40B4-BE49-F238E27FC236}">
                <a16:creationId xmlns:a16="http://schemas.microsoft.com/office/drawing/2014/main" id="{60B550C8-3CBF-4BFC-8558-6C2E5916A2B5}"/>
              </a:ext>
            </a:extLst>
          </p:cNvPr>
          <p:cNvSpPr/>
          <p:nvPr/>
        </p:nvSpPr>
        <p:spPr>
          <a:xfrm>
            <a:off x="1958939" y="5224619"/>
            <a:ext cx="8263013" cy="90948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solidFill>
                <a:cs typeface="CiscoSansTT" panose="020B0503020201020303" pitchFamily="34" charset="0"/>
              </a:rPr>
              <a:t>The Cisco Partner Program</a:t>
            </a:r>
          </a:p>
        </p:txBody>
      </p:sp>
      <p:sp>
        <p:nvSpPr>
          <p:cNvPr id="21" name="Text Placeholder 20">
            <a:extLst>
              <a:ext uri="{FF2B5EF4-FFF2-40B4-BE49-F238E27FC236}">
                <a16:creationId xmlns:a16="http://schemas.microsoft.com/office/drawing/2014/main" id="{AB6370AA-9B45-7494-16EB-49E9C031F6B8}"/>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9DF7EAF9-DB91-CE48-B88B-EB70971EA976}"/>
              </a:ext>
            </a:extLst>
          </p:cNvPr>
          <p:cNvSpPr>
            <a:spLocks noGrp="1"/>
          </p:cNvSpPr>
          <p:nvPr>
            <p:ph type="title"/>
          </p:nvPr>
        </p:nvSpPr>
        <p:spPr/>
        <p:txBody>
          <a:bodyPr/>
          <a:lstStyle/>
          <a:p>
            <a:r>
              <a:rPr lang="en-US"/>
              <a:t>How Cisco Partner Program Was Structured</a:t>
            </a:r>
          </a:p>
        </p:txBody>
      </p:sp>
      <p:grpSp>
        <p:nvGrpSpPr>
          <p:cNvPr id="42" name="Group 41">
            <a:extLst>
              <a:ext uri="{FF2B5EF4-FFF2-40B4-BE49-F238E27FC236}">
                <a16:creationId xmlns:a16="http://schemas.microsoft.com/office/drawing/2014/main" id="{88F36BB8-85D2-373D-1E86-BCF2E604A311}"/>
              </a:ext>
            </a:extLst>
          </p:cNvPr>
          <p:cNvGrpSpPr/>
          <p:nvPr/>
        </p:nvGrpSpPr>
        <p:grpSpPr>
          <a:xfrm>
            <a:off x="512956" y="1536796"/>
            <a:ext cx="11154790" cy="3117157"/>
            <a:chOff x="512956" y="1536796"/>
            <a:chExt cx="11154790" cy="3117157"/>
          </a:xfrm>
        </p:grpSpPr>
        <p:sp>
          <p:nvSpPr>
            <p:cNvPr id="56" name="Rectangle: Rounded Corners 55">
              <a:extLst>
                <a:ext uri="{FF2B5EF4-FFF2-40B4-BE49-F238E27FC236}">
                  <a16:creationId xmlns:a16="http://schemas.microsoft.com/office/drawing/2014/main" id="{07589A4F-844B-4182-8D3C-B9833FE11AA5}"/>
                </a:ext>
              </a:extLst>
            </p:cNvPr>
            <p:cNvSpPr/>
            <p:nvPr/>
          </p:nvSpPr>
          <p:spPr>
            <a:xfrm>
              <a:off x="618907" y="1536796"/>
              <a:ext cx="10938380" cy="3117157"/>
            </a:xfrm>
            <a:prstGeom prst="roundRect">
              <a:avLst>
                <a:gd name="adj" fmla="val 12712"/>
              </a:avLst>
            </a:prstGeom>
            <a:solidFill>
              <a:schemeClr val="bg2">
                <a:lumMod val="95000"/>
                <a:alpha val="45000"/>
              </a:schemeClr>
            </a:solidFill>
            <a:ln w="38100" cap="rnd">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7FCC97E-4F9A-45BC-9BCE-54D6D32FD6AA}"/>
                </a:ext>
              </a:extLst>
            </p:cNvPr>
            <p:cNvSpPr/>
            <p:nvPr/>
          </p:nvSpPr>
          <p:spPr>
            <a:xfrm>
              <a:off x="512956" y="1536796"/>
              <a:ext cx="11154790" cy="3117157"/>
            </a:xfrm>
            <a:prstGeom prst="roundRect">
              <a:avLst>
                <a:gd name="adj" fmla="val 12712"/>
              </a:avLst>
            </a:prstGeom>
            <a:solidFill>
              <a:schemeClr val="bg2">
                <a:lumMod val="95000"/>
              </a:schemeClr>
            </a:solidFill>
            <a:ln w="38100" cap="rnd">
              <a:solidFill>
                <a:schemeClr val="tx1">
                  <a:lumMod val="40000"/>
                  <a:lumOff val="6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868692-6C6B-45A0-8A4F-E8F3A6793D1B}"/>
                </a:ext>
              </a:extLst>
            </p:cNvPr>
            <p:cNvSpPr/>
            <p:nvPr/>
          </p:nvSpPr>
          <p:spPr>
            <a:xfrm>
              <a:off x="3773292" y="1781949"/>
              <a:ext cx="2488391" cy="792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Certifications</a:t>
              </a:r>
            </a:p>
          </p:txBody>
        </p:sp>
        <p:sp>
          <p:nvSpPr>
            <p:cNvPr id="9" name="Rectangle: Rounded Corners 8">
              <a:extLst>
                <a:ext uri="{FF2B5EF4-FFF2-40B4-BE49-F238E27FC236}">
                  <a16:creationId xmlns:a16="http://schemas.microsoft.com/office/drawing/2014/main" id="{DBC8FDB6-F1DD-4858-87DD-0708AE4599F5}"/>
                </a:ext>
              </a:extLst>
            </p:cNvPr>
            <p:cNvSpPr/>
            <p:nvPr/>
          </p:nvSpPr>
          <p:spPr>
            <a:xfrm>
              <a:off x="1101782" y="1781949"/>
              <a:ext cx="2488391" cy="7920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Authorizations</a:t>
              </a:r>
            </a:p>
          </p:txBody>
        </p:sp>
        <p:sp>
          <p:nvSpPr>
            <p:cNvPr id="10" name="Rectangle: Rounded Corners 9">
              <a:extLst>
                <a:ext uri="{FF2B5EF4-FFF2-40B4-BE49-F238E27FC236}">
                  <a16:creationId xmlns:a16="http://schemas.microsoft.com/office/drawing/2014/main" id="{14EB9F07-E177-452D-ADFB-6AF5A94B6B3F}"/>
                </a:ext>
              </a:extLst>
            </p:cNvPr>
            <p:cNvSpPr/>
            <p:nvPr/>
          </p:nvSpPr>
          <p:spPr>
            <a:xfrm>
              <a:off x="9116311" y="1781949"/>
              <a:ext cx="2488391" cy="792000"/>
            </a:xfrm>
            <a:prstGeom prst="roundRect">
              <a:avLst>
                <a:gd name="adj" fmla="val 50000"/>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Specializations</a:t>
              </a:r>
            </a:p>
          </p:txBody>
        </p:sp>
        <p:sp>
          <p:nvSpPr>
            <p:cNvPr id="11" name="Rectangle: Rounded Corners 10">
              <a:extLst>
                <a:ext uri="{FF2B5EF4-FFF2-40B4-BE49-F238E27FC236}">
                  <a16:creationId xmlns:a16="http://schemas.microsoft.com/office/drawing/2014/main" id="{CA4BFB48-5EA4-41EA-BA70-7C1A4F8680B0}"/>
                </a:ext>
              </a:extLst>
            </p:cNvPr>
            <p:cNvSpPr/>
            <p:nvPr/>
          </p:nvSpPr>
          <p:spPr>
            <a:xfrm>
              <a:off x="6444802" y="1781949"/>
              <a:ext cx="2488391" cy="792000"/>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Industry Expertise</a:t>
              </a:r>
            </a:p>
          </p:txBody>
        </p:sp>
        <p:sp>
          <p:nvSpPr>
            <p:cNvPr id="12" name="Rectangle: Rounded Corners 11">
              <a:extLst>
                <a:ext uri="{FF2B5EF4-FFF2-40B4-BE49-F238E27FC236}">
                  <a16:creationId xmlns:a16="http://schemas.microsoft.com/office/drawing/2014/main" id="{F98E63B8-CFD7-4F2D-9320-4CDF059BE7E2}"/>
                </a:ext>
              </a:extLst>
            </p:cNvPr>
            <p:cNvSpPr/>
            <p:nvPr/>
          </p:nvSpPr>
          <p:spPr>
            <a:xfrm>
              <a:off x="4577631" y="3607698"/>
              <a:ext cx="2488391" cy="792000"/>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Cisco Powered</a:t>
              </a:r>
            </a:p>
          </p:txBody>
        </p:sp>
        <p:sp>
          <p:nvSpPr>
            <p:cNvPr id="13" name="Rectangle: Rounded Corners 12">
              <a:extLst>
                <a:ext uri="{FF2B5EF4-FFF2-40B4-BE49-F238E27FC236}">
                  <a16:creationId xmlns:a16="http://schemas.microsoft.com/office/drawing/2014/main" id="{9896A840-84B9-493A-8473-52267CA8D4D7}"/>
                </a:ext>
              </a:extLst>
            </p:cNvPr>
            <p:cNvSpPr>
              <a:spLocks/>
            </p:cNvSpPr>
            <p:nvPr/>
          </p:nvSpPr>
          <p:spPr>
            <a:xfrm>
              <a:off x="1825124" y="3616544"/>
              <a:ext cx="2488391" cy="792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CMSP</a:t>
              </a:r>
            </a:p>
          </p:txBody>
        </p:sp>
        <p:sp>
          <p:nvSpPr>
            <p:cNvPr id="14" name="Rectangle: Rounded Corners 13">
              <a:extLst>
                <a:ext uri="{FF2B5EF4-FFF2-40B4-BE49-F238E27FC236}">
                  <a16:creationId xmlns:a16="http://schemas.microsoft.com/office/drawing/2014/main" id="{E4EDB3B5-31DC-405B-A41C-0EDAA74F1E59}"/>
                </a:ext>
              </a:extLst>
            </p:cNvPr>
            <p:cNvSpPr>
              <a:spLocks/>
            </p:cNvSpPr>
            <p:nvPr/>
          </p:nvSpPr>
          <p:spPr>
            <a:xfrm>
              <a:off x="3360580" y="2685562"/>
              <a:ext cx="2488391" cy="7920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Solution Technology Integrator</a:t>
              </a:r>
            </a:p>
          </p:txBody>
        </p:sp>
        <p:sp>
          <p:nvSpPr>
            <p:cNvPr id="15" name="Rectangle: Rounded Corners 14">
              <a:extLst>
                <a:ext uri="{FF2B5EF4-FFF2-40B4-BE49-F238E27FC236}">
                  <a16:creationId xmlns:a16="http://schemas.microsoft.com/office/drawing/2014/main" id="{8C7C7A70-458F-4D83-9FED-0D8B2CAB3FA9}"/>
                </a:ext>
              </a:extLst>
            </p:cNvPr>
            <p:cNvSpPr>
              <a:spLocks/>
            </p:cNvSpPr>
            <p:nvPr/>
          </p:nvSpPr>
          <p:spPr>
            <a:xfrm>
              <a:off x="8828122" y="2686174"/>
              <a:ext cx="2488391" cy="792000"/>
            </a:xfrm>
            <a:prstGeom prst="roundRect">
              <a:avLst>
                <a:gd name="adj"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Learning Partner Program</a:t>
              </a:r>
            </a:p>
          </p:txBody>
        </p:sp>
        <p:sp>
          <p:nvSpPr>
            <p:cNvPr id="16" name="Rectangle: Rounded Corners 15">
              <a:extLst>
                <a:ext uri="{FF2B5EF4-FFF2-40B4-BE49-F238E27FC236}">
                  <a16:creationId xmlns:a16="http://schemas.microsoft.com/office/drawing/2014/main" id="{19AF619F-C103-47E0-80BB-A4ACBA63A11D}"/>
                </a:ext>
              </a:extLst>
            </p:cNvPr>
            <p:cNvSpPr>
              <a:spLocks/>
            </p:cNvSpPr>
            <p:nvPr/>
          </p:nvSpPr>
          <p:spPr>
            <a:xfrm>
              <a:off x="6094351" y="2686786"/>
              <a:ext cx="2488391" cy="792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Solution Partner Program</a:t>
              </a:r>
            </a:p>
          </p:txBody>
        </p:sp>
        <p:sp>
          <p:nvSpPr>
            <p:cNvPr id="19" name="Rectangle: Rounded Corners 18">
              <a:extLst>
                <a:ext uri="{FF2B5EF4-FFF2-40B4-BE49-F238E27FC236}">
                  <a16:creationId xmlns:a16="http://schemas.microsoft.com/office/drawing/2014/main" id="{7E689A7A-07DF-404B-A357-7F5D9131EC2E}"/>
                </a:ext>
              </a:extLst>
            </p:cNvPr>
            <p:cNvSpPr>
              <a:spLocks/>
            </p:cNvSpPr>
            <p:nvPr/>
          </p:nvSpPr>
          <p:spPr>
            <a:xfrm>
              <a:off x="626809" y="2687398"/>
              <a:ext cx="2488391" cy="79200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Integrator Program</a:t>
              </a:r>
            </a:p>
          </p:txBody>
        </p:sp>
        <p:sp>
          <p:nvSpPr>
            <p:cNvPr id="49" name="Rectangle: Rounded Corners 48">
              <a:extLst>
                <a:ext uri="{FF2B5EF4-FFF2-40B4-BE49-F238E27FC236}">
                  <a16:creationId xmlns:a16="http://schemas.microsoft.com/office/drawing/2014/main" id="{2F602714-BEFF-476B-A13E-9BC0E681205D}"/>
                </a:ext>
              </a:extLst>
            </p:cNvPr>
            <p:cNvSpPr>
              <a:spLocks/>
            </p:cNvSpPr>
            <p:nvPr/>
          </p:nvSpPr>
          <p:spPr>
            <a:xfrm>
              <a:off x="7270666" y="3598852"/>
              <a:ext cx="2488391" cy="79200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lnSpc>
                  <a:spcPts val="2000"/>
                </a:lnSpc>
              </a:pPr>
              <a:r>
                <a:rPr lang="en-US" sz="1867">
                  <a:solidFill>
                    <a:schemeClr val="bg2"/>
                  </a:solidFill>
                  <a:cs typeface="CiscoSansTT" panose="020B0503020201020303" pitchFamily="34" charset="0"/>
                </a:rPr>
                <a:t>Incentives</a:t>
              </a:r>
            </a:p>
          </p:txBody>
        </p:sp>
      </p:grpSp>
    </p:spTree>
    <p:extLst>
      <p:ext uri="{BB962C8B-B14F-4D97-AF65-F5344CB8AC3E}">
        <p14:creationId xmlns:p14="http://schemas.microsoft.com/office/powerpoint/2010/main" val="38126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CFB70ADA-26C3-4946-983A-2661FA3A7430}"/>
              </a:ext>
            </a:extLst>
          </p:cNvPr>
          <p:cNvSpPr/>
          <p:nvPr/>
        </p:nvSpPr>
        <p:spPr>
          <a:xfrm>
            <a:off x="2638171" y="4836985"/>
            <a:ext cx="8671855" cy="988753"/>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33" b="1">
              <a:solidFill>
                <a:schemeClr val="bg2"/>
              </a:solidFill>
            </a:endParaRPr>
          </a:p>
        </p:txBody>
      </p:sp>
      <p:sp>
        <p:nvSpPr>
          <p:cNvPr id="23" name="Rounded Rectangle 22">
            <a:extLst>
              <a:ext uri="{FF2B5EF4-FFF2-40B4-BE49-F238E27FC236}">
                <a16:creationId xmlns:a16="http://schemas.microsoft.com/office/drawing/2014/main" id="{77591AA9-B9DD-CA4F-A103-6D85C8C14DC7}"/>
              </a:ext>
            </a:extLst>
          </p:cNvPr>
          <p:cNvSpPr/>
          <p:nvPr/>
        </p:nvSpPr>
        <p:spPr>
          <a:xfrm>
            <a:off x="2777507" y="3735817"/>
            <a:ext cx="8535984" cy="988753"/>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326"/>
            <a:endParaRPr lang="en-IN" b="1">
              <a:solidFill>
                <a:schemeClr val="bg2"/>
              </a:solidFill>
            </a:endParaRPr>
          </a:p>
        </p:txBody>
      </p:sp>
      <p:sp>
        <p:nvSpPr>
          <p:cNvPr id="22" name="Rounded Rectangle 21">
            <a:extLst>
              <a:ext uri="{FF2B5EF4-FFF2-40B4-BE49-F238E27FC236}">
                <a16:creationId xmlns:a16="http://schemas.microsoft.com/office/drawing/2014/main" id="{B73CD5EC-E77E-8444-B623-7589165C1F03}"/>
              </a:ext>
            </a:extLst>
          </p:cNvPr>
          <p:cNvSpPr/>
          <p:nvPr/>
        </p:nvSpPr>
        <p:spPr>
          <a:xfrm>
            <a:off x="2777508" y="2634648"/>
            <a:ext cx="8535985" cy="988753"/>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2"/>
              </a:solidFill>
            </a:endParaRPr>
          </a:p>
        </p:txBody>
      </p:sp>
      <p:sp>
        <p:nvSpPr>
          <p:cNvPr id="21" name="Rounded Rectangle 20">
            <a:extLst>
              <a:ext uri="{FF2B5EF4-FFF2-40B4-BE49-F238E27FC236}">
                <a16:creationId xmlns:a16="http://schemas.microsoft.com/office/drawing/2014/main" id="{2D00ECDA-822A-5647-986B-4C8A89C18817}"/>
              </a:ext>
            </a:extLst>
          </p:cNvPr>
          <p:cNvSpPr/>
          <p:nvPr/>
        </p:nvSpPr>
        <p:spPr>
          <a:xfrm>
            <a:off x="2712563" y="1533478"/>
            <a:ext cx="8599315" cy="988753"/>
          </a:xfrm>
          <a:prstGeom prst="roundRect">
            <a:avLst>
              <a:gd name="adj" fmla="val 5000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solidFill>
                <a:schemeClr val="bg2"/>
              </a:solidFill>
            </a:endParaRPr>
          </a:p>
        </p:txBody>
      </p:sp>
      <p:sp>
        <p:nvSpPr>
          <p:cNvPr id="7" name="Rounded Rectangle 6">
            <a:extLst>
              <a:ext uri="{FF2B5EF4-FFF2-40B4-BE49-F238E27FC236}">
                <a16:creationId xmlns:a16="http://schemas.microsoft.com/office/drawing/2014/main" id="{F30F60E1-62F7-4A41-8F13-BA50E469EB0F}"/>
              </a:ext>
            </a:extLst>
          </p:cNvPr>
          <p:cNvSpPr/>
          <p:nvPr/>
        </p:nvSpPr>
        <p:spPr>
          <a:xfrm>
            <a:off x="687451" y="1533478"/>
            <a:ext cx="2959611" cy="98875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33">
                <a:solidFill>
                  <a:schemeClr val="bg2"/>
                </a:solidFill>
                <a:cs typeface="CiscoSansTT" panose="020B0503020201020303" pitchFamily="34" charset="0"/>
              </a:rPr>
              <a:t>Integrator</a:t>
            </a:r>
          </a:p>
        </p:txBody>
      </p:sp>
      <p:sp>
        <p:nvSpPr>
          <p:cNvPr id="18" name="Rounded Rectangle 17">
            <a:extLst>
              <a:ext uri="{FF2B5EF4-FFF2-40B4-BE49-F238E27FC236}">
                <a16:creationId xmlns:a16="http://schemas.microsoft.com/office/drawing/2014/main" id="{43A7818E-B8B7-F644-8EE9-E0613585ED65}"/>
              </a:ext>
            </a:extLst>
          </p:cNvPr>
          <p:cNvSpPr/>
          <p:nvPr/>
        </p:nvSpPr>
        <p:spPr>
          <a:xfrm>
            <a:off x="687451" y="2634648"/>
            <a:ext cx="2959611" cy="988753"/>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33">
                <a:solidFill>
                  <a:schemeClr val="bg2"/>
                </a:solidFill>
                <a:cs typeface="CiscoSansTT" panose="020B0503020201020303" pitchFamily="34" charset="0"/>
              </a:rPr>
              <a:t>Provider</a:t>
            </a:r>
          </a:p>
        </p:txBody>
      </p:sp>
      <p:sp>
        <p:nvSpPr>
          <p:cNvPr id="19" name="Rounded Rectangle 18">
            <a:extLst>
              <a:ext uri="{FF2B5EF4-FFF2-40B4-BE49-F238E27FC236}">
                <a16:creationId xmlns:a16="http://schemas.microsoft.com/office/drawing/2014/main" id="{BB0BB499-24D4-1A4E-9471-2D314E6A461B}"/>
              </a:ext>
            </a:extLst>
          </p:cNvPr>
          <p:cNvSpPr/>
          <p:nvPr/>
        </p:nvSpPr>
        <p:spPr>
          <a:xfrm>
            <a:off x="687451" y="3735817"/>
            <a:ext cx="2959611" cy="98875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326"/>
            <a:r>
              <a:rPr lang="en-IN" sz="2133">
                <a:solidFill>
                  <a:schemeClr val="bg2"/>
                </a:solidFill>
                <a:cs typeface="CiscoSansTT" panose="020B0503020201020303" pitchFamily="34" charset="0"/>
              </a:rPr>
              <a:t>Developer</a:t>
            </a:r>
          </a:p>
        </p:txBody>
      </p:sp>
      <p:sp>
        <p:nvSpPr>
          <p:cNvPr id="20" name="Rounded Rectangle 19">
            <a:extLst>
              <a:ext uri="{FF2B5EF4-FFF2-40B4-BE49-F238E27FC236}">
                <a16:creationId xmlns:a16="http://schemas.microsoft.com/office/drawing/2014/main" id="{9F5363AD-80A9-3D42-B133-BD2A562CF49A}"/>
              </a:ext>
            </a:extLst>
          </p:cNvPr>
          <p:cNvSpPr/>
          <p:nvPr/>
        </p:nvSpPr>
        <p:spPr>
          <a:xfrm>
            <a:off x="687451" y="4836985"/>
            <a:ext cx="2959611" cy="988753"/>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33">
                <a:solidFill>
                  <a:schemeClr val="bg2"/>
                </a:solidFill>
                <a:cs typeface="CiscoSansTT" panose="020B0503020201020303" pitchFamily="34" charset="0"/>
              </a:rPr>
              <a:t>Advisor</a:t>
            </a:r>
          </a:p>
        </p:txBody>
      </p:sp>
      <p:sp>
        <p:nvSpPr>
          <p:cNvPr id="4" name="Text Placeholder 3">
            <a:extLst>
              <a:ext uri="{FF2B5EF4-FFF2-40B4-BE49-F238E27FC236}">
                <a16:creationId xmlns:a16="http://schemas.microsoft.com/office/drawing/2014/main" id="{FD6B57B8-696E-1E79-C8EF-06A43DF074A0}"/>
              </a:ext>
            </a:extLst>
          </p:cNvPr>
          <p:cNvSpPr>
            <a:spLocks noGrp="1"/>
          </p:cNvSpPr>
          <p:nvPr>
            <p:ph type="body" sz="quarter" idx="14"/>
          </p:nvPr>
        </p:nvSpPr>
        <p:spPr/>
        <p:txBody>
          <a:bodyPr>
            <a:normAutofit fontScale="25000" lnSpcReduction="20000"/>
          </a:bodyPr>
          <a:lstStyle/>
          <a:p>
            <a:endParaRPr lang="en-GB"/>
          </a:p>
        </p:txBody>
      </p:sp>
      <p:sp>
        <p:nvSpPr>
          <p:cNvPr id="2" name="Title 1">
            <a:extLst>
              <a:ext uri="{FF2B5EF4-FFF2-40B4-BE49-F238E27FC236}">
                <a16:creationId xmlns:a16="http://schemas.microsoft.com/office/drawing/2014/main" id="{FF3788C8-7304-5341-8740-7CAC267119CB}"/>
              </a:ext>
            </a:extLst>
          </p:cNvPr>
          <p:cNvSpPr>
            <a:spLocks noGrp="1"/>
          </p:cNvSpPr>
          <p:nvPr>
            <p:ph type="title"/>
          </p:nvPr>
        </p:nvSpPr>
        <p:spPr/>
        <p:txBody>
          <a:bodyPr/>
          <a:lstStyle/>
          <a:p>
            <a:r>
              <a:rPr lang="en-US"/>
              <a:t>Partner roles in the Cisco Partner Program</a:t>
            </a:r>
          </a:p>
        </p:txBody>
      </p:sp>
      <p:sp>
        <p:nvSpPr>
          <p:cNvPr id="14" name="TextBox 13">
            <a:extLst>
              <a:ext uri="{FF2B5EF4-FFF2-40B4-BE49-F238E27FC236}">
                <a16:creationId xmlns:a16="http://schemas.microsoft.com/office/drawing/2014/main" id="{C753AE01-76F5-CE4E-87D4-B8042D95BCCB}"/>
              </a:ext>
            </a:extLst>
          </p:cNvPr>
          <p:cNvSpPr txBox="1"/>
          <p:nvPr/>
        </p:nvSpPr>
        <p:spPr>
          <a:xfrm>
            <a:off x="3755874" y="1682807"/>
            <a:ext cx="7113164" cy="666977"/>
          </a:xfrm>
          <a:prstGeom prst="rect">
            <a:avLst/>
          </a:prstGeom>
          <a:noFill/>
        </p:spPr>
        <p:txBody>
          <a:bodyPr wrap="square" rtlCol="0">
            <a:spAutoFit/>
          </a:bodyPr>
          <a:lstStyle/>
          <a:p>
            <a:r>
              <a:rPr lang="en-IE" sz="1867">
                <a:solidFill>
                  <a:srgbClr val="4D4C4C"/>
                </a:solidFill>
                <a:latin typeface="+mn-lt"/>
              </a:rPr>
              <a:t>Build solutions that solve customer business problems, based on your unique expertise.</a:t>
            </a:r>
            <a:endParaRPr lang="en-US" sz="1867">
              <a:latin typeface="+mn-lt"/>
            </a:endParaRPr>
          </a:p>
        </p:txBody>
      </p:sp>
      <p:sp>
        <p:nvSpPr>
          <p:cNvPr id="15" name="TextBox 14">
            <a:extLst>
              <a:ext uri="{FF2B5EF4-FFF2-40B4-BE49-F238E27FC236}">
                <a16:creationId xmlns:a16="http://schemas.microsoft.com/office/drawing/2014/main" id="{55129BE8-2901-E949-B39E-80CA0D1A07B2}"/>
              </a:ext>
            </a:extLst>
          </p:cNvPr>
          <p:cNvSpPr txBox="1"/>
          <p:nvPr/>
        </p:nvSpPr>
        <p:spPr>
          <a:xfrm>
            <a:off x="3755873" y="2785455"/>
            <a:ext cx="7666491" cy="666977"/>
          </a:xfrm>
          <a:prstGeom prst="rect">
            <a:avLst/>
          </a:prstGeom>
          <a:noFill/>
        </p:spPr>
        <p:txBody>
          <a:bodyPr wrap="square" rtlCol="0">
            <a:spAutoFit/>
          </a:bodyPr>
          <a:lstStyle/>
          <a:p>
            <a:r>
              <a:rPr lang="en-IE" sz="1867">
                <a:solidFill>
                  <a:srgbClr val="4D4C4C"/>
                </a:solidFill>
                <a:latin typeface="+mn-lt"/>
              </a:rPr>
              <a:t>Deliver as-a-service and managed solutions with flexible consumption options, powered by Cisco.</a:t>
            </a:r>
            <a:endParaRPr lang="en-US" sz="1867">
              <a:latin typeface="+mn-lt"/>
            </a:endParaRPr>
          </a:p>
        </p:txBody>
      </p:sp>
      <p:sp>
        <p:nvSpPr>
          <p:cNvPr id="16" name="TextBox 15">
            <a:extLst>
              <a:ext uri="{FF2B5EF4-FFF2-40B4-BE49-F238E27FC236}">
                <a16:creationId xmlns:a16="http://schemas.microsoft.com/office/drawing/2014/main" id="{68CC5979-F570-ED4E-9667-B9C370F108E5}"/>
              </a:ext>
            </a:extLst>
          </p:cNvPr>
          <p:cNvSpPr txBox="1"/>
          <p:nvPr/>
        </p:nvSpPr>
        <p:spPr>
          <a:xfrm>
            <a:off x="3755873" y="3881379"/>
            <a:ext cx="7346643" cy="666977"/>
          </a:xfrm>
          <a:prstGeom prst="rect">
            <a:avLst/>
          </a:prstGeom>
          <a:noFill/>
        </p:spPr>
        <p:txBody>
          <a:bodyPr wrap="square" rtlCol="0">
            <a:spAutoFit/>
          </a:bodyPr>
          <a:lstStyle/>
          <a:p>
            <a:r>
              <a:rPr lang="en-IE" sz="1867">
                <a:solidFill>
                  <a:srgbClr val="4D4C4C"/>
                </a:solidFill>
                <a:latin typeface="+mn-lt"/>
              </a:rPr>
              <a:t>Build unique solutions and applications on Cisco platforms to deliver customer-specific business outcomes.</a:t>
            </a:r>
            <a:endParaRPr lang="en-US" sz="1867">
              <a:latin typeface="+mn-lt"/>
            </a:endParaRPr>
          </a:p>
        </p:txBody>
      </p:sp>
      <p:sp>
        <p:nvSpPr>
          <p:cNvPr id="17" name="TextBox 16">
            <a:extLst>
              <a:ext uri="{FF2B5EF4-FFF2-40B4-BE49-F238E27FC236}">
                <a16:creationId xmlns:a16="http://schemas.microsoft.com/office/drawing/2014/main" id="{2811A358-605B-0546-B4E7-EA955061C9B5}"/>
              </a:ext>
            </a:extLst>
          </p:cNvPr>
          <p:cNvSpPr txBox="1"/>
          <p:nvPr/>
        </p:nvSpPr>
        <p:spPr>
          <a:xfrm>
            <a:off x="3755873" y="4980568"/>
            <a:ext cx="7346643" cy="666977"/>
          </a:xfrm>
          <a:prstGeom prst="rect">
            <a:avLst/>
          </a:prstGeom>
          <a:noFill/>
        </p:spPr>
        <p:txBody>
          <a:bodyPr wrap="square" rtlCol="0">
            <a:spAutoFit/>
          </a:bodyPr>
          <a:lstStyle/>
          <a:p>
            <a:r>
              <a:rPr lang="en-IE" sz="1867">
                <a:solidFill>
                  <a:srgbClr val="4D4C4C"/>
                </a:solidFill>
                <a:latin typeface="+mn-lt"/>
              </a:rPr>
              <a:t>Provide our mutual customers with expert market and business consulting services across the sales cycle.</a:t>
            </a:r>
            <a:endParaRPr lang="en-US" sz="1867">
              <a:latin typeface="+mn-lt"/>
            </a:endParaRPr>
          </a:p>
        </p:txBody>
      </p:sp>
    </p:spTree>
    <p:extLst>
      <p:ext uri="{BB962C8B-B14F-4D97-AF65-F5344CB8AC3E}">
        <p14:creationId xmlns:p14="http://schemas.microsoft.com/office/powerpoint/2010/main" val="13039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B6370AA-9B45-7494-16EB-49E9C031F6B8}"/>
              </a:ext>
            </a:extLst>
          </p:cNvPr>
          <p:cNvSpPr>
            <a:spLocks noGrp="1"/>
          </p:cNvSpPr>
          <p:nvPr>
            <p:ph type="body" sz="quarter" idx="14"/>
          </p:nvPr>
        </p:nvSpPr>
        <p:spPr/>
        <p:txBody>
          <a:bodyPr>
            <a:normAutofit fontScale="25000" lnSpcReduction="20000"/>
          </a:bodyPr>
          <a:lstStyle/>
          <a:p>
            <a:endParaRPr lang="en-GB"/>
          </a:p>
        </p:txBody>
      </p:sp>
      <p:sp>
        <p:nvSpPr>
          <p:cNvPr id="20" name="Title 1">
            <a:extLst>
              <a:ext uri="{FF2B5EF4-FFF2-40B4-BE49-F238E27FC236}">
                <a16:creationId xmlns:a16="http://schemas.microsoft.com/office/drawing/2014/main" id="{5C127A11-06F4-C608-C94C-8C7F3571A669}"/>
              </a:ext>
            </a:extLst>
          </p:cNvPr>
          <p:cNvSpPr>
            <a:spLocks noGrp="1"/>
          </p:cNvSpPr>
          <p:nvPr>
            <p:ph type="title"/>
          </p:nvPr>
        </p:nvSpPr>
        <p:spPr>
          <a:xfrm>
            <a:off x="609602" y="384079"/>
            <a:ext cx="10972800" cy="685800"/>
          </a:xfrm>
        </p:spPr>
        <p:txBody>
          <a:bodyPr/>
          <a:lstStyle/>
          <a:p>
            <a:r>
              <a:rPr lang="en-US"/>
              <a:t>Cisco Partner Program Structure Today</a:t>
            </a:r>
          </a:p>
        </p:txBody>
      </p:sp>
      <p:pic>
        <p:nvPicPr>
          <p:cNvPr id="22" name="Picture 22" descr="Graphical user interface, chart, funnel chart&#10;&#10;Description automatically generated">
            <a:extLst>
              <a:ext uri="{FF2B5EF4-FFF2-40B4-BE49-F238E27FC236}">
                <a16:creationId xmlns:a16="http://schemas.microsoft.com/office/drawing/2014/main" id="{FBFB70EA-AFE4-B1A3-8A05-26483789C9C4}"/>
              </a:ext>
            </a:extLst>
          </p:cNvPr>
          <p:cNvPicPr>
            <a:picLocks noChangeAspect="1"/>
          </p:cNvPicPr>
          <p:nvPr/>
        </p:nvPicPr>
        <p:blipFill>
          <a:blip r:embed="rId3"/>
          <a:stretch>
            <a:fillRect/>
          </a:stretch>
        </p:blipFill>
        <p:spPr>
          <a:xfrm>
            <a:off x="411584" y="1178114"/>
            <a:ext cx="11767975" cy="5082344"/>
          </a:xfrm>
          <a:prstGeom prst="rect">
            <a:avLst/>
          </a:prstGeom>
        </p:spPr>
      </p:pic>
    </p:spTree>
    <p:extLst>
      <p:ext uri="{BB962C8B-B14F-4D97-AF65-F5344CB8AC3E}">
        <p14:creationId xmlns:p14="http://schemas.microsoft.com/office/powerpoint/2010/main" val="163836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A5D0-2D6B-29A6-ECCA-DDF8A546CBBC}"/>
              </a:ext>
            </a:extLst>
          </p:cNvPr>
          <p:cNvSpPr>
            <a:spLocks noGrp="1"/>
          </p:cNvSpPr>
          <p:nvPr>
            <p:ph type="ctrTitle"/>
          </p:nvPr>
        </p:nvSpPr>
        <p:spPr/>
        <p:txBody>
          <a:bodyPr/>
          <a:lstStyle/>
          <a:p>
            <a:r>
              <a:rPr lang="en-US"/>
              <a:t>Provider Program </a:t>
            </a:r>
            <a:br>
              <a:rPr lang="en-US"/>
            </a:br>
            <a:r>
              <a:rPr lang="en-US"/>
              <a:t>Requirements &amp; Benefits</a:t>
            </a:r>
          </a:p>
        </p:txBody>
      </p:sp>
    </p:spTree>
    <p:extLst>
      <p:ext uri="{BB962C8B-B14F-4D97-AF65-F5344CB8AC3E}">
        <p14:creationId xmlns:p14="http://schemas.microsoft.com/office/powerpoint/2010/main" val="285577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a:extLst>
              <a:ext uri="{FF2B5EF4-FFF2-40B4-BE49-F238E27FC236}">
                <a16:creationId xmlns:a16="http://schemas.microsoft.com/office/drawing/2014/main" id="{A2CB3BFB-2943-574E-A83D-1E40259AD117}"/>
              </a:ext>
            </a:extLst>
          </p:cNvPr>
          <p:cNvSpPr/>
          <p:nvPr/>
        </p:nvSpPr>
        <p:spPr>
          <a:xfrm>
            <a:off x="714964" y="977018"/>
            <a:ext cx="10594005" cy="275047"/>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Same Side Corner Rectangle 45">
            <a:extLst>
              <a:ext uri="{FF2B5EF4-FFF2-40B4-BE49-F238E27FC236}">
                <a16:creationId xmlns:a16="http://schemas.microsoft.com/office/drawing/2014/main" id="{9EE5A184-5076-7B45-81D8-67ED1B6A1C68}"/>
              </a:ext>
            </a:extLst>
          </p:cNvPr>
          <p:cNvSpPr/>
          <p:nvPr/>
        </p:nvSpPr>
        <p:spPr>
          <a:xfrm rot="16200000">
            <a:off x="1141607" y="4729540"/>
            <a:ext cx="1181339" cy="2034621"/>
          </a:xfrm>
          <a:prstGeom prst="round2SameRect">
            <a:avLst>
              <a:gd name="adj1" fmla="val 14680"/>
              <a:gd name="adj2" fmla="val 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 Same Side Corner Rectangle 46">
            <a:extLst>
              <a:ext uri="{FF2B5EF4-FFF2-40B4-BE49-F238E27FC236}">
                <a16:creationId xmlns:a16="http://schemas.microsoft.com/office/drawing/2014/main" id="{CA0AFF2C-5571-A44B-A900-BFE6E06D8B72}"/>
              </a:ext>
            </a:extLst>
          </p:cNvPr>
          <p:cNvSpPr/>
          <p:nvPr/>
        </p:nvSpPr>
        <p:spPr>
          <a:xfrm rot="16200000">
            <a:off x="1226364" y="3506260"/>
            <a:ext cx="1011828" cy="2034621"/>
          </a:xfrm>
          <a:prstGeom prst="round2SameRect">
            <a:avLst>
              <a:gd name="adj1" fmla="val 15649"/>
              <a:gd name="adj2" fmla="val 0"/>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 Same Side Corner Rectangle 53">
            <a:extLst>
              <a:ext uri="{FF2B5EF4-FFF2-40B4-BE49-F238E27FC236}">
                <a16:creationId xmlns:a16="http://schemas.microsoft.com/office/drawing/2014/main" id="{CAC89D66-E43B-8542-B4BD-FEE0C478BF15}"/>
              </a:ext>
            </a:extLst>
          </p:cNvPr>
          <p:cNvSpPr/>
          <p:nvPr/>
        </p:nvSpPr>
        <p:spPr>
          <a:xfrm rot="16200000">
            <a:off x="432271" y="1558372"/>
            <a:ext cx="2615284" cy="2049893"/>
          </a:xfrm>
          <a:prstGeom prst="round2SameRect">
            <a:avLst>
              <a:gd name="adj1" fmla="val 8666"/>
              <a:gd name="adj2" fmla="val 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600">
              <a:solidFill>
                <a:schemeClr val="bg2"/>
              </a:solidFill>
            </a:endParaRPr>
          </a:p>
        </p:txBody>
      </p:sp>
      <p:sp>
        <p:nvSpPr>
          <p:cNvPr id="58" name="TextBox 57">
            <a:extLst>
              <a:ext uri="{FF2B5EF4-FFF2-40B4-BE49-F238E27FC236}">
                <a16:creationId xmlns:a16="http://schemas.microsoft.com/office/drawing/2014/main" id="{2055759F-8C7A-6645-9CD9-7376126FFA1E}"/>
              </a:ext>
            </a:extLst>
          </p:cNvPr>
          <p:cNvSpPr txBox="1"/>
          <p:nvPr/>
        </p:nvSpPr>
        <p:spPr>
          <a:xfrm>
            <a:off x="5362390" y="929875"/>
            <a:ext cx="5085477" cy="369332"/>
          </a:xfrm>
          <a:prstGeom prst="rect">
            <a:avLst/>
          </a:prstGeom>
          <a:noFill/>
        </p:spPr>
        <p:txBody>
          <a:bodyPr wrap="square" lIns="121920" tIns="60960" rIns="121920" bIns="60960" rtlCol="0" anchor="t">
            <a:spAutoFit/>
          </a:bodyPr>
          <a:lstStyle/>
          <a:p>
            <a:r>
              <a:rPr lang="en-US" sz="1600">
                <a:solidFill>
                  <a:schemeClr val="bg2"/>
                </a:solidFill>
                <a:latin typeface="+mn-lt"/>
                <a:ea typeface="ＭＳ Ｐゴシック"/>
              </a:rPr>
              <a:t>Updated eligibility requirements</a:t>
            </a:r>
            <a:endParaRPr lang="en-US" sz="1600">
              <a:solidFill>
                <a:srgbClr val="C00000"/>
              </a:solidFill>
              <a:latin typeface="+mn-lt"/>
            </a:endParaRPr>
          </a:p>
        </p:txBody>
      </p:sp>
      <p:sp>
        <p:nvSpPr>
          <p:cNvPr id="59" name="TextBox 58">
            <a:extLst>
              <a:ext uri="{FF2B5EF4-FFF2-40B4-BE49-F238E27FC236}">
                <a16:creationId xmlns:a16="http://schemas.microsoft.com/office/drawing/2014/main" id="{135BC64D-AE7D-0E46-A23A-77A7AAFCA84D}"/>
              </a:ext>
            </a:extLst>
          </p:cNvPr>
          <p:cNvSpPr txBox="1"/>
          <p:nvPr/>
        </p:nvSpPr>
        <p:spPr>
          <a:xfrm>
            <a:off x="744306" y="950426"/>
            <a:ext cx="2020561" cy="328231"/>
          </a:xfrm>
          <a:prstGeom prst="rect">
            <a:avLst/>
          </a:prstGeom>
          <a:noFill/>
        </p:spPr>
        <p:txBody>
          <a:bodyPr wrap="square" rtlCol="0">
            <a:spAutoFit/>
          </a:bodyPr>
          <a:lstStyle/>
          <a:p>
            <a:pPr algn="ctr"/>
            <a:r>
              <a:rPr lang="en-US" sz="1533">
                <a:solidFill>
                  <a:schemeClr val="bg2"/>
                </a:solidFill>
                <a:latin typeface="+mn-lt"/>
                <a:cs typeface="CiscoSansTT" panose="020B0503020201020303" pitchFamily="34" charset="0"/>
              </a:rPr>
              <a:t>Provider Level</a:t>
            </a:r>
          </a:p>
        </p:txBody>
      </p:sp>
      <p:sp>
        <p:nvSpPr>
          <p:cNvPr id="60" name="TextBox 59">
            <a:extLst>
              <a:ext uri="{FF2B5EF4-FFF2-40B4-BE49-F238E27FC236}">
                <a16:creationId xmlns:a16="http://schemas.microsoft.com/office/drawing/2014/main" id="{CC1B20EF-21E4-D949-B9AE-22470E92FC8D}"/>
              </a:ext>
            </a:extLst>
          </p:cNvPr>
          <p:cNvSpPr txBox="1"/>
          <p:nvPr/>
        </p:nvSpPr>
        <p:spPr>
          <a:xfrm>
            <a:off x="1008314" y="2448136"/>
            <a:ext cx="1499289" cy="338554"/>
          </a:xfrm>
          <a:prstGeom prst="rect">
            <a:avLst/>
          </a:prstGeom>
          <a:noFill/>
        </p:spPr>
        <p:txBody>
          <a:bodyPr wrap="square" rtlCol="0">
            <a:spAutoFit/>
          </a:bodyPr>
          <a:lstStyle/>
          <a:p>
            <a:pPr algn="ctr"/>
            <a:r>
              <a:rPr lang="en-US" sz="1600">
                <a:latin typeface="+mn-lt"/>
                <a:cs typeface="CiscoSansTT" panose="020B0503020201020303" pitchFamily="34" charset="0"/>
              </a:rPr>
              <a:t>Gold</a:t>
            </a:r>
          </a:p>
        </p:txBody>
      </p:sp>
      <p:sp>
        <p:nvSpPr>
          <p:cNvPr id="64" name="Rectangle 63">
            <a:extLst>
              <a:ext uri="{FF2B5EF4-FFF2-40B4-BE49-F238E27FC236}">
                <a16:creationId xmlns:a16="http://schemas.microsoft.com/office/drawing/2014/main" id="{23015A06-69DD-C745-B6BC-6D78A0E149A8}"/>
              </a:ext>
            </a:extLst>
          </p:cNvPr>
          <p:cNvSpPr/>
          <p:nvPr/>
        </p:nvSpPr>
        <p:spPr>
          <a:xfrm>
            <a:off x="1331180" y="5569020"/>
            <a:ext cx="776175" cy="338554"/>
          </a:xfrm>
          <a:prstGeom prst="rect">
            <a:avLst/>
          </a:prstGeom>
        </p:spPr>
        <p:txBody>
          <a:bodyPr wrap="none" anchor="ctr">
            <a:spAutoFit/>
          </a:bodyPr>
          <a:lstStyle/>
          <a:p>
            <a:pPr algn="ctr"/>
            <a:r>
              <a:rPr lang="en-US" sz="1600">
                <a:solidFill>
                  <a:schemeClr val="bg2"/>
                </a:solidFill>
                <a:latin typeface="+mn-lt"/>
                <a:cs typeface="CiscoSansTT" panose="020B0503020201020303" pitchFamily="34" charset="0"/>
              </a:rPr>
              <a:t>Select</a:t>
            </a:r>
          </a:p>
        </p:txBody>
      </p:sp>
      <p:sp>
        <p:nvSpPr>
          <p:cNvPr id="65" name="Rectangle 64">
            <a:extLst>
              <a:ext uri="{FF2B5EF4-FFF2-40B4-BE49-F238E27FC236}">
                <a16:creationId xmlns:a16="http://schemas.microsoft.com/office/drawing/2014/main" id="{0E51081E-562D-0C4F-89A1-BD2F4B1509F7}"/>
              </a:ext>
            </a:extLst>
          </p:cNvPr>
          <p:cNvSpPr/>
          <p:nvPr/>
        </p:nvSpPr>
        <p:spPr>
          <a:xfrm>
            <a:off x="1278708" y="4315685"/>
            <a:ext cx="915635" cy="338554"/>
          </a:xfrm>
          <a:prstGeom prst="rect">
            <a:avLst/>
          </a:prstGeom>
        </p:spPr>
        <p:txBody>
          <a:bodyPr wrap="none">
            <a:spAutoFit/>
          </a:bodyPr>
          <a:lstStyle/>
          <a:p>
            <a:pPr algn="ctr"/>
            <a:r>
              <a:rPr lang="en-US" sz="1600">
                <a:latin typeface="+mn-lt"/>
                <a:cs typeface="CiscoSansTT" panose="020B0503020201020303" pitchFamily="34" charset="0"/>
              </a:rPr>
              <a:t>Premier</a:t>
            </a:r>
          </a:p>
        </p:txBody>
      </p:sp>
      <p:sp>
        <p:nvSpPr>
          <p:cNvPr id="2" name="Text Placeholder 1">
            <a:extLst>
              <a:ext uri="{FF2B5EF4-FFF2-40B4-BE49-F238E27FC236}">
                <a16:creationId xmlns:a16="http://schemas.microsoft.com/office/drawing/2014/main" id="{A2DA8BB2-692A-F095-ACD3-BD913D30841F}"/>
              </a:ext>
            </a:extLst>
          </p:cNvPr>
          <p:cNvSpPr>
            <a:spLocks noGrp="1"/>
          </p:cNvSpPr>
          <p:nvPr>
            <p:ph type="body" sz="quarter" idx="14"/>
          </p:nvPr>
        </p:nvSpPr>
        <p:spPr/>
        <p:txBody>
          <a:bodyPr>
            <a:normAutofit fontScale="25000" lnSpcReduction="20000"/>
          </a:bodyPr>
          <a:lstStyle/>
          <a:p>
            <a:endParaRPr lang="en-GB"/>
          </a:p>
        </p:txBody>
      </p:sp>
      <p:sp>
        <p:nvSpPr>
          <p:cNvPr id="22" name="Title 21">
            <a:extLst>
              <a:ext uri="{FF2B5EF4-FFF2-40B4-BE49-F238E27FC236}">
                <a16:creationId xmlns:a16="http://schemas.microsoft.com/office/drawing/2014/main" id="{4BF541DE-C630-1D46-AF9A-DCD1BB205B51}"/>
              </a:ext>
            </a:extLst>
          </p:cNvPr>
          <p:cNvSpPr>
            <a:spLocks noGrp="1"/>
          </p:cNvSpPr>
          <p:nvPr>
            <p:ph type="title"/>
          </p:nvPr>
        </p:nvSpPr>
        <p:spPr/>
        <p:txBody>
          <a:bodyPr/>
          <a:lstStyle/>
          <a:p>
            <a:r>
              <a:rPr lang="en-US"/>
              <a:t>Provider Eligibility Requirements</a:t>
            </a:r>
          </a:p>
        </p:txBody>
      </p:sp>
      <p:graphicFrame>
        <p:nvGraphicFramePr>
          <p:cNvPr id="3" name="Table 2">
            <a:extLst>
              <a:ext uri="{FF2B5EF4-FFF2-40B4-BE49-F238E27FC236}">
                <a16:creationId xmlns:a16="http://schemas.microsoft.com/office/drawing/2014/main" id="{2C69452D-5FF0-8A9E-7FFA-6D55FE53BE73}"/>
              </a:ext>
            </a:extLst>
          </p:cNvPr>
          <p:cNvGraphicFramePr>
            <a:graphicFrameLocks noGrp="1"/>
          </p:cNvGraphicFramePr>
          <p:nvPr/>
        </p:nvGraphicFramePr>
        <p:xfrm>
          <a:off x="2794200" y="4017657"/>
          <a:ext cx="8547359" cy="1011828"/>
        </p:xfrm>
        <a:graphic>
          <a:graphicData uri="http://schemas.openxmlformats.org/drawingml/2006/table">
            <a:tbl>
              <a:tblPr>
                <a:tableStyleId>{5940675A-B579-460E-94D1-54222C63F5DA}</a:tableStyleId>
              </a:tblPr>
              <a:tblGrid>
                <a:gridCol w="2395804">
                  <a:extLst>
                    <a:ext uri="{9D8B030D-6E8A-4147-A177-3AD203B41FA5}">
                      <a16:colId xmlns:a16="http://schemas.microsoft.com/office/drawing/2014/main" val="459907221"/>
                    </a:ext>
                  </a:extLst>
                </a:gridCol>
                <a:gridCol w="3862935">
                  <a:extLst>
                    <a:ext uri="{9D8B030D-6E8A-4147-A177-3AD203B41FA5}">
                      <a16:colId xmlns:a16="http://schemas.microsoft.com/office/drawing/2014/main" val="647305169"/>
                    </a:ext>
                  </a:extLst>
                </a:gridCol>
                <a:gridCol w="2288620">
                  <a:extLst>
                    <a:ext uri="{9D8B030D-6E8A-4147-A177-3AD203B41FA5}">
                      <a16:colId xmlns:a16="http://schemas.microsoft.com/office/drawing/2014/main" val="966354993"/>
                    </a:ext>
                  </a:extLst>
                </a:gridCol>
              </a:tblGrid>
              <a:tr h="62785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MS Practice, Process, Tools, Personnel</a:t>
                      </a:r>
                      <a:endParaRPr lang="en-US" sz="900" b="1" baseline="30000">
                        <a:latin typeface="+mn-lt"/>
                        <a:ea typeface="+mn-ea"/>
                        <a:cs typeface="+mn-cs"/>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900" b="0">
                          <a:solidFill>
                            <a:schemeClr val="tx1">
                              <a:lumMod val="50000"/>
                              <a:lumOff val="50000"/>
                            </a:schemeClr>
                          </a:solidFill>
                          <a:latin typeface="+mn-lt"/>
                          <a:ea typeface="+mn-ea"/>
                          <a:cs typeface="+mn-cs"/>
                        </a:rPr>
                        <a:t>Role sharing is permitted across all personnel</a:t>
                      </a:r>
                      <a:r>
                        <a:rPr lang="en-US" sz="900" b="0" baseline="30000">
                          <a:solidFill>
                            <a:schemeClr val="tx1">
                              <a:lumMod val="50000"/>
                              <a:lumOff val="50000"/>
                            </a:schemeClr>
                          </a:solidFill>
                          <a:latin typeface="+mn-lt"/>
                          <a:ea typeface="+mn-ea"/>
                          <a:cs typeface="+mn-cs"/>
                        </a:rPr>
                        <a:t>*</a:t>
                      </a:r>
                      <a:endParaRPr lang="en-US" sz="900" b="0" baseline="30000">
                        <a:latin typeface="+mn-lt"/>
                        <a:ea typeface="+mn-ea"/>
                        <a:cs typeface="+mn-cs"/>
                      </a:endParaRP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US" sz="900">
                          <a:solidFill>
                            <a:srgbClr val="282828"/>
                          </a:solidFill>
                          <a:latin typeface="+mn-lt"/>
                          <a:cs typeface="+mn-cs"/>
                        </a:rPr>
                        <a:t>1 ITIL Foundation (V3 or higher) certified</a:t>
                      </a:r>
                    </a:p>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US" sz="900">
                          <a:solidFill>
                            <a:srgbClr val="282828"/>
                          </a:solidFill>
                          <a:latin typeface="+mn-lt"/>
                          <a:cs typeface="+mn-cs"/>
                        </a:rPr>
                        <a:t>1 Cisco MS Practice Lead</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NOC &amp; Service delivery</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E2E customer incident </a:t>
                      </a: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management &amp; process for all locations</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20" normalizeH="0" baseline="0" noProof="0">
                          <a:ln>
                            <a:noFill/>
                          </a:ln>
                          <a:solidFill>
                            <a:srgbClr val="282828"/>
                          </a:solidFill>
                          <a:effectLst/>
                          <a:uLnTx/>
                          <a:uFillTx/>
                          <a:latin typeface="+mn-lt"/>
                          <a:ea typeface="ＭＳ Ｐゴシック" charset="0"/>
                          <a:cs typeface="+mn-cs"/>
                        </a:rPr>
                        <a:t>1 Sales &amp; Marketing BDM</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20" normalizeH="0" baseline="0" noProof="0">
                          <a:ln>
                            <a:noFill/>
                          </a:ln>
                          <a:solidFill>
                            <a:srgbClr val="282828"/>
                          </a:solidFill>
                          <a:effectLst/>
                          <a:uLnTx/>
                          <a:uFillTx/>
                          <a:latin typeface="+mn-lt"/>
                          <a:ea typeface="ＭＳ Ｐゴシック" charset="0"/>
                          <a:cs typeface="+mn-cs"/>
                        </a:rPr>
                        <a:t>1 Level 1 Support </a:t>
                      </a:r>
                      <a:r>
                        <a:rPr kumimoji="0" lang="en-US" sz="900" b="0" i="0" u="none" strike="noStrike" kern="1200" cap="none" spc="-10" normalizeH="0" baseline="0" noProof="0">
                          <a:ln>
                            <a:noFill/>
                          </a:ln>
                          <a:solidFill>
                            <a:srgbClr val="282828"/>
                          </a:solidFill>
                          <a:effectLst/>
                          <a:uLnTx/>
                          <a:uFillTx/>
                          <a:latin typeface="+mn-lt"/>
                          <a:ea typeface="ＭＳ Ｐゴシック" charset="0"/>
                          <a:cs typeface="+mn-cs"/>
                        </a:rPr>
                        <a:t>(local language)</a:t>
                      </a: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639759126"/>
                  </a:ext>
                </a:extLst>
              </a:tr>
              <a:tr h="19198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Investment in Cisco offers</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None/>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Minimum 1 Cisco Powered Service</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endParaRPr lang="en-US" sz="900"/>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64808075"/>
                  </a:ext>
                </a:extLst>
              </a:tr>
              <a:tr h="19198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Designation</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400"/>
                        </a:spcAft>
                        <a:buClr>
                          <a:srgbClr val="0D274D"/>
                        </a:buClr>
                        <a:buSzPct val="80000"/>
                        <a:buFontTx/>
                        <a:buNone/>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Global (meeting requirements in all regions)</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endParaRPr lang="en-US" sz="900"/>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835808628"/>
                  </a:ext>
                </a:extLst>
              </a:tr>
            </a:tbl>
          </a:graphicData>
        </a:graphic>
      </p:graphicFrame>
      <p:graphicFrame>
        <p:nvGraphicFramePr>
          <p:cNvPr id="4" name="Table 2">
            <a:extLst>
              <a:ext uri="{FF2B5EF4-FFF2-40B4-BE49-F238E27FC236}">
                <a16:creationId xmlns:a16="http://schemas.microsoft.com/office/drawing/2014/main" id="{5795586D-E0A4-5A65-B430-C37E0AA25E4F}"/>
              </a:ext>
            </a:extLst>
          </p:cNvPr>
          <p:cNvGraphicFramePr>
            <a:graphicFrameLocks noGrp="1"/>
          </p:cNvGraphicFramePr>
          <p:nvPr/>
        </p:nvGraphicFramePr>
        <p:xfrm>
          <a:off x="2794200" y="1293963"/>
          <a:ext cx="8535611" cy="2596996"/>
        </p:xfrm>
        <a:graphic>
          <a:graphicData uri="http://schemas.openxmlformats.org/drawingml/2006/table">
            <a:tbl>
              <a:tblPr>
                <a:tableStyleId>{5940675A-B579-460E-94D1-54222C63F5DA}</a:tableStyleId>
              </a:tblPr>
              <a:tblGrid>
                <a:gridCol w="2392511">
                  <a:extLst>
                    <a:ext uri="{9D8B030D-6E8A-4147-A177-3AD203B41FA5}">
                      <a16:colId xmlns:a16="http://schemas.microsoft.com/office/drawing/2014/main" val="459907221"/>
                    </a:ext>
                  </a:extLst>
                </a:gridCol>
                <a:gridCol w="3857626">
                  <a:extLst>
                    <a:ext uri="{9D8B030D-6E8A-4147-A177-3AD203B41FA5}">
                      <a16:colId xmlns:a16="http://schemas.microsoft.com/office/drawing/2014/main" val="647305169"/>
                    </a:ext>
                  </a:extLst>
                </a:gridCol>
                <a:gridCol w="2285474">
                  <a:extLst>
                    <a:ext uri="{9D8B030D-6E8A-4147-A177-3AD203B41FA5}">
                      <a16:colId xmlns:a16="http://schemas.microsoft.com/office/drawing/2014/main" val="966354993"/>
                    </a:ext>
                  </a:extLst>
                </a:gridCol>
              </a:tblGrid>
              <a:tr h="289432">
                <a:tc>
                  <a:txBody>
                    <a:bodyPr/>
                    <a:lstStyle/>
                    <a:p>
                      <a:endParaRPr lang="en-US" sz="900">
                        <a:latin typeface="+mn-lt"/>
                      </a:endParaRP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mn-lt"/>
                          <a:ea typeface="+mn-ea"/>
                          <a:cs typeface="+mn-cs"/>
                        </a:rPr>
                        <a:t>Headquarters (mandatory</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lang="en-US" sz="900" b="1">
                        <a:solidFill>
                          <a:schemeClr val="tx2"/>
                        </a:solidFill>
                        <a:latin typeface="+mn-lt"/>
                        <a:ea typeface="+mn-ea"/>
                        <a:cs typeface="+mn-cs"/>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mn-lt"/>
                          <a:ea typeface="+mn-ea"/>
                          <a:cs typeface="+mn-cs"/>
                        </a:rPr>
                        <a:t>Other Location or at Headquarters</a:t>
                      </a: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019110462"/>
                  </a:ext>
                </a:extLst>
              </a:tr>
              <a:tr h="1378336">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MS Practice, Process, Tools, Personnel</a:t>
                      </a:r>
                      <a:endParaRPr lang="en-US" sz="900" b="1" baseline="30000">
                        <a:latin typeface="+mn-lt"/>
                        <a:ea typeface="+mn-ea"/>
                        <a:cs typeface="+mn-cs"/>
                      </a:endParaRP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900" b="1" baseline="30000">
                        <a:latin typeface="+mn-lt"/>
                        <a:ea typeface="+mn-ea"/>
                        <a:cs typeface="+mn-cs"/>
                      </a:endParaRP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900" b="1" baseline="30000">
                        <a:latin typeface="+mn-lt"/>
                        <a:ea typeface="+mn-ea"/>
                        <a:cs typeface="+mn-cs"/>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900" b="0">
                          <a:solidFill>
                            <a:schemeClr val="tx1">
                              <a:lumMod val="50000"/>
                              <a:lumOff val="50000"/>
                            </a:schemeClr>
                          </a:solidFill>
                          <a:latin typeface="+mn-lt"/>
                          <a:ea typeface="+mn-ea"/>
                          <a:cs typeface="+mn-cs"/>
                        </a:rPr>
                        <a:t>Role sharing is permitted across all personnel including Customer Success</a:t>
                      </a:r>
                      <a:r>
                        <a:rPr lang="en-US" sz="900" b="0" baseline="30000">
                          <a:solidFill>
                            <a:schemeClr val="tx1">
                              <a:lumMod val="50000"/>
                              <a:lumOff val="50000"/>
                            </a:schemeClr>
                          </a:solidFill>
                          <a:latin typeface="+mn-lt"/>
                          <a:ea typeface="+mn-ea"/>
                          <a:cs typeface="+mn-cs"/>
                        </a:rPr>
                        <a:t>*</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An Executive sponsor</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2 ITIL </a:t>
                      </a: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Foundation (V3 or higher) certified</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1 Cisco MS Practice Lead</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2 Cisco MS Management (1 Product Management &amp; 1 Sales Specialist)</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NOC &amp; Service delivery</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E2E customer incident </a:t>
                      </a: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management &amp; process for all locations</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Level 1 Support</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Collateral in local languages (as needed)</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Recurring billing capabilities</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1 </a:t>
                      </a:r>
                      <a:r>
                        <a:rPr kumimoji="0" lang="en-US" sz="900" b="0" i="0" u="none" strike="noStrike" kern="1200" cap="none" spc="-10" normalizeH="0" baseline="0" noProof="0">
                          <a:ln>
                            <a:noFill/>
                          </a:ln>
                          <a:solidFill>
                            <a:srgbClr val="282828"/>
                          </a:solidFill>
                          <a:effectLst/>
                          <a:uLnTx/>
                          <a:uFillTx/>
                          <a:latin typeface="+mn-lt"/>
                          <a:ea typeface="ＭＳ Ｐゴシック" charset="0"/>
                          <a:cs typeface="+mn-cs"/>
                        </a:rPr>
                        <a:t>Sales &amp; Marketing BDM</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10" normalizeH="0" baseline="0" noProof="0">
                          <a:ln>
                            <a:noFill/>
                          </a:ln>
                          <a:solidFill>
                            <a:srgbClr val="282828"/>
                          </a:solidFill>
                          <a:effectLst/>
                          <a:uLnTx/>
                          <a:uFillTx/>
                          <a:latin typeface="+mn-lt"/>
                          <a:ea typeface="ＭＳ Ｐゴシック" charset="0"/>
                          <a:cs typeface="+mn-cs"/>
                        </a:rPr>
                        <a:t>1 Cisco MS Practice Lead</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10" normalizeH="0" baseline="0" noProof="0">
                          <a:ln>
                            <a:noFill/>
                          </a:ln>
                          <a:solidFill>
                            <a:srgbClr val="282828"/>
                          </a:solidFill>
                          <a:effectLst/>
                          <a:uLnTx/>
                          <a:uFillTx/>
                          <a:latin typeface="+mn-lt"/>
                          <a:ea typeface="ＭＳ Ｐゴシック" charset="0"/>
                          <a:cs typeface="+mn-cs"/>
                        </a:rPr>
                        <a:t>1 Level 1 Support (local language)</a:t>
                      </a:r>
                    </a:p>
                    <a:p>
                      <a:endParaRPr lang="en-US" sz="900">
                        <a:latin typeface="+mn-lt"/>
                      </a:endParaRP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639759126"/>
                  </a:ext>
                </a:extLst>
              </a:tr>
              <a:tr h="28943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Investment in Cisco offers</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400"/>
                        </a:spcAft>
                        <a:buClr>
                          <a:srgbClr val="0D274D"/>
                        </a:buClr>
                        <a:buSzPct val="80000"/>
                        <a:buFontTx/>
                        <a:buNone/>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Minimum 3 </a:t>
                      </a: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hlinkClick r:id="rId3"/>
                        </a:rPr>
                        <a:t>Cisco Powered Services</a:t>
                      </a: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 at least 1 from a list of strategic Cisco Powered services</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endParaRPr lang="en-US" sz="900">
                        <a:latin typeface="+mn-lt"/>
                      </a:endParaRP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87379886"/>
                  </a:ext>
                </a:extLst>
              </a:tr>
              <a:tr h="17518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MS Business Interlock</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400"/>
                        </a:spcAft>
                        <a:buClr>
                          <a:srgbClr val="0D274D"/>
                        </a:buClr>
                        <a:buSzPct val="80000"/>
                        <a:buFontTx/>
                        <a:buNone/>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Minimum once per anniversary year</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endParaRPr lang="en-US" sz="900">
                        <a:latin typeface="+mn-lt"/>
                      </a:endParaRP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719201505"/>
                  </a:ext>
                </a:extLst>
              </a:tr>
              <a:tr h="28943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Customer Success</a:t>
                      </a:r>
                      <a:r>
                        <a:rPr lang="en-US" sz="900" b="1" baseline="30000">
                          <a:latin typeface="+mn-lt"/>
                          <a:ea typeface="+mn-ea"/>
                          <a:cs typeface="+mn-cs"/>
                        </a:rPr>
                        <a:t>*</a:t>
                      </a:r>
                      <a:endParaRPr lang="en-US" sz="900" b="1">
                        <a:latin typeface="+mn-lt"/>
                        <a:ea typeface="+mn-ea"/>
                        <a:cs typeface="+mn-cs"/>
                      </a:endParaRP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400"/>
                        </a:spcAft>
                        <a:buClr>
                          <a:srgbClr val="0D274D"/>
                        </a:buClr>
                        <a:buSzPct val="80000"/>
                        <a:buFontTx/>
                        <a:buNone/>
                        <a:tabLst/>
                        <a:defRPr/>
                      </a:pPr>
                      <a:r>
                        <a:rPr kumimoji="0" lang="en-US" sz="900" b="0" i="0" u="none" strike="noStrike" kern="1200" cap="none" spc="0" normalizeH="0" baseline="0" noProof="0">
                          <a:ln>
                            <a:noFill/>
                          </a:ln>
                          <a:solidFill>
                            <a:schemeClr val="tx1"/>
                          </a:solidFill>
                          <a:effectLst/>
                          <a:uLnTx/>
                          <a:uFillTx/>
                          <a:latin typeface="+mn-lt"/>
                          <a:ea typeface="ＭＳ Ｐゴシック" charset="0"/>
                          <a:cs typeface="+mn-cs"/>
                        </a:rPr>
                        <a:t>Customer Experience Specialization or Advanced Customer Experience Specialization</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a:ln>
                            <a:noFill/>
                          </a:ln>
                          <a:solidFill>
                            <a:srgbClr val="282828"/>
                          </a:solidFill>
                          <a:effectLst/>
                          <a:uLnTx/>
                          <a:uFillTx/>
                          <a:latin typeface="+mn-lt"/>
                          <a:ea typeface="ＭＳ Ｐゴシック" charset="0"/>
                          <a:cs typeface="+mn-cs"/>
                        </a:rPr>
                        <a:t>1 Customer Success Manager</a:t>
                      </a:r>
                    </a:p>
                    <a:p>
                      <a:pPr marL="177800" marR="0" lvl="0" indent="-17780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Char char="•"/>
                        <a:tabLst/>
                        <a:defRPr/>
                      </a:pPr>
                      <a:r>
                        <a:rPr kumimoji="0" lang="en-US" sz="900" b="0" i="0" u="none" strike="noStrike" kern="1200" cap="none" spc="0" normalizeH="0" baseline="0">
                          <a:ln>
                            <a:noFill/>
                          </a:ln>
                          <a:solidFill>
                            <a:srgbClr val="282828"/>
                          </a:solidFill>
                          <a:effectLst/>
                          <a:uLnTx/>
                          <a:uFillTx/>
                          <a:latin typeface="+mn-lt"/>
                          <a:ea typeface="ＭＳ Ｐゴシック" charset="0"/>
                          <a:cs typeface="+mn-cs"/>
                        </a:rPr>
                        <a:t>1 Renewals Manage</a:t>
                      </a: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829376788"/>
                  </a:ext>
                </a:extLst>
              </a:tr>
              <a:tr h="17518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Designation</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100000"/>
                        </a:lnSpc>
                        <a:spcBef>
                          <a:spcPts val="0"/>
                        </a:spcBef>
                        <a:spcAft>
                          <a:spcPts val="400"/>
                        </a:spcAft>
                        <a:buClr>
                          <a:srgbClr val="0D274D"/>
                        </a:buClr>
                        <a:buSzPct val="80000"/>
                        <a:buFontTx/>
                        <a:buNone/>
                        <a:tabLst/>
                        <a:defRPr/>
                      </a:pPr>
                      <a:r>
                        <a:rPr kumimoji="0" lang="en-US" sz="900" b="0" i="0" u="none" strike="noStrike" kern="1200" cap="none" spc="0" normalizeH="0" baseline="0" noProof="0">
                          <a:ln>
                            <a:noFill/>
                          </a:ln>
                          <a:solidFill>
                            <a:srgbClr val="282828"/>
                          </a:solidFill>
                          <a:effectLst/>
                          <a:uLnTx/>
                          <a:uFillTx/>
                          <a:latin typeface="+mn-lt"/>
                          <a:ea typeface="ＭＳ Ｐゴシック" charset="0"/>
                          <a:cs typeface="+mn-cs"/>
                        </a:rPr>
                        <a:t>Global (meeting requirements in all regions)</a:t>
                      </a: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endParaRPr lang="en-US" sz="900">
                        <a:latin typeface="+mn-lt"/>
                      </a:endParaRPr>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64808075"/>
                  </a:ext>
                </a:extLst>
              </a:tr>
            </a:tbl>
          </a:graphicData>
        </a:graphic>
      </p:graphicFrame>
      <p:graphicFrame>
        <p:nvGraphicFramePr>
          <p:cNvPr id="5" name="Table 2">
            <a:extLst>
              <a:ext uri="{FF2B5EF4-FFF2-40B4-BE49-F238E27FC236}">
                <a16:creationId xmlns:a16="http://schemas.microsoft.com/office/drawing/2014/main" id="{8245D6E5-AAEC-B98E-3D2B-1E2A03B9E91A}"/>
              </a:ext>
            </a:extLst>
          </p:cNvPr>
          <p:cNvGraphicFramePr>
            <a:graphicFrameLocks noGrp="1"/>
          </p:cNvGraphicFramePr>
          <p:nvPr/>
        </p:nvGraphicFramePr>
        <p:xfrm>
          <a:off x="2794200" y="5156182"/>
          <a:ext cx="8564461" cy="1181340"/>
        </p:xfrm>
        <a:graphic>
          <a:graphicData uri="http://schemas.openxmlformats.org/drawingml/2006/table">
            <a:tbl>
              <a:tblPr>
                <a:tableStyleId>{5940675A-B579-460E-94D1-54222C63F5DA}</a:tableStyleId>
              </a:tblPr>
              <a:tblGrid>
                <a:gridCol w="2400598">
                  <a:extLst>
                    <a:ext uri="{9D8B030D-6E8A-4147-A177-3AD203B41FA5}">
                      <a16:colId xmlns:a16="http://schemas.microsoft.com/office/drawing/2014/main" val="459907221"/>
                    </a:ext>
                  </a:extLst>
                </a:gridCol>
                <a:gridCol w="3870664">
                  <a:extLst>
                    <a:ext uri="{9D8B030D-6E8A-4147-A177-3AD203B41FA5}">
                      <a16:colId xmlns:a16="http://schemas.microsoft.com/office/drawing/2014/main" val="647305169"/>
                    </a:ext>
                  </a:extLst>
                </a:gridCol>
                <a:gridCol w="2293199">
                  <a:extLst>
                    <a:ext uri="{9D8B030D-6E8A-4147-A177-3AD203B41FA5}">
                      <a16:colId xmlns:a16="http://schemas.microsoft.com/office/drawing/2014/main" val="966354993"/>
                    </a:ext>
                  </a:extLst>
                </a:gridCol>
              </a:tblGrid>
              <a:tr h="736232">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MS Practice, Process, Tools, Personal</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US" sz="900">
                          <a:solidFill>
                            <a:srgbClr val="282828"/>
                          </a:solidFill>
                          <a:latin typeface="+mn-lt"/>
                          <a:cs typeface="+mn-cs"/>
                        </a:rPr>
                        <a:t>Service Description &amp; </a:t>
                      </a:r>
                      <a:r>
                        <a:rPr lang="en-GB" sz="900"/>
                        <a:t>Service level agreement (SLA)</a:t>
                      </a:r>
                      <a:endParaRPr lang="en-US" sz="900">
                        <a:solidFill>
                          <a:srgbClr val="282828"/>
                        </a:solidFill>
                        <a:latin typeface="+mn-lt"/>
                        <a:cs typeface="+mn-cs"/>
                      </a:endParaRPr>
                    </a:p>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GB" sz="900"/>
                        <a:t>Remote monitoring and management (RMM) tool</a:t>
                      </a:r>
                    </a:p>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GB" sz="900"/>
                        <a:t>Marketing or managed service offer</a:t>
                      </a:r>
                    </a:p>
                    <a:p>
                      <a:pPr marL="177800" lvl="0" indent="-177800" defTabSz="685777" fontAlgn="auto">
                        <a:lnSpc>
                          <a:spcPct val="90000"/>
                        </a:lnSpc>
                        <a:spcBef>
                          <a:spcPts val="0"/>
                        </a:spcBef>
                        <a:spcAft>
                          <a:spcPts val="100"/>
                        </a:spcAft>
                        <a:buClr>
                          <a:srgbClr val="0D274D"/>
                        </a:buClr>
                        <a:buSzPct val="80000"/>
                        <a:buFont typeface="Arial" panose="020B0604020202020204" pitchFamily="34" charset="0"/>
                        <a:buChar char="•"/>
                        <a:defRPr/>
                      </a:pPr>
                      <a:r>
                        <a:rPr lang="en-GB" sz="900"/>
                        <a:t>Professional Services Automation (PSA) tool (optional)</a:t>
                      </a:r>
                      <a:endParaRPr kumimoji="0" lang="en-US" sz="900" b="0" i="0" u="none" strike="noStrike" kern="1200" cap="none" spc="0" normalizeH="0" baseline="0" noProof="0">
                        <a:ln>
                          <a:noFill/>
                        </a:ln>
                        <a:solidFill>
                          <a:srgbClr val="282828"/>
                        </a:solidFill>
                        <a:effectLst/>
                        <a:uLnTx/>
                        <a:uFillTx/>
                        <a:latin typeface="+mn-lt"/>
                        <a:ea typeface="ＭＳ Ｐゴシック" charset="0"/>
                        <a:cs typeface="+mn-cs"/>
                      </a:endParaRP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tc>
                  <a:txBody>
                    <a:bodyPr/>
                    <a:lstStyle/>
                    <a:p>
                      <a:endParaRPr lang="en-US" sz="900"/>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164808075"/>
                  </a:ext>
                </a:extLst>
              </a:tr>
              <a:tr h="445108">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b="1">
                          <a:latin typeface="+mn-lt"/>
                          <a:ea typeface="+mn-ea"/>
                          <a:cs typeface="+mn-cs"/>
                        </a:rPr>
                        <a:t>Investment in Cisco offers</a:t>
                      </a:r>
                    </a:p>
                  </a:txBody>
                  <a:tcPr marL="121920" marR="121920" marT="0" marB="0" anchor="ctr">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marL="0" marR="0" lvl="0" indent="0" algn="l" defTabSz="685777" rtl="0" eaLnBrk="1" fontAlgn="auto" latinLnBrk="0" hangingPunct="1">
                        <a:lnSpc>
                          <a:spcPct val="90000"/>
                        </a:lnSpc>
                        <a:spcBef>
                          <a:spcPts val="0"/>
                        </a:spcBef>
                        <a:spcAft>
                          <a:spcPts val="100"/>
                        </a:spcAft>
                        <a:buClr>
                          <a:srgbClr val="0D274D"/>
                        </a:buClr>
                        <a:buSzPct val="80000"/>
                        <a:buFont typeface="Arial" panose="020B0604020202020204" pitchFamily="34" charset="0"/>
                        <a:buNone/>
                        <a:tabLst/>
                        <a:defRPr/>
                      </a:pPr>
                      <a:r>
                        <a:rPr lang="en-GB" sz="900"/>
                        <a:t>Minimum one Cisco technology-based managed service (Meraki, Security, Collaboration or EN)</a:t>
                      </a:r>
                      <a:endParaRPr lang="en-US" sz="900" kern="1200" noProof="0">
                        <a:solidFill>
                          <a:srgbClr val="282828"/>
                        </a:solidFill>
                        <a:latin typeface="+mn-lt"/>
                        <a:ea typeface="+mn-ea"/>
                        <a:cs typeface="+mn-cs"/>
                      </a:endParaRPr>
                    </a:p>
                  </a:txBody>
                  <a:tcPr marL="121920" marR="12192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endParaRPr lang="en-US" sz="900"/>
                    </a:p>
                  </a:txBody>
                  <a:tcPr marL="121920" marR="121920" marT="0" marB="0" anchor="ctr">
                    <a:lnL w="285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165171707"/>
                  </a:ext>
                </a:extLst>
              </a:tr>
            </a:tbl>
          </a:graphicData>
        </a:graphic>
      </p:graphicFrame>
      <p:grpSp>
        <p:nvGrpSpPr>
          <p:cNvPr id="18" name="Group 17">
            <a:extLst>
              <a:ext uri="{FF2B5EF4-FFF2-40B4-BE49-F238E27FC236}">
                <a16:creationId xmlns:a16="http://schemas.microsoft.com/office/drawing/2014/main" id="{12A9633B-68AC-301E-6048-7486D449AF05}"/>
              </a:ext>
            </a:extLst>
          </p:cNvPr>
          <p:cNvGrpSpPr/>
          <p:nvPr/>
        </p:nvGrpSpPr>
        <p:grpSpPr>
          <a:xfrm>
            <a:off x="2800952" y="1278657"/>
            <a:ext cx="8550879" cy="2612304"/>
            <a:chOff x="2800952" y="1278657"/>
            <a:chExt cx="8550879" cy="2612304"/>
          </a:xfrm>
        </p:grpSpPr>
        <p:sp>
          <p:nvSpPr>
            <p:cNvPr id="6" name="Round Same Side Corner Rectangle 53">
              <a:extLst>
                <a:ext uri="{FF2B5EF4-FFF2-40B4-BE49-F238E27FC236}">
                  <a16:creationId xmlns:a16="http://schemas.microsoft.com/office/drawing/2014/main" id="{F79E8A0E-778B-2DDA-8D30-56AD57B45D5A}"/>
                </a:ext>
              </a:extLst>
            </p:cNvPr>
            <p:cNvSpPr/>
            <p:nvPr/>
          </p:nvSpPr>
          <p:spPr>
            <a:xfrm rot="16200000" flipV="1">
              <a:off x="5770240" y="-1690631"/>
              <a:ext cx="2612304" cy="8550879"/>
            </a:xfrm>
            <a:prstGeom prst="round2SameRect">
              <a:avLst>
                <a:gd name="adj1" fmla="val 0"/>
                <a:gd name="adj2" fmla="val 0"/>
              </a:avLst>
            </a:prstGeom>
            <a:solidFill>
              <a:schemeClr val="bg2">
                <a:lumMod val="95000"/>
                <a:alpha val="9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pPr>
              <a:endParaRPr lang="en-US" sz="1600">
                <a:solidFill>
                  <a:schemeClr val="bg2"/>
                </a:solidFill>
              </a:endParaRPr>
            </a:p>
          </p:txBody>
        </p:sp>
        <p:sp>
          <p:nvSpPr>
            <p:cNvPr id="7" name="TextBox 6">
              <a:extLst>
                <a:ext uri="{FF2B5EF4-FFF2-40B4-BE49-F238E27FC236}">
                  <a16:creationId xmlns:a16="http://schemas.microsoft.com/office/drawing/2014/main" id="{71F80D5A-8C29-A104-8A9D-AA78A4FC4195}"/>
                </a:ext>
              </a:extLst>
            </p:cNvPr>
            <p:cNvSpPr txBox="1"/>
            <p:nvPr/>
          </p:nvSpPr>
          <p:spPr>
            <a:xfrm>
              <a:off x="4393022" y="1923089"/>
              <a:ext cx="4496620" cy="1323439"/>
            </a:xfrm>
            <a:prstGeom prst="rect">
              <a:avLst/>
            </a:prstGeom>
            <a:noFill/>
          </p:spPr>
          <p:txBody>
            <a:bodyPr wrap="square" anchor="ctr" anchorCtr="0">
              <a:spAutoFit/>
            </a:bodyPr>
            <a:lstStyle/>
            <a:p>
              <a:pPr marL="342900" indent="-342900">
                <a:spcAft>
                  <a:spcPts val="300"/>
                </a:spcAft>
                <a:buFont typeface="+mj-lt"/>
                <a:buAutoNum type="arabicPeriod"/>
              </a:pPr>
              <a:r>
                <a:rPr lang="en-US" sz="1400">
                  <a:latin typeface="+mn-lt"/>
                  <a:cs typeface="CiscoSansTT" panose="020B0503020201020303" pitchFamily="34" charset="0"/>
                </a:rPr>
                <a:t>2x ITIL</a:t>
              </a:r>
            </a:p>
            <a:p>
              <a:pPr marL="342900" indent="-342900">
                <a:spcAft>
                  <a:spcPts val="300"/>
                </a:spcAft>
                <a:buFont typeface="+mj-lt"/>
                <a:buAutoNum type="arabicPeriod"/>
              </a:pPr>
              <a:r>
                <a:rPr lang="en-US" sz="1400">
                  <a:latin typeface="+mn-lt"/>
                  <a:cs typeface="CiscoSansTT" panose="020B0503020201020303" pitchFamily="34" charset="0"/>
                </a:rPr>
                <a:t>NOC &amp; Service Delivery</a:t>
              </a:r>
            </a:p>
            <a:p>
              <a:pPr marL="342900" indent="-342900">
                <a:spcAft>
                  <a:spcPts val="300"/>
                </a:spcAft>
                <a:buFont typeface="+mj-lt"/>
                <a:buAutoNum type="arabicPeriod"/>
              </a:pPr>
              <a:r>
                <a:rPr lang="en-US" sz="1400">
                  <a:latin typeface="+mn-lt"/>
                  <a:cs typeface="CiscoSansTT" panose="020B0503020201020303" pitchFamily="34" charset="0"/>
                </a:rPr>
                <a:t>Incident Management process</a:t>
              </a:r>
            </a:p>
            <a:p>
              <a:pPr marL="342900" indent="-342900">
                <a:spcAft>
                  <a:spcPts val="300"/>
                </a:spcAft>
                <a:buFont typeface="+mj-lt"/>
                <a:buAutoNum type="arabicPeriod"/>
              </a:pPr>
              <a:r>
                <a:rPr lang="en-US" sz="1400">
                  <a:latin typeface="+mn-lt"/>
                  <a:cs typeface="CiscoSansTT" panose="020B0503020201020303" pitchFamily="34" charset="0"/>
                </a:rPr>
                <a:t>3x CPS</a:t>
              </a:r>
            </a:p>
            <a:p>
              <a:pPr marL="342900" indent="-342900">
                <a:spcAft>
                  <a:spcPts val="300"/>
                </a:spcAft>
                <a:buFont typeface="+mj-lt"/>
                <a:buAutoNum type="arabicPeriod"/>
              </a:pPr>
              <a:r>
                <a:rPr lang="en-US" sz="1400">
                  <a:latin typeface="+mn-lt"/>
                  <a:cs typeface="CiscoSansTT" panose="020B0503020201020303" pitchFamily="34" charset="0"/>
                </a:rPr>
                <a:t>Customer Experience Specialization</a:t>
              </a:r>
              <a:endParaRPr lang="en-US" sz="1600">
                <a:latin typeface="+mn-lt"/>
                <a:cs typeface="CiscoSansTT" panose="020B0503020201020303" pitchFamily="34" charset="0"/>
              </a:endParaRPr>
            </a:p>
          </p:txBody>
        </p:sp>
      </p:grpSp>
      <p:grpSp>
        <p:nvGrpSpPr>
          <p:cNvPr id="20" name="Group 19">
            <a:extLst>
              <a:ext uri="{FF2B5EF4-FFF2-40B4-BE49-F238E27FC236}">
                <a16:creationId xmlns:a16="http://schemas.microsoft.com/office/drawing/2014/main" id="{1C66D218-703A-8DEE-AD8D-857AD6B8A831}"/>
              </a:ext>
            </a:extLst>
          </p:cNvPr>
          <p:cNvGrpSpPr/>
          <p:nvPr/>
        </p:nvGrpSpPr>
        <p:grpSpPr>
          <a:xfrm>
            <a:off x="2800951" y="3990396"/>
            <a:ext cx="8550879" cy="1069524"/>
            <a:chOff x="2800951" y="3960660"/>
            <a:chExt cx="8550879" cy="1069524"/>
          </a:xfrm>
        </p:grpSpPr>
        <p:sp>
          <p:nvSpPr>
            <p:cNvPr id="9" name="Round Same Side Corner Rectangle 46">
              <a:extLst>
                <a:ext uri="{FF2B5EF4-FFF2-40B4-BE49-F238E27FC236}">
                  <a16:creationId xmlns:a16="http://schemas.microsoft.com/office/drawing/2014/main" id="{DA235438-1212-9B15-3C2B-38313130EC27}"/>
                </a:ext>
              </a:extLst>
            </p:cNvPr>
            <p:cNvSpPr/>
            <p:nvPr/>
          </p:nvSpPr>
          <p:spPr>
            <a:xfrm rot="16200000" flipV="1">
              <a:off x="6567331" y="219983"/>
              <a:ext cx="1018119" cy="8550879"/>
            </a:xfrm>
            <a:prstGeom prst="round2SameRect">
              <a:avLst>
                <a:gd name="adj1" fmla="val 0"/>
                <a:gd name="adj2" fmla="val 0"/>
              </a:avLst>
            </a:prstGeom>
            <a:solidFill>
              <a:schemeClr val="bg2">
                <a:lumMod val="95000"/>
                <a:alpha val="9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130B14-B131-8238-82AB-7600B9AD7AE2}"/>
                </a:ext>
              </a:extLst>
            </p:cNvPr>
            <p:cNvSpPr txBox="1"/>
            <p:nvPr/>
          </p:nvSpPr>
          <p:spPr>
            <a:xfrm>
              <a:off x="4389520" y="3960660"/>
              <a:ext cx="4496620" cy="1069524"/>
            </a:xfrm>
            <a:prstGeom prst="rect">
              <a:avLst/>
            </a:prstGeom>
            <a:noFill/>
          </p:spPr>
          <p:txBody>
            <a:bodyPr wrap="square" anchor="ctr" anchorCtr="0">
              <a:spAutoFit/>
            </a:bodyPr>
            <a:lstStyle/>
            <a:p>
              <a:pPr marL="342900" indent="-342900">
                <a:spcAft>
                  <a:spcPts val="300"/>
                </a:spcAft>
                <a:buFont typeface="+mj-lt"/>
                <a:buAutoNum type="arabicPeriod"/>
              </a:pPr>
              <a:r>
                <a:rPr lang="en-US" sz="1400">
                  <a:latin typeface="+mn-lt"/>
                  <a:cs typeface="CiscoSansTT" panose="020B0503020201020303" pitchFamily="34" charset="0"/>
                </a:rPr>
                <a:t>1x ITIL</a:t>
              </a:r>
            </a:p>
            <a:p>
              <a:pPr marL="342900" indent="-342900">
                <a:spcAft>
                  <a:spcPts val="300"/>
                </a:spcAft>
                <a:buFont typeface="+mj-lt"/>
                <a:buAutoNum type="arabicPeriod"/>
              </a:pPr>
              <a:r>
                <a:rPr lang="en-US" sz="1400">
                  <a:latin typeface="+mn-lt"/>
                  <a:cs typeface="CiscoSansTT" panose="020B0503020201020303" pitchFamily="34" charset="0"/>
                </a:rPr>
                <a:t>NOC &amp; Service Delivery</a:t>
              </a:r>
            </a:p>
            <a:p>
              <a:pPr marL="342900" indent="-342900">
                <a:spcAft>
                  <a:spcPts val="300"/>
                </a:spcAft>
                <a:buFont typeface="+mj-lt"/>
                <a:buAutoNum type="arabicPeriod"/>
              </a:pPr>
              <a:r>
                <a:rPr lang="en-US" sz="1400">
                  <a:latin typeface="+mn-lt"/>
                  <a:cs typeface="CiscoSansTT" panose="020B0503020201020303" pitchFamily="34" charset="0"/>
                </a:rPr>
                <a:t>Incident Management process</a:t>
              </a:r>
            </a:p>
            <a:p>
              <a:pPr marL="342900" indent="-342900">
                <a:spcAft>
                  <a:spcPts val="300"/>
                </a:spcAft>
                <a:buFont typeface="+mj-lt"/>
                <a:buAutoNum type="arabicPeriod"/>
              </a:pPr>
              <a:r>
                <a:rPr lang="en-US" sz="1400">
                  <a:latin typeface="+mn-lt"/>
                  <a:cs typeface="CiscoSansTT" panose="020B0503020201020303" pitchFamily="34" charset="0"/>
                </a:rPr>
                <a:t>1x CPS</a:t>
              </a:r>
            </a:p>
          </p:txBody>
        </p:sp>
      </p:grpSp>
      <p:grpSp>
        <p:nvGrpSpPr>
          <p:cNvPr id="21" name="Group 20">
            <a:extLst>
              <a:ext uri="{FF2B5EF4-FFF2-40B4-BE49-F238E27FC236}">
                <a16:creationId xmlns:a16="http://schemas.microsoft.com/office/drawing/2014/main" id="{98F81C1F-FF26-3E1E-84BF-AD0061F50C93}"/>
              </a:ext>
            </a:extLst>
          </p:cNvPr>
          <p:cNvGrpSpPr/>
          <p:nvPr/>
        </p:nvGrpSpPr>
        <p:grpSpPr>
          <a:xfrm>
            <a:off x="2800951" y="5159800"/>
            <a:ext cx="8538862" cy="1177722"/>
            <a:chOff x="2800951" y="5159800"/>
            <a:chExt cx="8538862" cy="1177722"/>
          </a:xfrm>
        </p:grpSpPr>
        <p:sp>
          <p:nvSpPr>
            <p:cNvPr id="11" name="Round Same Side Corner Rectangle 45">
              <a:extLst>
                <a:ext uri="{FF2B5EF4-FFF2-40B4-BE49-F238E27FC236}">
                  <a16:creationId xmlns:a16="http://schemas.microsoft.com/office/drawing/2014/main" id="{842363E4-3AC1-B1B6-726D-07647ECC6F73}"/>
                </a:ext>
              </a:extLst>
            </p:cNvPr>
            <p:cNvSpPr/>
            <p:nvPr/>
          </p:nvSpPr>
          <p:spPr>
            <a:xfrm rot="16200000" flipV="1">
              <a:off x="6481521" y="1479230"/>
              <a:ext cx="1177722" cy="8538862"/>
            </a:xfrm>
            <a:prstGeom prst="round2SameRect">
              <a:avLst>
                <a:gd name="adj1" fmla="val 0"/>
                <a:gd name="adj2" fmla="val 0"/>
              </a:avLst>
            </a:prstGeom>
            <a:solidFill>
              <a:schemeClr val="bg2">
                <a:lumMod val="95000"/>
                <a:alpha val="9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D7FFFA86-C5A0-97AA-0D4B-0BC39121EA9B}"/>
                </a:ext>
              </a:extLst>
            </p:cNvPr>
            <p:cNvSpPr txBox="1"/>
            <p:nvPr/>
          </p:nvSpPr>
          <p:spPr>
            <a:xfrm>
              <a:off x="4387810" y="5213899"/>
              <a:ext cx="4496620" cy="1069524"/>
            </a:xfrm>
            <a:prstGeom prst="rect">
              <a:avLst/>
            </a:prstGeom>
            <a:noFill/>
          </p:spPr>
          <p:txBody>
            <a:bodyPr wrap="square" lIns="91440" tIns="45720" rIns="91440" bIns="45720" anchor="ctr" anchorCtr="0">
              <a:spAutoFit/>
            </a:bodyPr>
            <a:lstStyle/>
            <a:p>
              <a:pPr marL="342900" indent="-342900">
                <a:spcAft>
                  <a:spcPts val="300"/>
                </a:spcAft>
                <a:buFont typeface="+mj-lt"/>
                <a:buAutoNum type="arabicPeriod"/>
              </a:pPr>
              <a:r>
                <a:rPr lang="en-US" sz="1400">
                  <a:latin typeface="+mn-lt"/>
                  <a:ea typeface="ＭＳ Ｐゴシック"/>
                  <a:cs typeface="CiscoSansTT" panose="020B0503020201020303" pitchFamily="34" charset="0"/>
                </a:rPr>
                <a:t>1x ITIL</a:t>
              </a:r>
            </a:p>
            <a:p>
              <a:pPr marL="342900" indent="-342900">
                <a:spcAft>
                  <a:spcPts val="300"/>
                </a:spcAft>
                <a:buFont typeface="+mj-lt"/>
                <a:buAutoNum type="arabicPeriod"/>
              </a:pPr>
              <a:r>
                <a:rPr lang="en-US" sz="1400">
                  <a:latin typeface="+mn-lt"/>
                  <a:ea typeface="ＭＳ Ｐゴシック"/>
                  <a:cs typeface="CiscoSansTT" panose="020B0503020201020303" pitchFamily="34" charset="0"/>
                </a:rPr>
                <a:t>Remote Monitoring &amp; Management</a:t>
              </a:r>
            </a:p>
            <a:p>
              <a:pPr marL="342900" indent="-342900">
                <a:spcAft>
                  <a:spcPts val="300"/>
                </a:spcAft>
                <a:buFont typeface="+mj-lt"/>
                <a:buAutoNum type="arabicPeriod"/>
              </a:pPr>
              <a:r>
                <a:rPr lang="en-US" sz="1400">
                  <a:latin typeface="+mn-lt"/>
                  <a:ea typeface="ＭＳ Ｐゴシック"/>
                  <a:cs typeface="CiscoSansTT" panose="020B0503020201020303" pitchFamily="34" charset="0"/>
                </a:rPr>
                <a:t>Service Automation tooling</a:t>
              </a:r>
              <a:endParaRPr lang="en-US" sz="1400">
                <a:latin typeface="+mn-lt"/>
                <a:cs typeface="CiscoSansTT" panose="020B0503020201020303" pitchFamily="34" charset="0"/>
              </a:endParaRPr>
            </a:p>
            <a:p>
              <a:pPr marL="342900" indent="-342900">
                <a:spcAft>
                  <a:spcPts val="300"/>
                </a:spcAft>
                <a:buFont typeface="+mj-lt"/>
                <a:buAutoNum type="arabicPeriod"/>
              </a:pPr>
              <a:r>
                <a:rPr lang="en-US" sz="1400">
                  <a:latin typeface="+mn-lt"/>
                  <a:ea typeface="ＭＳ Ｐゴシック"/>
                  <a:cs typeface="CiscoSansTT" panose="020B0503020201020303" pitchFamily="34" charset="0"/>
                </a:rPr>
                <a:t>1x CBS</a:t>
              </a:r>
              <a:endParaRPr lang="en-US" sz="1400">
                <a:latin typeface="+mn-lt"/>
                <a:cs typeface="CiscoSansTT" panose="020B0503020201020303" pitchFamily="34" charset="0"/>
              </a:endParaRPr>
            </a:p>
          </p:txBody>
        </p:sp>
      </p:grpSp>
    </p:spTree>
    <p:extLst>
      <p:ext uri="{BB962C8B-B14F-4D97-AF65-F5344CB8AC3E}">
        <p14:creationId xmlns:p14="http://schemas.microsoft.com/office/powerpoint/2010/main" val="26273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30">
            <a:extLst>
              <a:ext uri="{FF2B5EF4-FFF2-40B4-BE49-F238E27FC236}">
                <a16:creationId xmlns:a16="http://schemas.microsoft.com/office/drawing/2014/main" id="{11F8E6A0-82E4-C44F-9B81-76D0E463326E}"/>
              </a:ext>
            </a:extLst>
          </p:cNvPr>
          <p:cNvSpPr/>
          <p:nvPr/>
        </p:nvSpPr>
        <p:spPr>
          <a:xfrm>
            <a:off x="5303928" y="1476975"/>
            <a:ext cx="5687253" cy="1462285"/>
          </a:xfrm>
          <a:prstGeom prst="roundRect">
            <a:avLst>
              <a:gd name="adj" fmla="val 15528"/>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srgbClr val="0D274D"/>
              </a:solidFill>
            </a:endParaRPr>
          </a:p>
        </p:txBody>
      </p:sp>
      <p:sp>
        <p:nvSpPr>
          <p:cNvPr id="50" name="Rectangle: Rounded Corners 32">
            <a:extLst>
              <a:ext uri="{FF2B5EF4-FFF2-40B4-BE49-F238E27FC236}">
                <a16:creationId xmlns:a16="http://schemas.microsoft.com/office/drawing/2014/main" id="{0AB134AA-F07C-6C4F-B68F-AC9402C5F181}"/>
              </a:ext>
            </a:extLst>
          </p:cNvPr>
          <p:cNvSpPr/>
          <p:nvPr/>
        </p:nvSpPr>
        <p:spPr>
          <a:xfrm>
            <a:off x="5283490" y="3020304"/>
            <a:ext cx="5687253" cy="1656835"/>
          </a:xfrm>
          <a:prstGeom prst="roundRect">
            <a:avLst>
              <a:gd name="adj" fmla="val 17137"/>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srgbClr val="0D274D"/>
              </a:solidFill>
            </a:endParaRPr>
          </a:p>
        </p:txBody>
      </p:sp>
      <p:sp>
        <p:nvSpPr>
          <p:cNvPr id="51" name="Rectangle: Rounded Corners 33">
            <a:extLst>
              <a:ext uri="{FF2B5EF4-FFF2-40B4-BE49-F238E27FC236}">
                <a16:creationId xmlns:a16="http://schemas.microsoft.com/office/drawing/2014/main" id="{73409A05-74C4-7C44-B698-541FA93C529C}"/>
              </a:ext>
            </a:extLst>
          </p:cNvPr>
          <p:cNvSpPr/>
          <p:nvPr/>
        </p:nvSpPr>
        <p:spPr>
          <a:xfrm>
            <a:off x="5283486" y="4755660"/>
            <a:ext cx="5687253" cy="1233016"/>
          </a:xfrm>
          <a:prstGeom prst="roundRect">
            <a:avLst>
              <a:gd name="adj" fmla="val 20755"/>
            </a:avLst>
          </a:prstGeom>
          <a:solidFill>
            <a:schemeClr val="bg2">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srgbClr val="0D274D"/>
              </a:solidFill>
            </a:endParaRPr>
          </a:p>
        </p:txBody>
      </p:sp>
      <p:sp>
        <p:nvSpPr>
          <p:cNvPr id="53" name="Round Same Side Corner Rectangle 28">
            <a:extLst>
              <a:ext uri="{FF2B5EF4-FFF2-40B4-BE49-F238E27FC236}">
                <a16:creationId xmlns:a16="http://schemas.microsoft.com/office/drawing/2014/main" id="{7BB6B13E-EFEE-B142-B9CB-2AD5F1629674}"/>
              </a:ext>
            </a:extLst>
          </p:cNvPr>
          <p:cNvSpPr/>
          <p:nvPr/>
        </p:nvSpPr>
        <p:spPr>
          <a:xfrm rot="16200000">
            <a:off x="5172756" y="4769721"/>
            <a:ext cx="1225861" cy="1197056"/>
          </a:xfrm>
          <a:prstGeom prst="round2Same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1600">
              <a:solidFill>
                <a:srgbClr val="FFFFFF"/>
              </a:solidFill>
            </a:endParaRPr>
          </a:p>
        </p:txBody>
      </p:sp>
      <p:sp>
        <p:nvSpPr>
          <p:cNvPr id="54" name="TextBox 53">
            <a:extLst>
              <a:ext uri="{FF2B5EF4-FFF2-40B4-BE49-F238E27FC236}">
                <a16:creationId xmlns:a16="http://schemas.microsoft.com/office/drawing/2014/main" id="{A0BFCE63-D308-A242-90E4-0EE24A896EA2}"/>
              </a:ext>
            </a:extLst>
          </p:cNvPr>
          <p:cNvSpPr txBox="1"/>
          <p:nvPr/>
        </p:nvSpPr>
        <p:spPr>
          <a:xfrm>
            <a:off x="5187162" y="5183584"/>
            <a:ext cx="1179335" cy="338554"/>
          </a:xfrm>
          <a:prstGeom prst="rect">
            <a:avLst/>
          </a:prstGeom>
          <a:noFill/>
        </p:spPr>
        <p:txBody>
          <a:bodyPr wrap="square">
            <a:spAutoFit/>
          </a:bodyPr>
          <a:lstStyle/>
          <a:p>
            <a:pPr algn="ctr" defTabSz="609585">
              <a:defRPr/>
            </a:pPr>
            <a:r>
              <a:rPr lang="en-US" sz="1600">
                <a:solidFill>
                  <a:schemeClr val="bg2"/>
                </a:solidFill>
                <a:latin typeface="+mn-lt"/>
              </a:rPr>
              <a:t>Select</a:t>
            </a:r>
          </a:p>
        </p:txBody>
      </p:sp>
      <p:sp>
        <p:nvSpPr>
          <p:cNvPr id="56" name="Round Same Side Corner Rectangle 31">
            <a:extLst>
              <a:ext uri="{FF2B5EF4-FFF2-40B4-BE49-F238E27FC236}">
                <a16:creationId xmlns:a16="http://schemas.microsoft.com/office/drawing/2014/main" id="{0E2185AE-9C89-9541-9175-C290DF6D43E0}"/>
              </a:ext>
            </a:extLst>
          </p:cNvPr>
          <p:cNvSpPr/>
          <p:nvPr/>
        </p:nvSpPr>
        <p:spPr>
          <a:xfrm rot="16200000">
            <a:off x="4957273" y="3250193"/>
            <a:ext cx="1656835" cy="1197056"/>
          </a:xfrm>
          <a:prstGeom prst="round2Same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1600">
              <a:solidFill>
                <a:srgbClr val="FFFFFF"/>
              </a:solidFill>
            </a:endParaRPr>
          </a:p>
        </p:txBody>
      </p:sp>
      <p:sp>
        <p:nvSpPr>
          <p:cNvPr id="57" name="TextBox 56">
            <a:extLst>
              <a:ext uri="{FF2B5EF4-FFF2-40B4-BE49-F238E27FC236}">
                <a16:creationId xmlns:a16="http://schemas.microsoft.com/office/drawing/2014/main" id="{E4F30E7A-7C3A-D941-A5C7-D54D6F1034EA}"/>
              </a:ext>
            </a:extLst>
          </p:cNvPr>
          <p:cNvSpPr txBox="1"/>
          <p:nvPr/>
        </p:nvSpPr>
        <p:spPr>
          <a:xfrm>
            <a:off x="5187162" y="3664056"/>
            <a:ext cx="1197053" cy="338554"/>
          </a:xfrm>
          <a:prstGeom prst="rect">
            <a:avLst/>
          </a:prstGeom>
          <a:noFill/>
        </p:spPr>
        <p:txBody>
          <a:bodyPr wrap="square">
            <a:spAutoFit/>
          </a:bodyPr>
          <a:lstStyle/>
          <a:p>
            <a:pPr algn="ctr" defTabSz="609585">
              <a:defRPr/>
            </a:pPr>
            <a:r>
              <a:rPr lang="en-US" sz="1600">
                <a:latin typeface="+mn-lt"/>
              </a:rPr>
              <a:t>Premier</a:t>
            </a:r>
          </a:p>
        </p:txBody>
      </p:sp>
      <p:sp>
        <p:nvSpPr>
          <p:cNvPr id="59" name="Round Same Side Corner Rectangle 32">
            <a:extLst>
              <a:ext uri="{FF2B5EF4-FFF2-40B4-BE49-F238E27FC236}">
                <a16:creationId xmlns:a16="http://schemas.microsoft.com/office/drawing/2014/main" id="{FDBD51F8-334E-3D41-A89C-5108320318A9}"/>
              </a:ext>
            </a:extLst>
          </p:cNvPr>
          <p:cNvSpPr/>
          <p:nvPr/>
        </p:nvSpPr>
        <p:spPr>
          <a:xfrm rot="16200000">
            <a:off x="5054553" y="1609589"/>
            <a:ext cx="1462276" cy="1197056"/>
          </a:xfrm>
          <a:prstGeom prst="round2Same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en-US" sz="1600">
              <a:solidFill>
                <a:srgbClr val="FFFFFF"/>
              </a:solidFill>
            </a:endParaRPr>
          </a:p>
        </p:txBody>
      </p:sp>
      <p:sp>
        <p:nvSpPr>
          <p:cNvPr id="60" name="TextBox 59">
            <a:extLst>
              <a:ext uri="{FF2B5EF4-FFF2-40B4-BE49-F238E27FC236}">
                <a16:creationId xmlns:a16="http://schemas.microsoft.com/office/drawing/2014/main" id="{AAAC2448-582A-5347-AC5D-1A8BA6589D6E}"/>
              </a:ext>
            </a:extLst>
          </p:cNvPr>
          <p:cNvSpPr txBox="1"/>
          <p:nvPr/>
        </p:nvSpPr>
        <p:spPr>
          <a:xfrm>
            <a:off x="5187163" y="2023452"/>
            <a:ext cx="1197051" cy="338554"/>
          </a:xfrm>
          <a:prstGeom prst="rect">
            <a:avLst/>
          </a:prstGeom>
          <a:noFill/>
        </p:spPr>
        <p:txBody>
          <a:bodyPr wrap="square">
            <a:spAutoFit/>
          </a:bodyPr>
          <a:lstStyle/>
          <a:p>
            <a:pPr algn="ctr" defTabSz="609585">
              <a:defRPr/>
            </a:pPr>
            <a:r>
              <a:rPr lang="en-US" sz="1600">
                <a:latin typeface="+mn-lt"/>
              </a:rPr>
              <a:t>Gold</a:t>
            </a:r>
          </a:p>
        </p:txBody>
      </p:sp>
      <p:sp>
        <p:nvSpPr>
          <p:cNvPr id="28" name="TextBox 27">
            <a:extLst>
              <a:ext uri="{FF2B5EF4-FFF2-40B4-BE49-F238E27FC236}">
                <a16:creationId xmlns:a16="http://schemas.microsoft.com/office/drawing/2014/main" id="{27A2447E-715E-46DF-9BAB-647DEA9076D0}"/>
              </a:ext>
            </a:extLst>
          </p:cNvPr>
          <p:cNvSpPr txBox="1"/>
          <p:nvPr/>
        </p:nvSpPr>
        <p:spPr>
          <a:xfrm>
            <a:off x="6490665" y="1516591"/>
            <a:ext cx="4184108" cy="1423467"/>
          </a:xfrm>
          <a:prstGeom prst="rect">
            <a:avLst/>
          </a:prstGeom>
          <a:noFill/>
        </p:spPr>
        <p:txBody>
          <a:bodyPr wrap="square" lIns="121920" tIns="60960" rIns="121920" bIns="60960" anchor="ctr" anchorCtr="0">
            <a:spAutoFit/>
          </a:bodyPr>
          <a:lstStyle/>
          <a:p>
            <a:pPr defTabSz="607857">
              <a:spcAft>
                <a:spcPts val="300"/>
              </a:spcAft>
              <a:defRPr/>
            </a:pPr>
            <a:r>
              <a:rPr lang="en-US" sz="1200">
                <a:solidFill>
                  <a:schemeClr val="accent1"/>
                </a:solidFill>
                <a:latin typeface="+mn-lt"/>
              </a:rPr>
              <a:t>Premier level benefits, plus:</a:t>
            </a:r>
          </a:p>
          <a:p>
            <a:pPr marL="177800" indent="-177800" defTabSz="607857">
              <a:spcAft>
                <a:spcPts val="300"/>
              </a:spcAft>
              <a:buFont typeface="Arial" panose="020B0604020202020204" pitchFamily="34" charset="0"/>
              <a:buChar char="•"/>
              <a:defRPr/>
            </a:pPr>
            <a:r>
              <a:rPr lang="en-US" sz="1200">
                <a:solidFill>
                  <a:srgbClr val="282828"/>
                </a:solidFill>
                <a:latin typeface="+mn-lt"/>
              </a:rPr>
              <a:t>Advantage of industry-leading Gold brand </a:t>
            </a:r>
          </a:p>
          <a:p>
            <a:pPr marL="177800" indent="-177800" defTabSz="607857">
              <a:spcAft>
                <a:spcPts val="300"/>
              </a:spcAft>
              <a:buFont typeface="Arial" panose="020B0604020202020204" pitchFamily="34" charset="0"/>
              <a:buChar char="•"/>
              <a:defRPr/>
            </a:pPr>
            <a:r>
              <a:rPr lang="en-US" sz="1200">
                <a:solidFill>
                  <a:srgbClr val="282828"/>
                </a:solidFill>
                <a:latin typeface="+mn-lt"/>
              </a:rPr>
              <a:t>Global or Regional Gold Provider designation Options </a:t>
            </a:r>
          </a:p>
          <a:p>
            <a:pPr marL="177800" indent="-177800" defTabSz="607857">
              <a:spcAft>
                <a:spcPts val="300"/>
              </a:spcAft>
              <a:buFont typeface="Arial" panose="020B0604020202020204" pitchFamily="34" charset="0"/>
              <a:buChar char="•"/>
              <a:defRPr/>
            </a:pPr>
            <a:r>
              <a:rPr lang="en-US" sz="1200" kern="0">
                <a:solidFill>
                  <a:srgbClr val="282828"/>
                </a:solidFill>
                <a:latin typeface="+mn-lt"/>
              </a:rPr>
              <a:t>Cisco-Funded Champion</a:t>
            </a:r>
            <a:r>
              <a:rPr lang="en-US" sz="1200" kern="0" baseline="30000">
                <a:solidFill>
                  <a:srgbClr val="282828"/>
                </a:solidFill>
                <a:latin typeface="+mn-lt"/>
              </a:rPr>
              <a:t>*</a:t>
            </a:r>
            <a:r>
              <a:rPr lang="en-US" sz="1200" kern="0">
                <a:solidFill>
                  <a:srgbClr val="282828"/>
                </a:solidFill>
                <a:latin typeface="+mn-lt"/>
              </a:rPr>
              <a:t> – PIF</a:t>
            </a:r>
            <a:r>
              <a:rPr lang="en-US" sz="1200" kern="0" baseline="30000">
                <a:solidFill>
                  <a:srgbClr val="282828"/>
                </a:solidFill>
                <a:latin typeface="+mn-lt"/>
              </a:rPr>
              <a:t> </a:t>
            </a:r>
            <a:r>
              <a:rPr lang="en-US" sz="1200" kern="0">
                <a:solidFill>
                  <a:srgbClr val="282828"/>
                </a:solidFill>
                <a:latin typeface="+mn-lt"/>
              </a:rPr>
              <a:t> </a:t>
            </a:r>
            <a:endParaRPr lang="en-US" sz="1200">
              <a:solidFill>
                <a:srgbClr val="282828"/>
              </a:solidFill>
              <a:latin typeface="+mn-lt"/>
            </a:endParaRPr>
          </a:p>
          <a:p>
            <a:pPr marL="177800" indent="-177800" defTabSz="607857">
              <a:spcAft>
                <a:spcPts val="300"/>
              </a:spcAft>
              <a:buFont typeface="Arial" panose="020B0604020202020204" pitchFamily="34" charset="0"/>
              <a:buChar char="•"/>
              <a:defRPr/>
            </a:pPr>
            <a:r>
              <a:rPr lang="en-US" sz="1200" kern="0">
                <a:solidFill>
                  <a:srgbClr val="282828"/>
                </a:solidFill>
                <a:latin typeface="+mn-lt"/>
                <a:ea typeface="ＭＳ Ｐゴシック"/>
              </a:rPr>
              <a:t>Gold Provider + Cisco Powered services bonus in VIP</a:t>
            </a:r>
          </a:p>
          <a:p>
            <a:pPr marL="177800" indent="-177800" defTabSz="607857">
              <a:spcAft>
                <a:spcPts val="300"/>
              </a:spcAft>
              <a:buFont typeface="Arial" panose="020B0604020202020204" pitchFamily="34" charset="0"/>
              <a:buChar char="•"/>
              <a:defRPr/>
            </a:pPr>
            <a:r>
              <a:rPr lang="en-US" sz="1200">
                <a:solidFill>
                  <a:srgbClr val="282828"/>
                </a:solidFill>
                <a:latin typeface="+mn-lt"/>
              </a:rPr>
              <a:t>Increased opportunity to earn ($$$) </a:t>
            </a:r>
          </a:p>
        </p:txBody>
      </p:sp>
      <p:sp>
        <p:nvSpPr>
          <p:cNvPr id="12" name="TextBox 11">
            <a:extLst>
              <a:ext uri="{FF2B5EF4-FFF2-40B4-BE49-F238E27FC236}">
                <a16:creationId xmlns:a16="http://schemas.microsoft.com/office/drawing/2014/main" id="{B455C470-7260-D440-9C26-3596E931AB19}"/>
              </a:ext>
            </a:extLst>
          </p:cNvPr>
          <p:cNvSpPr txBox="1"/>
          <p:nvPr/>
        </p:nvSpPr>
        <p:spPr>
          <a:xfrm rot="16200000">
            <a:off x="10365271" y="3897239"/>
            <a:ext cx="2043217" cy="338554"/>
          </a:xfrm>
          <a:prstGeom prst="rect">
            <a:avLst/>
          </a:prstGeom>
          <a:noFill/>
        </p:spPr>
        <p:txBody>
          <a:bodyPr wrap="square" rtlCol="0">
            <a:spAutoFit/>
          </a:bodyPr>
          <a:lstStyle/>
          <a:p>
            <a:pPr algn="ctr" defTabSz="609585">
              <a:defRPr/>
            </a:pPr>
            <a:r>
              <a:rPr lang="en-US" sz="1600">
                <a:solidFill>
                  <a:srgbClr val="282828"/>
                </a:solidFill>
                <a:latin typeface="+mn-lt"/>
              </a:rPr>
              <a:t>Partner Value</a:t>
            </a:r>
          </a:p>
        </p:txBody>
      </p:sp>
      <p:sp>
        <p:nvSpPr>
          <p:cNvPr id="34" name="TextBox 33">
            <a:extLst>
              <a:ext uri="{FF2B5EF4-FFF2-40B4-BE49-F238E27FC236}">
                <a16:creationId xmlns:a16="http://schemas.microsoft.com/office/drawing/2014/main" id="{2F95DA4F-9866-4194-98E9-652E75F2D4C2}"/>
              </a:ext>
            </a:extLst>
          </p:cNvPr>
          <p:cNvSpPr txBox="1"/>
          <p:nvPr/>
        </p:nvSpPr>
        <p:spPr>
          <a:xfrm>
            <a:off x="841051" y="1599820"/>
            <a:ext cx="4184108" cy="4308872"/>
          </a:xfrm>
          <a:prstGeom prst="rect">
            <a:avLst/>
          </a:prstGeom>
          <a:noFill/>
        </p:spPr>
        <p:txBody>
          <a:bodyPr wrap="square" rtlCol="0">
            <a:spAutoFit/>
          </a:bodyPr>
          <a:lstStyle/>
          <a:p>
            <a:pPr marL="177800" indent="-177800" defTabSz="609585">
              <a:spcAft>
                <a:spcPts val="1200"/>
              </a:spcAft>
              <a:buSzPct val="90000"/>
              <a:buFont typeface="Arial" panose="020B0604020202020204" pitchFamily="34" charset="0"/>
              <a:buChar char="•"/>
              <a:defRPr/>
            </a:pPr>
            <a:r>
              <a:rPr lang="en-US">
                <a:solidFill>
                  <a:srgbClr val="282828"/>
                </a:solidFill>
                <a:latin typeface="+mn-lt"/>
              </a:rPr>
              <a:t>Build and differentiate your practice</a:t>
            </a:r>
          </a:p>
          <a:p>
            <a:pPr marL="177800" indent="-177800" defTabSz="609585">
              <a:spcAft>
                <a:spcPts val="1200"/>
              </a:spcAft>
              <a:buSzPct val="90000"/>
              <a:buFont typeface="Arial" panose="020B0604020202020204" pitchFamily="34" charset="0"/>
              <a:buChar char="•"/>
              <a:defRPr/>
            </a:pPr>
            <a:r>
              <a:rPr lang="en-US" sz="1800">
                <a:solidFill>
                  <a:srgbClr val="0D274D"/>
                </a:solidFill>
                <a:latin typeface="+mn-lt"/>
              </a:rPr>
              <a:t>Meet customers </a:t>
            </a:r>
            <a:r>
              <a:rPr lang="en-US" sz="1800">
                <a:solidFill>
                  <a:schemeClr val="accent1"/>
                </a:solidFill>
                <a:latin typeface="+mn-lt"/>
              </a:rPr>
              <a:t>“where they are” </a:t>
            </a:r>
            <a:r>
              <a:rPr lang="en-US" sz="1800">
                <a:solidFill>
                  <a:srgbClr val="0D274D"/>
                </a:solidFill>
                <a:latin typeface="+mn-lt"/>
              </a:rPr>
              <a:t>in their journey to digital transformation and infrastructure modernization</a:t>
            </a:r>
            <a:endParaRPr lang="en-US">
              <a:solidFill>
                <a:srgbClr val="282828"/>
              </a:solidFill>
              <a:latin typeface="+mn-lt"/>
            </a:endParaRPr>
          </a:p>
          <a:p>
            <a:pPr marL="177800" indent="-177800" defTabSz="609585">
              <a:spcAft>
                <a:spcPts val="1200"/>
              </a:spcAft>
              <a:buClr>
                <a:schemeClr val="tx1"/>
              </a:buClr>
              <a:buSzPct val="90000"/>
              <a:buFont typeface="Arial" panose="020B0604020202020204" pitchFamily="34" charset="0"/>
              <a:buChar char="•"/>
              <a:defRPr/>
            </a:pPr>
            <a:r>
              <a:rPr lang="en-US">
                <a:solidFill>
                  <a:schemeClr val="accent1"/>
                </a:solidFill>
                <a:latin typeface="+mn-lt"/>
              </a:rPr>
              <a:t>Reach new buyers</a:t>
            </a:r>
            <a:r>
              <a:rPr lang="en-US">
                <a:solidFill>
                  <a:srgbClr val="0D274D"/>
                </a:solidFill>
                <a:latin typeface="+mn-lt"/>
              </a:rPr>
              <a:t>, especially line of business teams, to expand your relevance in your accounts</a:t>
            </a:r>
            <a:endParaRPr lang="en-US">
              <a:solidFill>
                <a:srgbClr val="282828"/>
              </a:solidFill>
              <a:latin typeface="+mn-lt"/>
            </a:endParaRPr>
          </a:p>
          <a:p>
            <a:pPr marL="177800" indent="-177800" defTabSz="609585">
              <a:spcAft>
                <a:spcPts val="1200"/>
              </a:spcAft>
              <a:buSzPct val="90000"/>
              <a:buFont typeface="Arial" panose="020B0604020202020204" pitchFamily="34" charset="0"/>
              <a:buChar char="•"/>
              <a:defRPr/>
            </a:pPr>
            <a:r>
              <a:rPr lang="en-US">
                <a:solidFill>
                  <a:srgbClr val="0D274D"/>
                </a:solidFill>
                <a:latin typeface="+mn-lt"/>
              </a:rPr>
              <a:t>Tap into a </a:t>
            </a:r>
            <a:r>
              <a:rPr lang="en-US">
                <a:solidFill>
                  <a:schemeClr val="accent1"/>
                </a:solidFill>
                <a:latin typeface="+mn-lt"/>
              </a:rPr>
              <a:t>massive market opportunity </a:t>
            </a:r>
            <a:r>
              <a:rPr lang="en-US">
                <a:solidFill>
                  <a:srgbClr val="0D274D"/>
                </a:solidFill>
                <a:latin typeface="+mn-lt"/>
              </a:rPr>
              <a:t>backed by Cisco</a:t>
            </a:r>
          </a:p>
          <a:p>
            <a:pPr marL="177800" indent="-177800" defTabSz="609585">
              <a:spcAft>
                <a:spcPts val="1200"/>
              </a:spcAft>
              <a:buClr>
                <a:schemeClr val="tx1"/>
              </a:buClr>
              <a:buSzPct val="90000"/>
              <a:buFont typeface="Arial" panose="020B0604020202020204" pitchFamily="34" charset="0"/>
              <a:buChar char="•"/>
              <a:defRPr/>
            </a:pPr>
            <a:r>
              <a:rPr lang="en-US">
                <a:solidFill>
                  <a:schemeClr val="accent1"/>
                </a:solidFill>
                <a:latin typeface="+mn-lt"/>
              </a:rPr>
              <a:t>Increase the opportunity </a:t>
            </a:r>
            <a:r>
              <a:rPr lang="en-US">
                <a:solidFill>
                  <a:srgbClr val="0D274D"/>
                </a:solidFill>
                <a:latin typeface="+mn-lt"/>
              </a:rPr>
              <a:t>to </a:t>
            </a:r>
            <a:br>
              <a:rPr lang="en-US">
                <a:solidFill>
                  <a:srgbClr val="0D274D"/>
                </a:solidFill>
                <a:latin typeface="+mn-lt"/>
              </a:rPr>
            </a:br>
            <a:r>
              <a:rPr lang="en-US">
                <a:solidFill>
                  <a:srgbClr val="0D274D"/>
                </a:solidFill>
                <a:latin typeface="+mn-lt"/>
              </a:rPr>
              <a:t>up-sell and cross-sell throughout the customer lifecycle</a:t>
            </a:r>
            <a:endParaRPr lang="en-US">
              <a:solidFill>
                <a:srgbClr val="282828"/>
              </a:solidFill>
              <a:latin typeface="+mn-lt"/>
            </a:endParaRPr>
          </a:p>
        </p:txBody>
      </p:sp>
      <p:sp>
        <p:nvSpPr>
          <p:cNvPr id="37" name="TextBox 36">
            <a:extLst>
              <a:ext uri="{FF2B5EF4-FFF2-40B4-BE49-F238E27FC236}">
                <a16:creationId xmlns:a16="http://schemas.microsoft.com/office/drawing/2014/main" id="{9F8DACB2-73B6-4B46-B5DF-66897AC8DEE7}"/>
              </a:ext>
            </a:extLst>
          </p:cNvPr>
          <p:cNvSpPr txBox="1"/>
          <p:nvPr/>
        </p:nvSpPr>
        <p:spPr>
          <a:xfrm>
            <a:off x="6490665" y="4697095"/>
            <a:ext cx="2313937" cy="1302853"/>
          </a:xfrm>
          <a:prstGeom prst="rect">
            <a:avLst/>
          </a:prstGeom>
          <a:noFill/>
        </p:spPr>
        <p:txBody>
          <a:bodyPr wrap="square" numCol="1" anchor="t" anchorCtr="0">
            <a:noAutofit/>
          </a:bodyPr>
          <a:lstStyle/>
          <a:p>
            <a:pPr marL="177800" indent="-177800" defTabSz="607857">
              <a:spcAft>
                <a:spcPts val="300"/>
              </a:spcAft>
              <a:buFont typeface="Arial" panose="020B0604020202020204" pitchFamily="34" charset="0"/>
              <a:buChar char="•"/>
              <a:defRPr/>
            </a:pPr>
            <a:r>
              <a:rPr lang="en-US" sz="1200">
                <a:solidFill>
                  <a:srgbClr val="282828"/>
                </a:solidFill>
                <a:latin typeface="+mn-lt"/>
              </a:rPr>
              <a:t>Provider Pricing</a:t>
            </a:r>
          </a:p>
          <a:p>
            <a:pPr marL="177800" indent="-177800" defTabSz="607857">
              <a:spcAft>
                <a:spcPts val="300"/>
              </a:spcAft>
              <a:buFont typeface="Arial" panose="020B0604020202020204" pitchFamily="34" charset="0"/>
              <a:buChar char="•"/>
              <a:defRPr/>
            </a:pPr>
            <a:r>
              <a:rPr lang="en-US" sz="1200" kern="0">
                <a:solidFill>
                  <a:srgbClr val="282828"/>
                </a:solidFill>
                <a:latin typeface="+mn-lt"/>
              </a:rPr>
              <a:t>Managed Service </a:t>
            </a:r>
            <a:br>
              <a:rPr lang="en-US" sz="1200" kern="0">
                <a:solidFill>
                  <a:srgbClr val="282828"/>
                </a:solidFill>
                <a:latin typeface="+mn-lt"/>
              </a:rPr>
            </a:br>
            <a:r>
              <a:rPr lang="en-US" sz="1200" kern="0">
                <a:solidFill>
                  <a:srgbClr val="282828"/>
                </a:solidFill>
                <a:latin typeface="+mn-lt"/>
              </a:rPr>
              <a:t>Deal Registration</a:t>
            </a:r>
          </a:p>
          <a:p>
            <a:pPr marL="177800" indent="-177800" defTabSz="607857">
              <a:spcAft>
                <a:spcPts val="300"/>
              </a:spcAft>
              <a:buFont typeface="Arial" panose="020B0604020202020204" pitchFamily="34" charset="0"/>
              <a:buChar char="•"/>
              <a:defRPr/>
            </a:pPr>
            <a:r>
              <a:rPr lang="en-US" sz="1200" kern="0">
                <a:solidFill>
                  <a:srgbClr val="282828"/>
                </a:solidFill>
                <a:latin typeface="+mn-lt"/>
              </a:rPr>
              <a:t>Flexible consumption</a:t>
            </a:r>
          </a:p>
          <a:p>
            <a:pPr marL="177800" indent="-177800" defTabSz="607857">
              <a:spcAft>
                <a:spcPts val="300"/>
              </a:spcAft>
              <a:buFont typeface="Arial" panose="020B0604020202020204" pitchFamily="34" charset="0"/>
              <a:buChar char="•"/>
              <a:defRPr/>
            </a:pPr>
            <a:r>
              <a:rPr lang="en-US" sz="1200" kern="0">
                <a:solidFill>
                  <a:srgbClr val="282828"/>
                </a:solidFill>
                <a:latin typeface="+mn-lt"/>
              </a:rPr>
              <a:t>Provider MDF</a:t>
            </a:r>
          </a:p>
          <a:p>
            <a:pPr marL="177800" indent="-177800" defTabSz="607857">
              <a:spcAft>
                <a:spcPts val="300"/>
              </a:spcAft>
              <a:buFont typeface="Arial" panose="020B0604020202020204" pitchFamily="34" charset="0"/>
              <a:buChar char="•"/>
              <a:defRPr/>
            </a:pPr>
            <a:r>
              <a:rPr lang="en-US" sz="1200" kern="0" spc="-27">
                <a:solidFill>
                  <a:srgbClr val="282828"/>
                </a:solidFill>
                <a:latin typeface="+mn-lt"/>
              </a:rPr>
              <a:t>Provider Investment Funds*</a:t>
            </a:r>
          </a:p>
        </p:txBody>
      </p:sp>
      <p:sp>
        <p:nvSpPr>
          <p:cNvPr id="35" name="TextBox 34">
            <a:extLst>
              <a:ext uri="{FF2B5EF4-FFF2-40B4-BE49-F238E27FC236}">
                <a16:creationId xmlns:a16="http://schemas.microsoft.com/office/drawing/2014/main" id="{EE8490FB-3E1E-4745-9B55-E727E446CEA9}"/>
              </a:ext>
            </a:extLst>
          </p:cNvPr>
          <p:cNvSpPr txBox="1"/>
          <p:nvPr/>
        </p:nvSpPr>
        <p:spPr>
          <a:xfrm>
            <a:off x="6489878" y="3022605"/>
            <a:ext cx="4184108" cy="1646605"/>
          </a:xfrm>
          <a:prstGeom prst="rect">
            <a:avLst/>
          </a:prstGeom>
          <a:noFill/>
        </p:spPr>
        <p:txBody>
          <a:bodyPr wrap="square" lIns="121920" tIns="60960" rIns="121920" bIns="60960" anchor="ctr" anchorCtr="0">
            <a:spAutoFit/>
          </a:bodyPr>
          <a:lstStyle/>
          <a:p>
            <a:pPr defTabSz="607857">
              <a:spcAft>
                <a:spcPts val="300"/>
              </a:spcAft>
              <a:defRPr/>
            </a:pPr>
            <a:r>
              <a:rPr lang="en-US" sz="1200">
                <a:solidFill>
                  <a:schemeClr val="accent1"/>
                </a:solidFill>
                <a:latin typeface="+mn-lt"/>
              </a:rPr>
              <a:t>Select level benefits, plus:</a:t>
            </a:r>
          </a:p>
          <a:p>
            <a:pPr marL="177800" indent="-177800" defTabSz="607857">
              <a:spcAft>
                <a:spcPts val="300"/>
              </a:spcAft>
              <a:buFont typeface="Arial" panose="020B0604020202020204" pitchFamily="34" charset="0"/>
              <a:buChar char="•"/>
              <a:defRPr/>
            </a:pPr>
            <a:r>
              <a:rPr lang="en-US" sz="1200">
                <a:solidFill>
                  <a:srgbClr val="282828"/>
                </a:solidFill>
                <a:latin typeface="+mn-lt"/>
              </a:rPr>
              <a:t>VIP Annuity</a:t>
            </a:r>
          </a:p>
          <a:p>
            <a:pPr marL="177800" indent="-177800" defTabSz="607857">
              <a:spcAft>
                <a:spcPts val="300"/>
              </a:spcAft>
              <a:buFont typeface="Arial" panose="020B0604020202020204" pitchFamily="34" charset="0"/>
              <a:buChar char="•"/>
              <a:defRPr/>
            </a:pPr>
            <a:r>
              <a:rPr lang="en-US" sz="1200">
                <a:solidFill>
                  <a:srgbClr val="282828"/>
                </a:solidFill>
                <a:latin typeface="+mn-lt"/>
                <a:ea typeface="ＭＳ Ｐゴシック"/>
              </a:rPr>
              <a:t>VIP Classic, with Cisco Powered Service bonus</a:t>
            </a:r>
            <a:endParaRPr lang="en-US" sz="1200" strike="sngStrike">
              <a:solidFill>
                <a:srgbClr val="282828"/>
              </a:solidFill>
              <a:latin typeface="+mn-lt"/>
              <a:ea typeface="ＭＳ Ｐゴシック"/>
            </a:endParaRPr>
          </a:p>
          <a:p>
            <a:pPr marL="177800" indent="-177800" defTabSz="607857">
              <a:spcAft>
                <a:spcPts val="300"/>
              </a:spcAft>
              <a:buFont typeface="Arial" panose="020B0604020202020204" pitchFamily="34" charset="0"/>
              <a:buChar char="•"/>
              <a:defRPr/>
            </a:pPr>
            <a:r>
              <a:rPr lang="en-US" sz="1200">
                <a:solidFill>
                  <a:srgbClr val="282828"/>
                </a:solidFill>
                <a:latin typeface="+mn-lt"/>
              </a:rPr>
              <a:t>CSPP eligibility</a:t>
            </a:r>
          </a:p>
          <a:p>
            <a:pPr marL="177800" indent="-177800" defTabSz="607857">
              <a:spcAft>
                <a:spcPts val="300"/>
              </a:spcAft>
              <a:buFont typeface="Arial" panose="020B0604020202020204" pitchFamily="34" charset="0"/>
              <a:buChar char="•"/>
              <a:defRPr/>
            </a:pPr>
            <a:r>
              <a:rPr lang="en-US" sz="1200">
                <a:solidFill>
                  <a:srgbClr val="282828"/>
                </a:solidFill>
                <a:latin typeface="+mn-lt"/>
                <a:ea typeface="ＭＳ Ｐゴシック"/>
              </a:rPr>
              <a:t>Lifecycle Incentive</a:t>
            </a:r>
          </a:p>
          <a:p>
            <a:pPr marL="177800" indent="-177800" defTabSz="607857">
              <a:spcAft>
                <a:spcPts val="300"/>
              </a:spcAft>
              <a:buFont typeface="Arial" panose="020B0604020202020204" pitchFamily="34" charset="0"/>
              <a:buChar char="•"/>
              <a:defRPr/>
            </a:pPr>
            <a:r>
              <a:rPr lang="en-US" sz="1200">
                <a:solidFill>
                  <a:srgbClr val="282828"/>
                </a:solidFill>
                <a:latin typeface="+mn-lt"/>
                <a:ea typeface="ＭＳ Ｐゴシック"/>
              </a:rPr>
              <a:t>Cisco Powered branding </a:t>
            </a:r>
          </a:p>
          <a:p>
            <a:pPr marL="177800" indent="-177800" defTabSz="607857">
              <a:spcAft>
                <a:spcPts val="300"/>
              </a:spcAft>
              <a:buFont typeface="Arial" panose="020B0604020202020204" pitchFamily="34" charset="0"/>
              <a:buChar char="•"/>
              <a:defRPr/>
            </a:pPr>
            <a:r>
              <a:rPr lang="en-US" sz="1200">
                <a:solidFill>
                  <a:srgbClr val="282828"/>
                </a:solidFill>
                <a:latin typeface="+mn-lt"/>
                <a:ea typeface="ＭＳ Ｐゴシック"/>
              </a:rPr>
              <a:t>Increased opportunity to earn ($$)</a:t>
            </a:r>
          </a:p>
        </p:txBody>
      </p:sp>
      <p:sp>
        <p:nvSpPr>
          <p:cNvPr id="7" name="Text Placeholder 6">
            <a:extLst>
              <a:ext uri="{FF2B5EF4-FFF2-40B4-BE49-F238E27FC236}">
                <a16:creationId xmlns:a16="http://schemas.microsoft.com/office/drawing/2014/main" id="{CBAAD3CC-A6F3-1671-612C-11BFFDD8E8C4}"/>
              </a:ext>
            </a:extLst>
          </p:cNvPr>
          <p:cNvSpPr>
            <a:spLocks noGrp="1"/>
          </p:cNvSpPr>
          <p:nvPr>
            <p:ph type="body" sz="quarter" idx="14"/>
          </p:nvPr>
        </p:nvSpPr>
        <p:spPr/>
        <p:txBody>
          <a:bodyPr>
            <a:normAutofit fontScale="25000" lnSpcReduction="20000"/>
          </a:bodyPr>
          <a:lstStyle/>
          <a:p>
            <a:endParaRPr lang="en-GB"/>
          </a:p>
        </p:txBody>
      </p:sp>
      <p:sp>
        <p:nvSpPr>
          <p:cNvPr id="5" name="Title 4">
            <a:extLst>
              <a:ext uri="{FF2B5EF4-FFF2-40B4-BE49-F238E27FC236}">
                <a16:creationId xmlns:a16="http://schemas.microsoft.com/office/drawing/2014/main" id="{E51E2C9F-F3C5-7447-937E-1B8B191EB76A}"/>
              </a:ext>
            </a:extLst>
          </p:cNvPr>
          <p:cNvSpPr>
            <a:spLocks noGrp="1"/>
          </p:cNvSpPr>
          <p:nvPr>
            <p:ph type="title"/>
          </p:nvPr>
        </p:nvSpPr>
        <p:spPr/>
        <p:txBody>
          <a:bodyPr/>
          <a:lstStyle/>
          <a:p>
            <a:r>
              <a:rPr lang="en-US"/>
              <a:t>The benefits of being a Provider</a:t>
            </a:r>
          </a:p>
        </p:txBody>
      </p:sp>
      <p:sp>
        <p:nvSpPr>
          <p:cNvPr id="2" name="Rectangle 1">
            <a:extLst>
              <a:ext uri="{FF2B5EF4-FFF2-40B4-BE49-F238E27FC236}">
                <a16:creationId xmlns:a16="http://schemas.microsoft.com/office/drawing/2014/main" id="{6D83E991-9D24-EB4E-8A78-A8FDC91559DE}"/>
              </a:ext>
            </a:extLst>
          </p:cNvPr>
          <p:cNvSpPr/>
          <p:nvPr/>
        </p:nvSpPr>
        <p:spPr>
          <a:xfrm>
            <a:off x="10528524" y="6296463"/>
            <a:ext cx="1156087" cy="307777"/>
          </a:xfrm>
          <a:prstGeom prst="rect">
            <a:avLst/>
          </a:prstGeom>
        </p:spPr>
        <p:txBody>
          <a:bodyPr wrap="none">
            <a:spAutoFit/>
          </a:bodyPr>
          <a:lstStyle/>
          <a:p>
            <a:pPr algn="r" defTabSz="609585">
              <a:defRPr/>
            </a:pPr>
            <a:r>
              <a:rPr lang="en-US" sz="1400" kern="0" baseline="30000">
                <a:solidFill>
                  <a:srgbClr val="282828"/>
                </a:solidFill>
                <a:latin typeface="+mn-lt"/>
              </a:rPr>
              <a:t>*By invitation only</a:t>
            </a:r>
            <a:endParaRPr lang="en-US" sz="1400">
              <a:solidFill>
                <a:srgbClr val="282828"/>
              </a:solidFill>
              <a:latin typeface="+mn-lt"/>
            </a:endParaRPr>
          </a:p>
        </p:txBody>
      </p:sp>
      <p:sp>
        <p:nvSpPr>
          <p:cNvPr id="29" name="TextBox 28">
            <a:extLst>
              <a:ext uri="{FF2B5EF4-FFF2-40B4-BE49-F238E27FC236}">
                <a16:creationId xmlns:a16="http://schemas.microsoft.com/office/drawing/2014/main" id="{6F8EFA85-B828-7347-A01E-DB1AA42E0979}"/>
              </a:ext>
            </a:extLst>
          </p:cNvPr>
          <p:cNvSpPr txBox="1"/>
          <p:nvPr/>
        </p:nvSpPr>
        <p:spPr>
          <a:xfrm>
            <a:off x="8566589" y="4697095"/>
            <a:ext cx="2427977" cy="1302853"/>
          </a:xfrm>
          <a:prstGeom prst="rect">
            <a:avLst/>
          </a:prstGeom>
          <a:noFill/>
        </p:spPr>
        <p:txBody>
          <a:bodyPr wrap="square" numCol="1" anchor="t" anchorCtr="0">
            <a:noAutofit/>
          </a:bodyPr>
          <a:lstStyle/>
          <a:p>
            <a:pPr marL="177800" indent="-177800" defTabSz="607857">
              <a:spcAft>
                <a:spcPts val="300"/>
              </a:spcAft>
              <a:buFont typeface="Arial" panose="020B0604020202020204" pitchFamily="34" charset="0"/>
              <a:buChar char="•"/>
              <a:defRPr/>
            </a:pPr>
            <a:r>
              <a:rPr lang="en-US" sz="1200" kern="0" dirty="0">
                <a:solidFill>
                  <a:srgbClr val="282828"/>
                </a:solidFill>
                <a:latin typeface="+mn-lt"/>
              </a:rPr>
              <a:t>Perform Plus</a:t>
            </a:r>
          </a:p>
          <a:p>
            <a:pPr marL="177800" indent="-177800" defTabSz="607857">
              <a:spcAft>
                <a:spcPts val="300"/>
              </a:spcAft>
              <a:buFont typeface="Arial" panose="020B0604020202020204" pitchFamily="34" charset="0"/>
              <a:buChar char="•"/>
              <a:defRPr/>
            </a:pPr>
            <a:r>
              <a:rPr lang="en-US" sz="1200" kern="0" dirty="0">
                <a:solidFill>
                  <a:srgbClr val="282828"/>
                </a:solidFill>
                <a:latin typeface="+mn-lt"/>
              </a:rPr>
              <a:t>NFR</a:t>
            </a:r>
          </a:p>
          <a:p>
            <a:pPr marL="177800" indent="-177800" defTabSz="607857">
              <a:spcAft>
                <a:spcPts val="300"/>
              </a:spcAft>
              <a:buFont typeface="Arial" panose="020B0604020202020204" pitchFamily="34" charset="0"/>
              <a:buChar char="•"/>
              <a:defRPr/>
            </a:pPr>
            <a:r>
              <a:rPr lang="en-US" sz="1200" dirty="0">
                <a:solidFill>
                  <a:srgbClr val="282828"/>
                </a:solidFill>
                <a:latin typeface="+mn-lt"/>
              </a:rPr>
              <a:t>Differentiate as Provider in </a:t>
            </a:r>
            <a:r>
              <a:rPr lang="en-US" sz="1200" dirty="0" err="1">
                <a:solidFill>
                  <a:srgbClr val="282828"/>
                </a:solidFill>
                <a:latin typeface="+mn-lt"/>
              </a:rPr>
              <a:t>Cisc</a:t>
            </a:r>
            <a:r>
              <a:rPr lang="en-US" sz="1200" dirty="0">
                <a:solidFill>
                  <a:srgbClr val="282828"/>
                </a:solidFill>
                <a:latin typeface="+mn-lt"/>
              </a:rPr>
              <a:t> Partner Locator</a:t>
            </a:r>
          </a:p>
          <a:p>
            <a:pPr marL="177800" indent="-177800" defTabSz="607857">
              <a:spcAft>
                <a:spcPts val="300"/>
              </a:spcAft>
              <a:buFont typeface="Arial" panose="020B0604020202020204" pitchFamily="34" charset="0"/>
              <a:buChar char="•"/>
              <a:defRPr/>
            </a:pPr>
            <a:r>
              <a:rPr lang="en-US" sz="1200" kern="0" spc="-40" dirty="0">
                <a:solidFill>
                  <a:srgbClr val="282828"/>
                </a:solidFill>
                <a:latin typeface="+mn-lt"/>
              </a:rPr>
              <a:t>Provider Marketing benefits </a:t>
            </a:r>
          </a:p>
        </p:txBody>
      </p:sp>
      <p:cxnSp>
        <p:nvCxnSpPr>
          <p:cNvPr id="4" name="Straight Arrow Connector 3">
            <a:extLst>
              <a:ext uri="{FF2B5EF4-FFF2-40B4-BE49-F238E27FC236}">
                <a16:creationId xmlns:a16="http://schemas.microsoft.com/office/drawing/2014/main" id="{C3D03B55-7C2F-470E-A4B6-7AE13E099334}"/>
              </a:ext>
            </a:extLst>
          </p:cNvPr>
          <p:cNvCxnSpPr>
            <a:cxnSpLocks/>
          </p:cNvCxnSpPr>
          <p:nvPr/>
        </p:nvCxnSpPr>
        <p:spPr>
          <a:xfrm flipH="1" flipV="1">
            <a:off x="11193780" y="1516591"/>
            <a:ext cx="2044" cy="4475331"/>
          </a:xfrm>
          <a:prstGeom prst="straightConnector1">
            <a:avLst/>
          </a:prstGeom>
          <a:ln w="38100" cap="rnd">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8" descr="A picture containing shape&#10;&#10;Description automatically generated">
            <a:extLst>
              <a:ext uri="{FF2B5EF4-FFF2-40B4-BE49-F238E27FC236}">
                <a16:creationId xmlns:a16="http://schemas.microsoft.com/office/drawing/2014/main" id="{C48CAF02-11A3-7A7E-5604-1224CB82C3CC}"/>
              </a:ext>
            </a:extLst>
          </p:cNvPr>
          <p:cNvPicPr>
            <a:picLocks noChangeAspect="1"/>
          </p:cNvPicPr>
          <p:nvPr/>
        </p:nvPicPr>
        <p:blipFill>
          <a:blip r:embed="rId3"/>
          <a:stretch>
            <a:fillRect/>
          </a:stretch>
        </p:blipFill>
        <p:spPr>
          <a:xfrm>
            <a:off x="6529613" y="4752151"/>
            <a:ext cx="4239985" cy="1240803"/>
          </a:xfrm>
          <a:prstGeom prst="rect">
            <a:avLst/>
          </a:prstGeom>
        </p:spPr>
      </p:pic>
      <p:pic>
        <p:nvPicPr>
          <p:cNvPr id="9" name="Picture 9">
            <a:extLst>
              <a:ext uri="{FF2B5EF4-FFF2-40B4-BE49-F238E27FC236}">
                <a16:creationId xmlns:a16="http://schemas.microsoft.com/office/drawing/2014/main" id="{88082FE4-FF1F-232D-9432-76BBA96466BF}"/>
              </a:ext>
            </a:extLst>
          </p:cNvPr>
          <p:cNvPicPr>
            <a:picLocks noChangeAspect="1"/>
          </p:cNvPicPr>
          <p:nvPr/>
        </p:nvPicPr>
        <p:blipFill>
          <a:blip r:embed="rId4"/>
          <a:stretch>
            <a:fillRect/>
          </a:stretch>
        </p:blipFill>
        <p:spPr>
          <a:xfrm>
            <a:off x="6484257" y="3023859"/>
            <a:ext cx="4312557" cy="1599496"/>
          </a:xfrm>
          <a:prstGeom prst="rect">
            <a:avLst/>
          </a:prstGeom>
        </p:spPr>
      </p:pic>
      <p:pic>
        <p:nvPicPr>
          <p:cNvPr id="10" name="Picture 10" descr="Text&#10;&#10;Description automatically generated">
            <a:extLst>
              <a:ext uri="{FF2B5EF4-FFF2-40B4-BE49-F238E27FC236}">
                <a16:creationId xmlns:a16="http://schemas.microsoft.com/office/drawing/2014/main" id="{D0EA9E13-2D52-581A-2645-CBB1EF8CC321}"/>
              </a:ext>
            </a:extLst>
          </p:cNvPr>
          <p:cNvPicPr>
            <a:picLocks noChangeAspect="1"/>
          </p:cNvPicPr>
          <p:nvPr/>
        </p:nvPicPr>
        <p:blipFill>
          <a:blip r:embed="rId5"/>
          <a:stretch>
            <a:fillRect/>
          </a:stretch>
        </p:blipFill>
        <p:spPr>
          <a:xfrm>
            <a:off x="6370865" y="1471274"/>
            <a:ext cx="4462234" cy="1457093"/>
          </a:xfrm>
          <a:prstGeom prst="rect">
            <a:avLst/>
          </a:prstGeom>
        </p:spPr>
      </p:pic>
    </p:spTree>
    <p:extLst>
      <p:ext uri="{BB962C8B-B14F-4D97-AF65-F5344CB8AC3E}">
        <p14:creationId xmlns:p14="http://schemas.microsoft.com/office/powerpoint/2010/main" val="192227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SECTOMILLISECCONVERTED" val="1"/>
  <p:tag name="MMPROD_UIDATA" val="&lt;database version=&quot;11.0&quot;&gt;&lt;object type=&quot;1&quot; unique_id=&quot;10001&quot;&gt;&lt;object type=&quot;2&quot; unique_id=&quot;10002&quot;&gt;&lt;object type=&quot;3&quot; unique_id=&quot;184152&quot;&gt;&lt;property id=&quot;20148&quot; value=&quot;5&quot;/&gt;&lt;property id=&quot;20300&quot; value=&quot;Slide 1 - &amp;quot;Please read&amp;quot;&quot;/&gt;&lt;property id=&quot;20307&quot; value=&quot;283&quot;/&gt;&lt;/object&gt;&lt;object type=&quot;3&quot; unique_id=&quot;184153&quot;&gt;&lt;property id=&quot;20148&quot; value=&quot;5&quot;/&gt;&lt;property id=&quot;20300&quot; value=&quot;Slide 5 - &amp;quot;Presentation Title Goes Here&amp;quot;&quot;/&gt;&lt;property id=&quot;20307&quot; value=&quot;257&quot;/&gt;&lt;/object&gt;&lt;object type=&quot;3&quot; unique_id=&quot;184154&quot;&gt;&lt;property id=&quot;20148&quot; value=&quot;5&quot;/&gt;&lt;property id=&quot;20300&quot; value=&quot;Slide 6 - &amp;quot;Use this slide for transitions&amp;quot;&quot;/&gt;&lt;property id=&quot;20307&quot; value=&quot;258&quot;/&gt;&lt;/object&gt;&lt;object type=&quot;3&quot; unique_id=&quot;184155&quot;&gt;&lt;property id=&quot;20148&quot; value=&quot;5&quot;/&gt;&lt;property id=&quot;20300&quot; value=&quot;Slide 7 - &amp;quot;Use this slide for transitions&amp;quot;&quot;/&gt;&lt;property id=&quot;20307&quot; value=&quot;259&quot;/&gt;&lt;/object&gt;&lt;object type=&quot;3&quot; unique_id=&quot;184156&quot;&gt;&lt;property id=&quot;20148&quot; value=&quot;5&quot;/&gt;&lt;property id=&quot;20300&quot; value=&quot;Slide 8 - &amp;quot;“Design is the silent  ambassador of your brand.”&amp;quot;&quot;/&gt;&lt;property id=&quot;20307&quot; value=&quot;260&quot;/&gt;&lt;/object&gt;&lt;object type=&quot;3&quot; unique_id=&quot;184157&quot;&gt;&lt;property id=&quot;20148&quot; value=&quot;5&quot;/&gt;&lt;property id=&quot;20300&quot; value=&quot;Slide 9 - &amp;quot;“Design is the silent  ambassador of your brand.”&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3 - &amp;quot;Two-column layout&amp;quot;&quot;/&gt;&lt;property id=&quot;20307&quot; value=&quot;265&quot;/&gt;&lt;/object&gt;&lt;object type=&quot;3&quot; unique_id=&quot;184162&quot;&gt;&lt;property id=&quot;20148&quot; value=&quot;5&quot;/&gt;&lt;property id=&quot;20300&quot; value=&quot;Slide 14 - &amp;quot;This is a sample headline&amp;quot;&quot;/&gt;&lt;property id=&quot;20307&quot; value=&quot;266&quot;/&gt;&lt;/object&gt;&lt;object type=&quot;3&quot; unique_id=&quot;184163&quot;&gt;&lt;property id=&quot;20148&quot; value=&quot;5&quot;/&gt;&lt;property id=&quot;20300&quot; value=&quot;Slide 15 - &amp;quot;This is a sample headline&amp;quot;&quot;/&gt;&lt;property id=&quot;20307&quot; value=&quot;267&quot;/&gt;&lt;/object&gt;&lt;object type=&quot;3&quot; unique_id=&quot;184164&quot;&gt;&lt;property id=&quot;20148&quot; value=&quot;5&quot;/&gt;&lt;property id=&quot;20300&quot; value=&quot;Slide 16 - &amp;quot;This is a sample headline&amp;quot;&quot;/&gt;&lt;property id=&quot;20307&quot; value=&quot;268&quot;/&gt;&lt;/object&gt;&lt;object type=&quot;3&quot; unique_id=&quot;184165&quot;&gt;&lt;property id=&quot;20148&quot; value=&quot;5&quot;/&gt;&lt;property id=&quot;20300&quot; value=&quot;Slide 17 - &amp;quot;Bar charts&amp;quot;&quot;/&gt;&lt;property id=&quot;20307&quot; value=&quot;269&quot;/&gt;&lt;/object&gt;&lt;object type=&quot;3&quot; unique_id=&quot;184166&quot;&gt;&lt;property id=&quot;20148&quot; value=&quot;5&quot;/&gt;&lt;property id=&quot;20300&quot; value=&quot;Slide 18 - &amp;quot;Line charts&amp;quot;&quot;/&gt;&lt;property id=&quot;20307&quot; value=&quot;270&quot;/&gt;&lt;/object&gt;&lt;object type=&quot;3&quot; unique_id=&quot;184167&quot;&gt;&lt;property id=&quot;20148&quot; value=&quot;5&quot;/&gt;&lt;property id=&quot;20300&quot; value=&quot;Slide 19 - &amp;quot;This is a sample headline&amp;quot;&quot;/&gt;&lt;property id=&quot;20307&quot; value=&quot;271&quot;/&gt;&lt;/object&gt;&lt;object type=&quot;3&quot; unique_id=&quot;184168&quot;&gt;&lt;property id=&quot;20148&quot; value=&quot;5&quot;/&gt;&lt;property id=&quot;20300&quot; value=&quot;Slide 20 - &amp;quot;Slide title&amp;quot;&quot;/&gt;&lt;property id=&quot;20307&quot; value=&quot;272&quot;/&gt;&lt;/object&gt;&lt;object type=&quot;3&quot; unique_id=&quot;184169&quot;&gt;&lt;property id=&quot;20148&quot; value=&quot;5&quot;/&gt;&lt;property id=&quot;20300&quot; value=&quot;Slide 21 - &amp;quot;Use this layout when pairing words with a picture.&amp;quot;&quot;/&gt;&lt;property id=&quot;20307&quot; value=&quot;273&quot;/&gt;&lt;/object&gt;&lt;object type=&quot;3&quot; unique_id=&quot;184170&quot;&gt;&lt;property id=&quot;20148&quot; value=&quot;5&quot;/&gt;&lt;property id=&quot;20300&quot; value=&quot;Slide 22 - &amp;quot;Use this layout when pairing words with a picture.&amp;quot;&quot;/&gt;&lt;property id=&quot;20307&quot; value=&quot;274&quot;/&gt;&lt;/object&gt;&lt;object type=&quot;3&quot; unique_id=&quot;184171&quot;&gt;&lt;property id=&quot;20148&quot; value=&quot;5&quot;/&gt;&lt;property id=&quot;20300&quot; value=&quot;Slide 23&quot;/&gt;&lt;property id=&quot;20307&quot; value=&quot;275&quot;/&gt;&lt;/object&gt;&lt;object type=&quot;3&quot; unique_id=&quot;184172&quot;&gt;&lt;property id=&quot;20148&quot; value=&quot;5&quot;/&gt;&lt;property id=&quot;20300&quot; value=&quot;Slide 24 - &amp;quot;Best practices&amp;quot;&quot;/&gt;&lt;property id=&quot;20307&quot; value=&quot;276&quot;/&gt;&lt;/object&gt;&lt;object type=&quot;3&quot; unique_id=&quot;184173&quot;&gt;&lt;property id=&quot;20148&quot; value=&quot;5&quot;/&gt;&lt;property id=&quot;20300&quot; value=&quot;Slide 25 - &amp;quot;Color palette&amp;quot;&quot;/&gt;&lt;property id=&quot;20307&quot; value=&quot;277&quot;/&gt;&lt;/object&gt;&lt;object type=&quot;3&quot; unique_id=&quot;184174&quot;&gt;&lt;property id=&quot;20148&quot; value=&quot;5&quot;/&gt;&lt;property id=&quot;20300&quot; value=&quot;Slide 26 - &amp;quot;Only use the themes provided&amp;quot;&quot;/&gt;&lt;property id=&quot;20307&quot; value=&quot;278&quot;/&gt;&lt;/object&gt;&lt;object type=&quot;3&quot; unique_id=&quot;184175&quot;&gt;&lt;property id=&quot;20148&quot; value=&quot;5&quot;/&gt;&lt;property id=&quot;20300&quot; value=&quot;Slide 26 - &amp;quot;Color themes&amp;quot;&quot;/&gt;&lt;property id=&quot;20307&quot; value=&quot;279&quot;/&gt;&lt;/object&gt;&lt;object type=&quot;3&quot; unique_id=&quot;184176&quot;&gt;&lt;property id=&quot;20148&quot; value=&quot;5&quot;/&gt;&lt;property id=&quot;20300&quot; value=&quot;Slide 27 - &amp;quot;Seven tips for better presentations&amp;quot;&quot;/&gt;&lt;property id=&quot;20307&quot; value=&quot;280&quot;/&gt;&lt;/object&gt;&lt;object type=&quot;3&quot; unique_id=&quot;184178&quot;&gt;&lt;property id=&quot;20148&quot; value=&quot;5&quot;/&gt;&lt;property id=&quot;20300&quot; value=&quot;Slide 28&quot;/&gt;&lt;property id=&quot;20307&quot; value=&quot;282&quot;/&gt;&lt;/object&gt;&lt;object type=&quot;3&quot; unique_id=&quot;198815&quot;&gt;&lt;property id=&quot;20148&quot; value=&quot;5&quot;/&gt;&lt;property id=&quot;20300&quot; value=&quot;Slide 2 - &amp;quot;Everyone is responsible for security&amp;quot;&quot;/&gt;&lt;property id=&quot;20307&quot; value=&quot;286&quot;/&gt;&lt;/object&gt;&lt;object type=&quot;3&quot; unique_id=&quot;198816&quot;&gt;&lt;property id=&quot;20148&quot; value=&quot;5&quot;/&gt;&lt;property id=&quot;20300&quot; value=&quot;Slide 3 - &amp;quot;Please read&amp;quot;&quot;/&gt;&lt;property id=&quot;20307&quot; value=&quot;287&quot;/&gt;&lt;/object&gt;&lt;object type=&quot;3&quot; unique_id=&quot;198998&quot;&gt;&lt;property id=&quot;20148&quot; value=&quot;5&quot;/&gt;&lt;property id=&quot;20300&quot; value=&quot;Slide 4 - &amp;quot;Color themes&amp;quot;&quot;/&gt;&lt;property id=&quot;20307&quot; value=&quot;288&quot;/&gt;&lt;/object&gt;&lt;/object&gt;&lt;object type=&quot;8&quot; unique_id=&quot;10268&quot;&gt;&lt;/object&gt;&lt;/object&gt;&lt;/database&gt;"/>
</p:tagLst>
</file>

<file path=ppt/theme/theme1.xml><?xml version="1.0" encoding="utf-8"?>
<a:theme xmlns:a="http://schemas.openxmlformats.org/drawingml/2006/main" name="2023 Cisco Template Master">
  <a:themeElements>
    <a:clrScheme name="Custom 1">
      <a:dk1>
        <a:srgbClr val="0D274D"/>
      </a:dk1>
      <a:lt1>
        <a:srgbClr val="414244"/>
      </a:lt1>
      <a:dk2>
        <a:srgbClr val="FFFFFF"/>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Custom 13">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45720" rIns="4572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_PowerPoint_Template_LIGHT_01-19-23.pptx" id="{951E26C4-2683-442B-AE20-C114CA905B34}" vid="{D1EE2054-BCC8-4AF7-B618-DC488D91D7AD}"/>
    </a:ext>
  </a:extLst>
</a:theme>
</file>

<file path=ppt/theme/theme2.xml><?xml version="1.0" encoding="utf-8"?>
<a:theme xmlns:a="http://schemas.openxmlformats.org/drawingml/2006/main" name="Dark theme 2022 Widescreen">
  <a:themeElements>
    <a:clrScheme name="Cisco Color Palette">
      <a:dk1>
        <a:srgbClr val="0D274D"/>
      </a:dk1>
      <a:lt1>
        <a:srgbClr val="FFFFFF"/>
      </a:lt1>
      <a:dk2>
        <a:srgbClr val="414244"/>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13_Blue theme 2015 16x9">
  <a:themeElements>
    <a:clrScheme name="Custom 113">
      <a:dk1>
        <a:srgbClr val="FFFFFF"/>
      </a:dk1>
      <a:lt1>
        <a:srgbClr val="0D274D"/>
      </a:lt1>
      <a:dk2>
        <a:srgbClr val="00BCEB"/>
      </a:dk2>
      <a:lt2>
        <a:srgbClr val="0D274D"/>
      </a:lt2>
      <a:accent1>
        <a:srgbClr val="00BCEB"/>
      </a:accent1>
      <a:accent2>
        <a:srgbClr val="74BF4B"/>
      </a:accent2>
      <a:accent3>
        <a:srgbClr val="B4E2F6"/>
      </a:accent3>
      <a:accent4>
        <a:srgbClr val="9E9EA2"/>
      </a:accent4>
      <a:accent5>
        <a:srgbClr val="FBAB2C"/>
      </a:accent5>
      <a:accent6>
        <a:srgbClr val="E3241B"/>
      </a:accent6>
      <a:hlink>
        <a:srgbClr val="00BCEB"/>
      </a:hlink>
      <a:folHlink>
        <a:srgbClr val="008CB0"/>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ASML" id="{7C91B34A-90B7-D44C-AB1E-1A4969BA995D}" vid="{B9AFF102-346D-1246-A098-6D7954B73A8C}"/>
    </a:ext>
  </a:extLst>
</a:theme>
</file>

<file path=ppt/theme/theme4.xml><?xml version="1.0" encoding="utf-8"?>
<a:theme xmlns:a="http://schemas.openxmlformats.org/drawingml/2006/main" name="9_Blue theme 2015 16x9">
  <a:themeElements>
    <a:clrScheme name="Custom 1">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5073"/>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1_Dark theme 2022 Widescreen">
  <a:themeElements>
    <a:clrScheme name="Cisco Color Palette">
      <a:dk1>
        <a:srgbClr val="0D274D"/>
      </a:dk1>
      <a:lt1>
        <a:srgbClr val="FFFFFF"/>
      </a:lt1>
      <a:dk2>
        <a:srgbClr val="414244"/>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Test">
      <a:majorFont>
        <a:latin typeface="CiscoSansTT Extra 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6.xml><?xml version="1.0" encoding="utf-8"?>
<a:theme xmlns:a="http://schemas.openxmlformats.org/drawingml/2006/main" name="10_Blue theme 2015 16x9">
  <a:themeElements>
    <a:clrScheme name="Custom 1">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5073"/>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3000</Words>
  <Application>Microsoft Macintosh PowerPoint</Application>
  <PresentationFormat>Widescreen</PresentationFormat>
  <Paragraphs>577</Paragraphs>
  <Slides>30</Slides>
  <Notes>22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30</vt:i4>
      </vt:variant>
    </vt:vector>
  </HeadingPairs>
  <TitlesOfParts>
    <vt:vector size="47" baseType="lpstr">
      <vt:lpstr>Arial</vt:lpstr>
      <vt:lpstr>Avenir</vt:lpstr>
      <vt:lpstr>Calibri</vt:lpstr>
      <vt:lpstr>CiscoSans</vt:lpstr>
      <vt:lpstr>CiscoSansTT</vt:lpstr>
      <vt:lpstr>CiscoSansTT Extra Light</vt:lpstr>
      <vt:lpstr>CiscoSansTT ExtraLight</vt:lpstr>
      <vt:lpstr>CiscoSansTT Light</vt:lpstr>
      <vt:lpstr>CiscoSansTT Medium</vt:lpstr>
      <vt:lpstr>Lucida Grande</vt:lpstr>
      <vt:lpstr>Wingdings</vt:lpstr>
      <vt:lpstr>2023 Cisco Template Master</vt:lpstr>
      <vt:lpstr>Dark theme 2022 Widescreen</vt:lpstr>
      <vt:lpstr>13_Blue theme 2015 16x9</vt:lpstr>
      <vt:lpstr>9_Blue theme 2015 16x9</vt:lpstr>
      <vt:lpstr>1_Dark theme 2022 Widescreen</vt:lpstr>
      <vt:lpstr>10_Blue theme 2015 16x9</vt:lpstr>
      <vt:lpstr>PLENAIR: CISCO MSP  </vt:lpstr>
      <vt:lpstr>Cisco Provider Program</vt:lpstr>
      <vt:lpstr>Cisco Partner Program</vt:lpstr>
      <vt:lpstr>How Cisco Partner Program Was Structured</vt:lpstr>
      <vt:lpstr>Partner roles in the Cisco Partner Program</vt:lpstr>
      <vt:lpstr>Cisco Partner Program Structure Today</vt:lpstr>
      <vt:lpstr>Provider Program  Requirements &amp; Benefits</vt:lpstr>
      <vt:lpstr>Provider Eligibility Requirements</vt:lpstr>
      <vt:lpstr>The benefits of being a Provider</vt:lpstr>
      <vt:lpstr>Provider Benefits</vt:lpstr>
      <vt:lpstr>Cisco Powered Services</vt:lpstr>
      <vt:lpstr>Cisco Powered Services</vt:lpstr>
      <vt:lpstr>Cisco Powered Services (Strategic) </vt:lpstr>
      <vt:lpstr>Cisco Powered Services</vt:lpstr>
      <vt:lpstr>FY23 PIF Types Targeted Investment</vt:lpstr>
      <vt:lpstr>Managed Service Intended Use Tagging</vt:lpstr>
      <vt:lpstr>Managed Services Deal Identification</vt:lpstr>
      <vt:lpstr>How to order with Intended Use Flagging</vt:lpstr>
      <vt:lpstr>Managed Service Flagging in CCW</vt:lpstr>
      <vt:lpstr>2H FY23 Provider MDF</vt:lpstr>
      <vt:lpstr>2H FY23 Provider MDF – Digital Wallet  </vt:lpstr>
      <vt:lpstr>2H FY23 Provider MDF – Digital Wallet  </vt:lpstr>
      <vt:lpstr>2H FY23 Provider MDF – Digital Wallet  </vt:lpstr>
      <vt:lpstr>2H FY23 Provider MDF – Digital Wallet  </vt:lpstr>
      <vt:lpstr>Provider Market Development Fund (MDF) for  Cisco MS Business</vt:lpstr>
      <vt:lpstr>Provider MDF – Partner Action  </vt:lpstr>
      <vt:lpstr>Provider MDF – Partner Action  </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Own It</dc:title>
  <dc:creator>CS Design</dc:creator>
  <cp:lastModifiedBy>Eric van den Berg (erberg)</cp:lastModifiedBy>
  <cp:revision>6</cp:revision>
  <cp:lastPrinted>2022-03-18T19:12:29Z</cp:lastPrinted>
  <dcterms:created xsi:type="dcterms:W3CDTF">2023-04-05T19:30:23Z</dcterms:created>
  <dcterms:modified xsi:type="dcterms:W3CDTF">2023-04-12T19:00:50Z</dcterms:modified>
</cp:coreProperties>
</file>