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4"/>
  </p:sldMasterIdLst>
  <p:notesMasterIdLst>
    <p:notesMasterId r:id="rId10"/>
  </p:notesMasterIdLst>
  <p:handoutMasterIdLst>
    <p:handoutMasterId r:id="rId11"/>
  </p:handoutMasterIdLst>
  <p:sldIdLst>
    <p:sldId id="280" r:id="rId5"/>
    <p:sldId id="271" r:id="rId6"/>
    <p:sldId id="272" r:id="rId7"/>
    <p:sldId id="282" r:id="rId8"/>
    <p:sldId id="283" r:id="rId9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D66DD98-5AB2-FB4F-ABC3-3BE67EF9F533}">
          <p14:sldIdLst>
            <p14:sldId id="280"/>
            <p14:sldId id="271"/>
            <p14:sldId id="272"/>
            <p14:sldId id="282"/>
            <p14:sldId id="2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pa Mehta (alpmehta)" initials="AM(" lastIdx="1" clrIdx="0"/>
  <p:cmAuthor id="2" name="Microsoft Office User" initials="MOU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274D"/>
    <a:srgbClr val="74BF4B"/>
    <a:srgbClr val="1E4471"/>
    <a:srgbClr val="00BCEB"/>
    <a:srgbClr val="051331"/>
    <a:srgbClr val="E6E6E6"/>
    <a:srgbClr val="FBAB2C"/>
    <a:srgbClr val="E3241B"/>
    <a:srgbClr val="235073"/>
    <a:srgbClr val="57BD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49E914-8FEC-314E-A4E3-EB2B73E747FF}" v="605" dt="2020-01-22T00:30:59.6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65" autoAdjust="0"/>
    <p:restoredTop sz="94590" autoAdjust="0"/>
  </p:normalViewPr>
  <p:slideViewPr>
    <p:cSldViewPr snapToGrid="0" snapToObjects="1">
      <p:cViewPr varScale="1">
        <p:scale>
          <a:sx n="104" d="100"/>
          <a:sy n="104" d="100"/>
        </p:scale>
        <p:origin x="426" y="13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D3099D-62BB-284B-B3B4-4DAF8A3E67D9}" type="datetimeFigureOut">
              <a:rPr lang="en-US" smtClean="0"/>
              <a:t>9/30/2020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53F05-F93B-7643-9298-626768E926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171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72DDB-F747-B94C-B68C-A91A7DDFB62D}" type="datetimeFigureOut">
              <a:rPr lang="nl-NL" smtClean="0"/>
              <a:t>30/09/2020</a:t>
            </a:fld>
            <a:endParaRPr lang="nl-NL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dirty="0"/>
              <a:t>Edit Master text styles</a:t>
            </a:r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/>
              <a:t>Third level</a:t>
            </a:r>
          </a:p>
          <a:p>
            <a:pPr lvl="3"/>
            <a:r>
              <a:rPr lang="nl-NL" dirty="0"/>
              <a:t>Fourth level</a:t>
            </a:r>
          </a:p>
          <a:p>
            <a:pPr lvl="4"/>
            <a:r>
              <a:rPr lang="nl-NL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5AD118-0CEF-5D4A-858C-5ACC443DC310}" type="slidenum">
              <a:rPr lang="nl-NL" smtClean="0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04149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5AD118-0CEF-5D4A-858C-5ACC443DC310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74988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5AD118-0CEF-5D4A-858C-5ACC443DC310}" type="slidenum">
              <a:rPr lang="nl-NL" smtClean="0"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252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5AD118-0CEF-5D4A-858C-5ACC443DC310}" type="slidenum">
              <a:rPr lang="nl-NL" smtClean="0"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10803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5AD118-0CEF-5D4A-858C-5ACC443DC310}" type="slidenum">
              <a:rPr lang="nl-NL" smtClean="0"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965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5AD118-0CEF-5D4A-858C-5ACC443DC310}" type="slidenum">
              <a:rPr lang="nl-NL" smtClean="0"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502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444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1947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emf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9210"/>
            <a:ext cx="6858000" cy="1001183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403" y="214473"/>
            <a:ext cx="875194" cy="464758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202914" y="1288577"/>
            <a:ext cx="64521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nl-NL" sz="3200" dirty="0">
                <a:solidFill>
                  <a:srgbClr val="0D274D"/>
                </a:solidFill>
                <a:latin typeface="CiscoSansTT ExtraLight" charset="0"/>
                <a:ea typeface="CiscoSansTT ExtraLight" charset="0"/>
                <a:cs typeface="CiscoSansTT ExtraLight" charset="0"/>
              </a:rPr>
              <a:t>Gids voor partnerberichten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71007" y="8769500"/>
            <a:ext cx="5315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nl-NL" sz="4800" b="1" dirty="0">
                <a:solidFill>
                  <a:schemeClr val="bg1"/>
                </a:solidFill>
                <a:latin typeface="CiscoSansTT" charset="0"/>
                <a:ea typeface="CiscoSansTT" charset="0"/>
                <a:cs typeface="CiscoSansTT" charset="0"/>
              </a:rPr>
              <a:t>Rocktober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399853" y="9378846"/>
            <a:ext cx="3955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nl-NL" sz="1200" dirty="0">
                <a:solidFill>
                  <a:schemeClr val="bg1"/>
                </a:solidFill>
                <a:latin typeface="CiscoSansTT Light" charset="0"/>
                <a:ea typeface="CiscoSansTT Light" charset="0"/>
                <a:cs typeface="CiscoSansTT Light" charset="0"/>
              </a:rPr>
              <a:t>We hebben goed nieuws en iedereen mag het horen</a:t>
            </a:r>
          </a:p>
        </p:txBody>
      </p:sp>
    </p:spTree>
    <p:extLst>
      <p:ext uri="{BB962C8B-B14F-4D97-AF65-F5344CB8AC3E}">
        <p14:creationId xmlns:p14="http://schemas.microsoft.com/office/powerpoint/2010/main" val="1393373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899974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826" y="244589"/>
            <a:ext cx="513498" cy="272686"/>
          </a:xfrm>
          <a:prstGeom prst="rect">
            <a:avLst/>
          </a:prstGeom>
        </p:spPr>
      </p:pic>
      <p:grpSp>
        <p:nvGrpSpPr>
          <p:cNvPr id="15" name="Agrupar 14"/>
          <p:cNvGrpSpPr/>
          <p:nvPr/>
        </p:nvGrpSpPr>
        <p:grpSpPr>
          <a:xfrm>
            <a:off x="393826" y="2519392"/>
            <a:ext cx="6070348" cy="6561487"/>
            <a:chOff x="393826" y="2874905"/>
            <a:chExt cx="6070348" cy="6561487"/>
          </a:xfrm>
        </p:grpSpPr>
        <p:sp>
          <p:nvSpPr>
            <p:cNvPr id="7" name="Rectángulo 6"/>
            <p:cNvSpPr/>
            <p:nvPr/>
          </p:nvSpPr>
          <p:spPr>
            <a:xfrm>
              <a:off x="1484768" y="2874905"/>
              <a:ext cx="4979406" cy="350072"/>
            </a:xfrm>
            <a:prstGeom prst="rect">
              <a:avLst/>
            </a:prstGeom>
            <a:solidFill>
              <a:srgbClr val="74BF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nl-NL" dirty="0"/>
                <a:t>Promotion Copy</a:t>
              </a:r>
            </a:p>
          </p:txBody>
        </p:sp>
        <p:sp>
          <p:nvSpPr>
            <p:cNvPr id="8" name="Rectángulo 7"/>
            <p:cNvSpPr/>
            <p:nvPr/>
          </p:nvSpPr>
          <p:spPr>
            <a:xfrm>
              <a:off x="393826" y="2877512"/>
              <a:ext cx="1090942" cy="353085"/>
            </a:xfrm>
            <a:prstGeom prst="rect">
              <a:avLst/>
            </a:prstGeom>
            <a:solidFill>
              <a:srgbClr val="0D27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nl-NL" sz="1200" dirty="0">
                  <a:solidFill>
                    <a:schemeClr val="bg1"/>
                  </a:solidFill>
                  <a:latin typeface="CiscoSansTT Light" charset="0"/>
                  <a:ea typeface="CiscoSansTT Light" charset="0"/>
                  <a:cs typeface="CiscoSansTT Light" charset="0"/>
                </a:rPr>
                <a:t>Word Count</a:t>
              </a:r>
            </a:p>
          </p:txBody>
        </p:sp>
        <p:sp>
          <p:nvSpPr>
            <p:cNvPr id="9" name="Rectángulo 8"/>
            <p:cNvSpPr/>
            <p:nvPr/>
          </p:nvSpPr>
          <p:spPr>
            <a:xfrm>
              <a:off x="1484768" y="3232470"/>
              <a:ext cx="4979406" cy="62039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216000" rIns="144000" rtlCol="0" anchor="t" anchorCtr="0"/>
            <a:lstStyle/>
            <a:p>
              <a:pPr lvl="0" rtl="0">
                <a:defRPr/>
              </a:pPr>
              <a:r>
                <a:rPr lang="nl-NL" sz="1400" dirty="0">
                  <a:solidFill>
                    <a:srgbClr val="0D274D"/>
                  </a:solidFill>
                  <a:latin typeface="CiscoSansTT" charset="0"/>
                  <a:ea typeface="CiscoSansTT" charset="0"/>
                  <a:cs typeface="CiscoSansTT" charset="0"/>
                </a:rPr>
                <a:t>Cisco Business-switches: nu verkrijgbaar tegen scherpe prijs</a:t>
              </a:r>
            </a:p>
            <a:p>
              <a:pPr lvl="0" rtl="0">
                <a:defRPr/>
              </a:pPr>
              <a:r>
                <a:rPr lang="nl-NL" sz="1400" dirty="0">
                  <a:solidFill>
                    <a:srgbClr val="0D274D"/>
                  </a:solidFill>
                  <a:latin typeface="CiscoSansTT" charset="0"/>
                  <a:ea typeface="CiscoSansTT Thin" charset="0"/>
                  <a:cs typeface="CiscoSansTT Thin" charset="0"/>
                </a:rPr>
                <a:t>Gratis access point bij aanschaf van een Cisco Business-switch </a:t>
              </a:r>
            </a:p>
            <a:p>
              <a:pPr lvl="0" rtl="0">
                <a:defRPr/>
              </a:pPr>
              <a:r>
                <a:rPr lang="nl-NL" sz="1400" dirty="0">
                  <a:solidFill>
                    <a:srgbClr val="0D274D"/>
                  </a:solidFill>
                  <a:latin typeface="CiscoSansTT" charset="0"/>
                  <a:ea typeface="CiscoSansTT" charset="0"/>
                  <a:cs typeface="CiscoSansTT" charset="0"/>
                </a:rPr>
                <a:t>Cisco Designed, speciaal voor u samengesteld tegen een voordelige prijs</a:t>
              </a:r>
            </a:p>
            <a:p>
              <a:pPr lvl="0" rtl="0">
                <a:defRPr/>
              </a:pPr>
              <a:r>
                <a:rPr lang="nl-NL" sz="1400" dirty="0">
                  <a:solidFill>
                    <a:srgbClr val="0D274D"/>
                  </a:solidFill>
                  <a:latin typeface="CiscoSansTT" charset="0"/>
                  <a:ea typeface="CiscoSansTT" charset="0"/>
                  <a:cs typeface="CiscoSansTT" charset="0"/>
                </a:rPr>
                <a:t>Help uw bedrijf vooruit met de Cisco Designed-oplossingen voor het MKB</a:t>
              </a:r>
            </a:p>
            <a:p>
              <a:pPr lvl="0">
                <a:defRPr/>
              </a:pPr>
              <a:endParaRPr lang="nl-NL" sz="1400" dirty="0">
                <a:solidFill>
                  <a:srgbClr val="0D274D"/>
                </a:solidFill>
                <a:latin typeface="CiscoSansTT Thin" charset="0"/>
                <a:ea typeface="CiscoSansTT Thin" charset="0"/>
                <a:cs typeface="CiscoSansTT Thin" charset="0"/>
              </a:endParaRPr>
            </a:p>
            <a:p>
              <a:pPr rtl="0"/>
              <a:r>
                <a:rPr lang="nl-NL" sz="1400" dirty="0">
                  <a:solidFill>
                    <a:schemeClr val="tx2"/>
                  </a:solidFill>
                  <a:latin typeface="CiscoSansTT ExtraLight"/>
                  <a:ea typeface="CiscoSansTT Thin" charset="0"/>
                  <a:cs typeface="CiscoSansTT Thin" charset="0"/>
                </a:rPr>
                <a:t>De hoogwaardige en beheerde switches van Cisco Designed vormen de basis voor een betrouwbaar netwerk. In combinatie met een Cisco Access Point is uw netwerk altijd veilig en betrouwbaar verbonden. </a:t>
              </a:r>
              <a:r>
                <a:rPr lang="nl-NL" sz="1400" dirty="0">
                  <a:solidFill>
                    <a:schemeClr val="tx2"/>
                  </a:solidFill>
                  <a:latin typeface="CiscoSansTT ExtraLight"/>
                </a:rPr>
                <a:t>Samen vormen ze de perfecte networking oplossing voor het MKB.</a:t>
              </a:r>
            </a:p>
            <a:p>
              <a:endParaRPr lang="nl-NL" sz="1400" dirty="0">
                <a:solidFill>
                  <a:schemeClr val="tx2"/>
                </a:solidFill>
                <a:latin typeface="CiscoSansTT ExtraLight"/>
                <a:ea typeface="CiscoSansTT Thin" charset="0"/>
                <a:cs typeface="CiscoSansTT Thin" charset="0"/>
              </a:endParaRPr>
            </a:p>
            <a:p>
              <a:pPr rtl="0"/>
              <a:r>
                <a:rPr lang="nl-NL" sz="1400" dirty="0">
                  <a:solidFill>
                    <a:schemeClr val="tx2"/>
                  </a:solidFill>
                  <a:latin typeface="CiscoSansTT ExtraLight"/>
                </a:rPr>
                <a:t>Ontvang nu gratis een Cisco Business 140AC access point bij aanschaf van een Cisco Business-switch*.</a:t>
              </a:r>
            </a:p>
            <a:p>
              <a:pPr fontAlgn="t"/>
              <a:endParaRPr lang="nl-NL" sz="1400" dirty="0">
                <a:solidFill>
                  <a:srgbClr val="0D274D"/>
                </a:solidFill>
                <a:latin typeface="CiscoSansTT" charset="0"/>
                <a:ea typeface="CiscoSansTT" charset="0"/>
                <a:cs typeface="CiscoSansTT" charset="0"/>
              </a:endParaRPr>
            </a:p>
            <a:p>
              <a:pPr rtl="0" fontAlgn="t"/>
              <a:r>
                <a:rPr lang="nl-NL" sz="1400" dirty="0">
                  <a:solidFill>
                    <a:srgbClr val="0D274D"/>
                  </a:solidFill>
                  <a:latin typeface="CiscoSansTT" charset="0"/>
                  <a:ea typeface="CiscoSansTT" charset="0"/>
                  <a:cs typeface="CiscoSansTT" charset="0"/>
                </a:rPr>
                <a:t>Neem contact met ons op en profiteer van deze geweldige actie. </a:t>
              </a:r>
            </a:p>
            <a:p>
              <a:pPr fontAlgn="t"/>
              <a:endParaRPr lang="nl-NL" sz="1000" dirty="0">
                <a:solidFill>
                  <a:schemeClr val="tx2"/>
                </a:solidFill>
                <a:latin typeface="CiscoSansTT ExtraLight"/>
                <a:ea typeface="CiscoSansTT Thin" charset="0"/>
                <a:cs typeface="CiscoSansTT Thin" charset="0"/>
              </a:endParaRPr>
            </a:p>
            <a:p>
              <a:pPr rtl="0" fontAlgn="t"/>
              <a:r>
                <a:rPr lang="nl-NL" sz="1000" dirty="0">
                  <a:solidFill>
                    <a:schemeClr val="tx2"/>
                  </a:solidFill>
                  <a:latin typeface="CiscoSansTT ExtraLight"/>
                  <a:ea typeface="CiscoSansTT Thin" charset="0"/>
                  <a:cs typeface="CiscoSansTT Thin" charset="0"/>
                </a:rPr>
                <a:t>*</a:t>
              </a:r>
              <a:r>
                <a:rPr lang="nl-NL" sz="1000" dirty="0">
                  <a:solidFill>
                    <a:schemeClr val="tx2"/>
                  </a:solidFill>
                  <a:latin typeface="CiscoSansTT ExtraLight"/>
                </a:rPr>
                <a:t>De volgende modellen komen in aanmerking: Cisco Business SG220, SG250 en SG350 Series switches en de Cisco Business 140AC access point. Niet van toepassing op eerdere aankopen. Aanbieding is geldig tot en met 23 januari 2021. </a:t>
              </a:r>
            </a:p>
          </p:txBody>
        </p:sp>
        <p:sp>
          <p:nvSpPr>
            <p:cNvPr id="10" name="Rectángulo 9"/>
            <p:cNvSpPr/>
            <p:nvPr/>
          </p:nvSpPr>
          <p:spPr>
            <a:xfrm>
              <a:off x="393826" y="3226873"/>
              <a:ext cx="1090942" cy="6209519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478206" y="3436091"/>
              <a:ext cx="858235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nl-NL" sz="1400" dirty="0">
                  <a:solidFill>
                    <a:srgbClr val="74BF4B"/>
                  </a:solidFill>
                  <a:latin typeface="CiscoSansTT Light" charset="0"/>
                  <a:ea typeface="CiscoSansTT Light" charset="0"/>
                  <a:cs typeface="CiscoSansTT Light" charset="0"/>
                </a:rPr>
                <a:t>50-100</a:t>
              </a:r>
            </a:p>
          </p:txBody>
        </p:sp>
      </p:grpSp>
      <p:pic>
        <p:nvPicPr>
          <p:cNvPr id="23" name="Imagen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225" y="1019272"/>
            <a:ext cx="585289" cy="823938"/>
          </a:xfrm>
          <a:prstGeom prst="rect">
            <a:avLst/>
          </a:prstGeom>
        </p:spPr>
      </p:pic>
      <p:sp>
        <p:nvSpPr>
          <p:cNvPr id="18" name="TextBox 3"/>
          <p:cNvSpPr txBox="1"/>
          <p:nvPr/>
        </p:nvSpPr>
        <p:spPr>
          <a:xfrm>
            <a:off x="703406" y="917323"/>
            <a:ext cx="37759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nl-NL" sz="2000" b="1" dirty="0">
                <a:solidFill>
                  <a:srgbClr val="00BCEB"/>
                </a:solidFill>
                <a:latin typeface="CiscoSansTT" charset="0"/>
                <a:ea typeface="CiscoSansTT" charset="0"/>
                <a:cs typeface="CiscoSansTT" charset="0"/>
              </a:rPr>
              <a:t>Rocktober</a:t>
            </a:r>
            <a:r>
              <a:rPr lang="nl-NL" sz="2000" dirty="0">
                <a:solidFill>
                  <a:srgbClr val="00BCEB"/>
                </a:solidFill>
                <a:latin typeface="CiscoSansTT Light" charset="0"/>
                <a:ea typeface="CiscoSansTT Light" charset="0"/>
                <a:cs typeface="CiscoSansTT Light" charset="0"/>
              </a:rPr>
              <a:t>: Hoge kortingen op Cisco Business-switches </a:t>
            </a:r>
          </a:p>
          <a:p>
            <a:endParaRPr lang="nl-NL" sz="2000" dirty="0">
              <a:solidFill>
                <a:srgbClr val="00BCEB"/>
              </a:solidFill>
              <a:latin typeface="CiscoSansTT Light" charset="0"/>
              <a:ea typeface="CiscoSansTT Light" charset="0"/>
              <a:cs typeface="CiscoSansTT Light" charset="0"/>
            </a:endParaRPr>
          </a:p>
        </p:txBody>
      </p:sp>
      <p:sp>
        <p:nvSpPr>
          <p:cNvPr id="20" name="TextBox 4"/>
          <p:cNvSpPr txBox="1"/>
          <p:nvPr/>
        </p:nvSpPr>
        <p:spPr>
          <a:xfrm>
            <a:off x="703406" y="1654622"/>
            <a:ext cx="3313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nl-NL" sz="1400" dirty="0">
                <a:solidFill>
                  <a:srgbClr val="0D274D"/>
                </a:solidFill>
                <a:latin typeface="CiscoSansTT ExtraLight" charset="0"/>
                <a:ea typeface="CiscoSansTT ExtraLight" charset="0"/>
                <a:cs typeface="CiscoSansTT ExtraLight" charset="0"/>
              </a:rPr>
              <a:t>Gids voor partnerberichten aan klanten</a:t>
            </a:r>
          </a:p>
        </p:txBody>
      </p:sp>
      <p:sp>
        <p:nvSpPr>
          <p:cNvPr id="2" name="TextBox 7">
            <a:extLst>
              <a:ext uri="{FF2B5EF4-FFF2-40B4-BE49-F238E27FC236}">
                <a16:creationId xmlns:a16="http://schemas.microsoft.com/office/drawing/2014/main" id="{CFAE311C-AB73-40CE-87A1-DFEE13558592}"/>
              </a:ext>
            </a:extLst>
          </p:cNvPr>
          <p:cNvSpPr txBox="1"/>
          <p:nvPr/>
        </p:nvSpPr>
        <p:spPr>
          <a:xfrm>
            <a:off x="265669" y="9529683"/>
            <a:ext cx="632666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00" dirty="0">
                <a:solidFill>
                  <a:srgbClr val="235073"/>
                </a:solidFill>
                <a:latin typeface="CiscoSansTT" charset="0"/>
                <a:ea typeface="CiscoSansTT" charset="0"/>
                <a:cs typeface="CiscoSansTT" charset="0"/>
              </a:rPr>
              <a:t>© 2020 Cisco and/or its affiliates. All rights reserved. This document is Cisco Confidential. For Channel Partner use only. Not for public distribution.</a:t>
            </a:r>
          </a:p>
        </p:txBody>
      </p:sp>
    </p:spTree>
    <p:extLst>
      <p:ext uri="{BB962C8B-B14F-4D97-AF65-F5344CB8AC3E}">
        <p14:creationId xmlns:p14="http://schemas.microsoft.com/office/powerpoint/2010/main" val="1061261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n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6"/>
            <a:ext cx="6858000" cy="9899974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826" y="247224"/>
            <a:ext cx="513498" cy="272686"/>
          </a:xfrm>
          <a:prstGeom prst="rect">
            <a:avLst/>
          </a:prstGeom>
        </p:spPr>
      </p:pic>
      <p:grpSp>
        <p:nvGrpSpPr>
          <p:cNvPr id="17" name="Agrupar 16"/>
          <p:cNvGrpSpPr/>
          <p:nvPr/>
        </p:nvGrpSpPr>
        <p:grpSpPr>
          <a:xfrm>
            <a:off x="393826" y="2573751"/>
            <a:ext cx="6070348" cy="6861714"/>
            <a:chOff x="393826" y="2877512"/>
            <a:chExt cx="6070348" cy="6861714"/>
          </a:xfrm>
        </p:grpSpPr>
        <p:sp>
          <p:nvSpPr>
            <p:cNvPr id="18" name="Rectángulo 17"/>
            <p:cNvSpPr/>
            <p:nvPr/>
          </p:nvSpPr>
          <p:spPr>
            <a:xfrm>
              <a:off x="1484768" y="2879002"/>
              <a:ext cx="4979406" cy="353085"/>
            </a:xfrm>
            <a:prstGeom prst="rect">
              <a:avLst/>
            </a:prstGeom>
            <a:solidFill>
              <a:srgbClr val="74BF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nl-NL" sz="1200" dirty="0">
                  <a:latin typeface="CiscoSansTT Light" charset="0"/>
                  <a:ea typeface="CiscoSansTT Light" charset="0"/>
                  <a:cs typeface="CiscoSansTT Light" charset="0"/>
                </a:rPr>
                <a:t>Social Posts - TWITTER</a:t>
              </a:r>
            </a:p>
          </p:txBody>
        </p:sp>
        <p:sp>
          <p:nvSpPr>
            <p:cNvPr id="19" name="Rectángulo 18"/>
            <p:cNvSpPr/>
            <p:nvPr/>
          </p:nvSpPr>
          <p:spPr>
            <a:xfrm>
              <a:off x="393826" y="2877512"/>
              <a:ext cx="1090942" cy="353085"/>
            </a:xfrm>
            <a:prstGeom prst="rect">
              <a:avLst/>
            </a:prstGeom>
            <a:solidFill>
              <a:srgbClr val="0D27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00000"/>
                </a:lnSpc>
              </a:pPr>
              <a:r>
                <a:rPr lang="nl-NL" sz="1200" dirty="0">
                  <a:solidFill>
                    <a:schemeClr val="bg1"/>
                  </a:solidFill>
                  <a:latin typeface="CiscoSansTT Light" charset="0"/>
                  <a:ea typeface="CiscoSansTT Light" charset="0"/>
                  <a:cs typeface="CiscoSansTT Light" charset="0"/>
                </a:rPr>
                <a:t>Platform</a:t>
              </a:r>
              <a:endParaRPr lang="en-US" sz="1200" dirty="0">
                <a:solidFill>
                  <a:schemeClr val="bg1"/>
                </a:solidFill>
                <a:latin typeface="CiscoSansTT Light" charset="0"/>
                <a:ea typeface="CiscoSansTT Light" charset="0"/>
                <a:cs typeface="CiscoSansTT Light" charset="0"/>
              </a:endParaRPr>
            </a:p>
          </p:txBody>
        </p:sp>
        <p:sp>
          <p:nvSpPr>
            <p:cNvPr id="20" name="Rectángulo 19"/>
            <p:cNvSpPr/>
            <p:nvPr/>
          </p:nvSpPr>
          <p:spPr>
            <a:xfrm>
              <a:off x="1484768" y="3228362"/>
              <a:ext cx="4979406" cy="65108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0000" tIns="180000" rIns="144000" rtlCol="0" anchor="t" anchorCtr="0"/>
            <a:lstStyle/>
            <a:p>
              <a:pPr rtl="0" fontAlgn="t"/>
              <a:r>
                <a:rPr lang="nl-NL" sz="1200" dirty="0">
                  <a:solidFill>
                    <a:schemeClr val="tx2"/>
                  </a:solidFill>
                  <a:latin typeface="CiscoSansTT ExtraLight"/>
                </a:rPr>
                <a:t>Koop een </a:t>
              </a:r>
              <a:r>
                <a:rPr lang="nl-NL" sz="1200" dirty="0">
                  <a:solidFill>
                    <a:srgbClr val="0D274D"/>
                  </a:solidFill>
                  <a:latin typeface="CiscoSansTT" charset="0"/>
                  <a:ea typeface="CiscoSansTT" charset="0"/>
                  <a:cs typeface="CiscoSansTT" charset="0"/>
                </a:rPr>
                <a:t>#</a:t>
              </a:r>
              <a:r>
                <a:rPr lang="nl-NL" sz="1200" dirty="0">
                  <a:solidFill>
                    <a:schemeClr val="tx2"/>
                  </a:solidFill>
                  <a:latin typeface="CiscoSansTT ExtraLight"/>
                </a:rPr>
                <a:t>Cisco Business-switch en u krijgt van ons een </a:t>
              </a:r>
              <a:r>
                <a:rPr lang="nl-NL" sz="1200" dirty="0">
                  <a:solidFill>
                    <a:srgbClr val="0D274D"/>
                  </a:solidFill>
                  <a:latin typeface="CiscoSansTT" charset="0"/>
                  <a:ea typeface="CiscoSansTT" charset="0"/>
                  <a:cs typeface="CiscoSansTT" charset="0"/>
                </a:rPr>
                <a:t>#</a:t>
              </a:r>
              <a:r>
                <a:rPr lang="nl-NL" sz="1200" dirty="0">
                  <a:solidFill>
                    <a:schemeClr val="tx2"/>
                  </a:solidFill>
                  <a:latin typeface="CiscoSansTT ExtraLight"/>
                </a:rPr>
                <a:t>Cisco Business 140AC </a:t>
              </a:r>
              <a:r>
                <a:rPr lang="nl-NL" sz="1200" dirty="0">
                  <a:solidFill>
                    <a:srgbClr val="0D274D"/>
                  </a:solidFill>
                  <a:latin typeface="CiscoSansTT" charset="0"/>
                  <a:ea typeface="CiscoSansTT" charset="0"/>
                  <a:cs typeface="CiscoSansTT" charset="0"/>
                </a:rPr>
                <a:t>#</a:t>
              </a:r>
              <a:r>
                <a:rPr lang="nl-NL" sz="1200" dirty="0">
                  <a:solidFill>
                    <a:schemeClr val="tx2"/>
                  </a:solidFill>
                  <a:latin typeface="CiscoSansTT ExtraLight"/>
                </a:rPr>
                <a:t>access point cadeau. </a:t>
              </a:r>
              <a:r>
                <a:rPr lang="nl-NL" sz="1200" dirty="0">
                  <a:solidFill>
                    <a:srgbClr val="0D274D"/>
                  </a:solidFill>
                  <a:latin typeface="CiscoSansTT Thin" charset="0"/>
                  <a:ea typeface="CiscoSansTT Thin" charset="0"/>
                  <a:cs typeface="CiscoSansTT Thin" charset="0"/>
                </a:rPr>
                <a:t>Neem vandaag nog contact met ons op en profiteer van deze geweldige actie [insert link]</a:t>
              </a:r>
            </a:p>
            <a:p>
              <a:pPr fontAlgn="t"/>
              <a:endParaRPr lang="nl-NL" sz="1200" dirty="0">
                <a:solidFill>
                  <a:srgbClr val="0D274D"/>
                </a:solidFill>
                <a:latin typeface="CiscoSansTT Thin" charset="0"/>
                <a:ea typeface="CiscoSansTT Thin" charset="0"/>
                <a:cs typeface="CiscoSansTT Thin" charset="0"/>
              </a:endParaRPr>
            </a:p>
            <a:p>
              <a:pPr rtl="0" fontAlgn="t"/>
              <a:r>
                <a:rPr lang="nl-NL" sz="1200" dirty="0">
                  <a:solidFill>
                    <a:srgbClr val="0D274D"/>
                  </a:solidFill>
                  <a:latin typeface="CiscoSansTT Thin" charset="0"/>
                  <a:ea typeface="CiscoSansTT Thin" charset="0"/>
                  <a:cs typeface="CiscoSansTT Thin" charset="0"/>
                </a:rPr>
                <a:t>Profiteer van hoge kortingen op </a:t>
              </a:r>
              <a:r>
                <a:rPr lang="nl-NL" sz="1200" dirty="0">
                  <a:solidFill>
                    <a:srgbClr val="0D274D"/>
                  </a:solidFill>
                  <a:latin typeface="CiscoSansTT" charset="0"/>
                  <a:ea typeface="CiscoSansTT" charset="0"/>
                  <a:cs typeface="CiscoSansTT" charset="0"/>
                </a:rPr>
                <a:t>#CiscoDesigned</a:t>
              </a:r>
              <a:r>
                <a:rPr lang="nl-NL" sz="1200" dirty="0">
                  <a:solidFill>
                    <a:srgbClr val="0D274D"/>
                  </a:solidFill>
                  <a:latin typeface="CiscoSansTT Thin" charset="0"/>
                  <a:ea typeface="CiscoSansTT Thin" charset="0"/>
                  <a:cs typeface="CiscoSansTT Thin" charset="0"/>
                </a:rPr>
                <a:t>, voordelige oplossingen speciaal voor het MKB. Neem contact met ons op voor meer informatie over de hoogwaardige networking oplossingen van #Cisco [insert link] </a:t>
              </a:r>
            </a:p>
            <a:p>
              <a:pPr fontAlgn="t"/>
              <a:endParaRPr lang="nl-NL" sz="1200" dirty="0">
                <a:solidFill>
                  <a:srgbClr val="0D274D"/>
                </a:solidFill>
                <a:latin typeface="CiscoSansTT Thin" charset="0"/>
                <a:ea typeface="CiscoSansTT Thin" charset="0"/>
                <a:cs typeface="CiscoSansTT Thin" charset="0"/>
              </a:endParaRPr>
            </a:p>
            <a:p>
              <a:pPr rtl="0" fontAlgn="t"/>
              <a:r>
                <a:rPr lang="nl-NL" sz="1200" dirty="0">
                  <a:solidFill>
                    <a:srgbClr val="0D274D"/>
                  </a:solidFill>
                  <a:latin typeface="CiscoSansTT Thin" charset="0"/>
                  <a:ea typeface="CiscoSansTT Thin" charset="0"/>
                  <a:cs typeface="CiscoSansTT Thin" charset="0"/>
                </a:rPr>
                <a:t>Geweldige kortingen op #Cisco #wireless en #switches voor een simpele, flexibele en veilige #networking oplossing voor uw #MKB. Bekijk vandaag nog hoeveel u kunt besparen [insert link] </a:t>
              </a:r>
            </a:p>
            <a:p>
              <a:pPr fontAlgn="t"/>
              <a:endParaRPr lang="nl-NL" sz="1200" dirty="0">
                <a:solidFill>
                  <a:srgbClr val="0D274D"/>
                </a:solidFill>
                <a:latin typeface="CiscoSansTT Thin" charset="0"/>
                <a:ea typeface="CiscoSansTT Thin" charset="0"/>
                <a:cs typeface="CiscoSansTT Thin" charset="0"/>
              </a:endParaRPr>
            </a:p>
            <a:p>
              <a:pPr rtl="0" fontAlgn="t"/>
              <a:r>
                <a:rPr lang="nl-NL" sz="1200" dirty="0">
                  <a:solidFill>
                    <a:srgbClr val="0D274D"/>
                  </a:solidFill>
                  <a:latin typeface="CiscoSansTT Thin" charset="0"/>
                  <a:ea typeface="CiscoSansTT Thin" charset="0"/>
                  <a:cs typeface="CiscoSansTT Thin" charset="0"/>
                </a:rPr>
                <a:t>Op zoek naar een simpele, flexibele en veilige #networking oplossing tegen een betaalbare prijs? Profiteer van onze kortingen op speciaal geselecteerde #Cisco #Switches en #AccessPoints [insert link] </a:t>
              </a:r>
            </a:p>
            <a:p>
              <a:pPr fontAlgn="t"/>
              <a:endParaRPr lang="nl-NL" sz="1200" dirty="0">
                <a:solidFill>
                  <a:srgbClr val="0D274D"/>
                </a:solidFill>
                <a:latin typeface="CiscoSansTT Thin" charset="0"/>
                <a:ea typeface="CiscoSansTT Thin" charset="0"/>
                <a:cs typeface="CiscoSansTT Thin" charset="0"/>
              </a:endParaRPr>
            </a:p>
            <a:p>
              <a:pPr rtl="0" fontAlgn="t"/>
              <a:r>
                <a:rPr lang="nl-NL" sz="1200" dirty="0">
                  <a:solidFill>
                    <a:srgbClr val="0D274D"/>
                  </a:solidFill>
                  <a:latin typeface="CiscoSansTT Thin" charset="0"/>
                  <a:ea typeface="CiscoSansTT Thin" charset="0"/>
                  <a:cs typeface="CiscoSansTT Thin" charset="0"/>
                </a:rPr>
                <a:t>Help uw bedrijf vooruit met de professionele oplossingen van #Cisco voor #wireless en #switching voor het #MKB. Profiteer van #easylease financiering met 0% rente. Neem vandaag nog contact met ons op [insert link]</a:t>
              </a:r>
            </a:p>
            <a:p>
              <a:pPr fontAlgn="t"/>
              <a:endParaRPr lang="nl-NL" sz="1200" dirty="0">
                <a:solidFill>
                  <a:srgbClr val="0D274D"/>
                </a:solidFill>
                <a:latin typeface="CiscoSansTT Thin" charset="0"/>
                <a:ea typeface="CiscoSansTT Thin" charset="0"/>
                <a:cs typeface="CiscoSansTT Thin" charset="0"/>
              </a:endParaRPr>
            </a:p>
            <a:p>
              <a:pPr fontAlgn="t"/>
              <a:endParaRPr lang="nl-NL" sz="1200" dirty="0">
                <a:solidFill>
                  <a:srgbClr val="0D274D"/>
                </a:solidFill>
                <a:latin typeface="CiscoSansTT Thin" charset="0"/>
                <a:ea typeface="CiscoSansTT Thin" charset="0"/>
                <a:cs typeface="CiscoSansTT Thin" charset="0"/>
              </a:endParaRPr>
            </a:p>
            <a:p>
              <a:pPr rtl="0" fontAlgn="t"/>
              <a:r>
                <a:rPr lang="nl-NL" sz="1200" dirty="0">
                  <a:solidFill>
                    <a:srgbClr val="0D274D"/>
                  </a:solidFill>
                  <a:latin typeface="CiscoSansTT Thin" charset="0"/>
                  <a:ea typeface="CiscoSansTT Thin" charset="0"/>
                  <a:cs typeface="CiscoSansTT Thin" charset="0"/>
                </a:rPr>
                <a:t>De #CiscoDesigned portfolio biedt simpele, flexibele, veilige en voordelige oplossingen voor het #MKB. Bekijk vandaag nog hoeveel u kunt besparen [insert link]</a:t>
              </a:r>
            </a:p>
            <a:p>
              <a:pPr fontAlgn="t"/>
              <a:endParaRPr lang="nl-NL" sz="1200" dirty="0">
                <a:solidFill>
                  <a:srgbClr val="0D274D"/>
                </a:solidFill>
                <a:latin typeface="CiscoSansTT Thin" charset="0"/>
                <a:ea typeface="CiscoSansTT Thin" charset="0"/>
                <a:cs typeface="CiscoSansTT Thin" charset="0"/>
              </a:endParaRPr>
            </a:p>
            <a:p>
              <a:pPr rtl="0" fontAlgn="t"/>
              <a:r>
                <a:rPr lang="nl-NL" sz="1200" dirty="0">
                  <a:solidFill>
                    <a:srgbClr val="0D274D"/>
                  </a:solidFill>
                  <a:latin typeface="CiscoSansTT Thin" charset="0"/>
                  <a:ea typeface="CiscoSansTT Thin" charset="0"/>
                  <a:cs typeface="CiscoSansTT Thin" charset="0"/>
                </a:rPr>
                <a:t>Op zoek naar een simpele, flexibele en veilige netwerkbasis? Bekijk onze #Cisco oplossingen voor het MKB. Neem contact met ons op voor meer informatie [insert link]</a:t>
              </a:r>
            </a:p>
            <a:p>
              <a:pPr fontAlgn="t">
                <a:lnSpc>
                  <a:spcPts val="1200"/>
                </a:lnSpc>
              </a:pPr>
              <a:endParaRPr lang="nl-NL" sz="1400" dirty="0">
                <a:solidFill>
                  <a:srgbClr val="0D274D"/>
                </a:solidFill>
                <a:latin typeface="CiscoSansTT Thin" charset="0"/>
                <a:ea typeface="CiscoSansTT Thin" charset="0"/>
                <a:cs typeface="CiscoSansTT Thin" charset="0"/>
              </a:endParaRPr>
            </a:p>
            <a:p>
              <a:pPr fontAlgn="t"/>
              <a:endParaRPr lang="nl-NL" sz="1400" dirty="0">
                <a:solidFill>
                  <a:srgbClr val="0D274D"/>
                </a:solidFill>
                <a:latin typeface="CiscoSansTT Thin" charset="0"/>
                <a:ea typeface="CiscoSansTT Thin" charset="0"/>
                <a:cs typeface="CiscoSansTT Thin" charset="0"/>
              </a:endParaRPr>
            </a:p>
            <a:p>
              <a:pPr rtl="0">
                <a:lnSpc>
                  <a:spcPts val="1440"/>
                </a:lnSpc>
              </a:pPr>
              <a:endParaRPr lang="nl-NL" sz="1200" dirty="0">
                <a:solidFill>
                  <a:srgbClr val="0D274D"/>
                </a:solidFill>
                <a:latin typeface="CiscoSansTT Thin" charset="0"/>
                <a:ea typeface="CiscoSansTT Thin" charset="0"/>
                <a:cs typeface="CiscoSansTT Thin" charset="0"/>
              </a:endParaRPr>
            </a:p>
          </p:txBody>
        </p:sp>
        <p:sp>
          <p:nvSpPr>
            <p:cNvPr id="21" name="Rectángulo 20"/>
            <p:cNvSpPr/>
            <p:nvPr/>
          </p:nvSpPr>
          <p:spPr>
            <a:xfrm>
              <a:off x="393826" y="3226872"/>
              <a:ext cx="1090942" cy="6510864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dirty="0"/>
            </a:p>
          </p:txBody>
        </p:sp>
        <p:sp>
          <p:nvSpPr>
            <p:cNvPr id="24" name="CuadroTexto 23"/>
            <p:cNvSpPr txBox="1"/>
            <p:nvPr/>
          </p:nvSpPr>
          <p:spPr>
            <a:xfrm>
              <a:off x="430508" y="3442271"/>
              <a:ext cx="1090439" cy="215444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r>
                <a:rPr lang="nl-NL" sz="1400" dirty="0">
                  <a:solidFill>
                    <a:srgbClr val="74BF4B"/>
                  </a:solidFill>
                  <a:latin typeface="CiscoSansTT Light" charset="0"/>
                  <a:ea typeface="CiscoSansTT Light" charset="0"/>
                  <a:cs typeface="CiscoSansTT Light" charset="0"/>
                </a:rPr>
                <a:t>Twitter</a:t>
              </a:r>
              <a:endParaRPr lang="en-US" sz="1400" dirty="0">
                <a:solidFill>
                  <a:srgbClr val="74BF4B"/>
                </a:solidFill>
                <a:latin typeface="CiscoSansTT Light" charset="0"/>
                <a:ea typeface="CiscoSansTT Light" charset="0"/>
                <a:cs typeface="CiscoSansTT Light" charset="0"/>
              </a:endParaRPr>
            </a:p>
          </p:txBody>
        </p:sp>
      </p:grpSp>
      <p:pic>
        <p:nvPicPr>
          <p:cNvPr id="29" name="Imagen 2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7242" y="1092362"/>
            <a:ext cx="588958" cy="707012"/>
          </a:xfrm>
          <a:prstGeom prst="rect">
            <a:avLst/>
          </a:prstGeom>
        </p:spPr>
      </p:pic>
      <p:sp>
        <p:nvSpPr>
          <p:cNvPr id="30" name="TextBox 3"/>
          <p:cNvSpPr txBox="1"/>
          <p:nvPr/>
        </p:nvSpPr>
        <p:spPr>
          <a:xfrm>
            <a:off x="703406" y="917323"/>
            <a:ext cx="37759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nl-NL" sz="2000" b="1" dirty="0">
                <a:solidFill>
                  <a:srgbClr val="00BCEB"/>
                </a:solidFill>
                <a:latin typeface="CiscoSansTT" charset="0"/>
                <a:ea typeface="CiscoSansTT" charset="0"/>
                <a:cs typeface="CiscoSansTT" charset="0"/>
              </a:rPr>
              <a:t>Rocktober</a:t>
            </a:r>
            <a:r>
              <a:rPr lang="nl-NL" sz="2000" dirty="0">
                <a:solidFill>
                  <a:srgbClr val="00BCEB"/>
                </a:solidFill>
                <a:latin typeface="CiscoSansTT Light" charset="0"/>
                <a:ea typeface="CiscoSansTT Light" charset="0"/>
                <a:cs typeface="CiscoSansTT Light" charset="0"/>
              </a:rPr>
              <a:t>: Hoge kortingen op Cisco Business-switches </a:t>
            </a:r>
          </a:p>
          <a:p>
            <a:endParaRPr lang="nl-NL" sz="2000" dirty="0">
              <a:solidFill>
                <a:srgbClr val="00BCEB"/>
              </a:solidFill>
              <a:latin typeface="CiscoSansTT Light" charset="0"/>
              <a:ea typeface="CiscoSansTT Light" charset="0"/>
              <a:cs typeface="CiscoSansTT Light" charset="0"/>
            </a:endParaRPr>
          </a:p>
        </p:txBody>
      </p:sp>
      <p:sp>
        <p:nvSpPr>
          <p:cNvPr id="31" name="TextBox 4"/>
          <p:cNvSpPr txBox="1"/>
          <p:nvPr/>
        </p:nvSpPr>
        <p:spPr>
          <a:xfrm>
            <a:off x="703406" y="1654622"/>
            <a:ext cx="3610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nl-NL" sz="1400" dirty="0">
                <a:solidFill>
                  <a:srgbClr val="0D274D"/>
                </a:solidFill>
                <a:latin typeface="CiscoSansTT ExtraLight" charset="0"/>
                <a:ea typeface="CiscoSansTT ExtraLight" charset="0"/>
                <a:cs typeface="CiscoSansTT ExtraLight" charset="0"/>
              </a:rPr>
              <a:t>Posts voor social media: partner naar klant</a:t>
            </a:r>
          </a:p>
        </p:txBody>
      </p:sp>
      <p:sp>
        <p:nvSpPr>
          <p:cNvPr id="2" name="TextBox 7">
            <a:extLst>
              <a:ext uri="{FF2B5EF4-FFF2-40B4-BE49-F238E27FC236}">
                <a16:creationId xmlns:a16="http://schemas.microsoft.com/office/drawing/2014/main" id="{50084004-F61F-482A-94B0-F717CD7A6F66}"/>
              </a:ext>
            </a:extLst>
          </p:cNvPr>
          <p:cNvSpPr txBox="1"/>
          <p:nvPr/>
        </p:nvSpPr>
        <p:spPr>
          <a:xfrm>
            <a:off x="265669" y="9529683"/>
            <a:ext cx="632666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00" dirty="0">
                <a:solidFill>
                  <a:srgbClr val="235073"/>
                </a:solidFill>
                <a:latin typeface="CiscoSansTT" charset="0"/>
                <a:ea typeface="CiscoSansTT" charset="0"/>
                <a:cs typeface="CiscoSansTT" charset="0"/>
              </a:rPr>
              <a:t>© 2020 Cisco and/or its affiliates. All rights reserved. This document is Cisco Confidential. For Channel Partner use only. Not for public distribution.</a:t>
            </a:r>
          </a:p>
        </p:txBody>
      </p:sp>
    </p:spTree>
    <p:extLst>
      <p:ext uri="{BB962C8B-B14F-4D97-AF65-F5344CB8AC3E}">
        <p14:creationId xmlns:p14="http://schemas.microsoft.com/office/powerpoint/2010/main" val="904638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899974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826" y="247224"/>
            <a:ext cx="513498" cy="272686"/>
          </a:xfrm>
          <a:prstGeom prst="rect">
            <a:avLst/>
          </a:prstGeom>
        </p:spPr>
      </p:pic>
      <p:grpSp>
        <p:nvGrpSpPr>
          <p:cNvPr id="15" name="Agrupar 14"/>
          <p:cNvGrpSpPr/>
          <p:nvPr/>
        </p:nvGrpSpPr>
        <p:grpSpPr>
          <a:xfrm>
            <a:off x="393826" y="2299455"/>
            <a:ext cx="6070348" cy="6442786"/>
            <a:chOff x="393826" y="2877512"/>
            <a:chExt cx="6070348" cy="6442786"/>
          </a:xfrm>
        </p:grpSpPr>
        <p:sp>
          <p:nvSpPr>
            <p:cNvPr id="7" name="Rectángulo 6"/>
            <p:cNvSpPr/>
            <p:nvPr/>
          </p:nvSpPr>
          <p:spPr>
            <a:xfrm>
              <a:off x="1484768" y="2879002"/>
              <a:ext cx="4979406" cy="353085"/>
            </a:xfrm>
            <a:prstGeom prst="rect">
              <a:avLst/>
            </a:prstGeom>
            <a:solidFill>
              <a:srgbClr val="74BF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nl-NL" sz="1200" dirty="0">
                  <a:latin typeface="CiscoSansTT Light" charset="0"/>
                  <a:ea typeface="CiscoSansTT Light" charset="0"/>
                  <a:cs typeface="CiscoSansTT Light" charset="0"/>
                </a:rPr>
                <a:t>Post Copy - FACEBOOK</a:t>
              </a:r>
            </a:p>
          </p:txBody>
        </p:sp>
        <p:sp>
          <p:nvSpPr>
            <p:cNvPr id="8" name="Rectángulo 7"/>
            <p:cNvSpPr/>
            <p:nvPr/>
          </p:nvSpPr>
          <p:spPr>
            <a:xfrm>
              <a:off x="393826" y="2877512"/>
              <a:ext cx="1090942" cy="353085"/>
            </a:xfrm>
            <a:prstGeom prst="rect">
              <a:avLst/>
            </a:prstGeom>
            <a:solidFill>
              <a:srgbClr val="0D27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nl-NL" sz="1200" dirty="0">
                  <a:solidFill>
                    <a:schemeClr val="bg1"/>
                  </a:solidFill>
                  <a:latin typeface="CiscoSansTT Light" charset="0"/>
                  <a:ea typeface="CiscoSansTT Light" charset="0"/>
                  <a:cs typeface="CiscoSansTT Light" charset="0"/>
                </a:rPr>
                <a:t>Platform</a:t>
              </a:r>
            </a:p>
          </p:txBody>
        </p:sp>
        <p:sp>
          <p:nvSpPr>
            <p:cNvPr id="9" name="Rectángulo 8"/>
            <p:cNvSpPr/>
            <p:nvPr/>
          </p:nvSpPr>
          <p:spPr>
            <a:xfrm>
              <a:off x="1484768" y="3228362"/>
              <a:ext cx="4979406" cy="60919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0000" tIns="216000" rIns="144000" rtlCol="0" anchor="t" anchorCtr="0"/>
            <a:lstStyle/>
            <a:p>
              <a:pPr rtl="0" fontAlgn="t"/>
              <a:r>
                <a:rPr lang="nl-NL" sz="1200" dirty="0">
                  <a:solidFill>
                    <a:schemeClr val="tx2"/>
                  </a:solidFill>
                  <a:latin typeface="CiscoSansTT ExtraLight"/>
                </a:rPr>
                <a:t>Koop een Cisco Business-switch en u krijgt van ons een Cisco Business 140AC access point cadeau. </a:t>
              </a:r>
              <a:r>
                <a:rPr lang="nl-NL" sz="1200" dirty="0">
                  <a:solidFill>
                    <a:srgbClr val="0D274D"/>
                  </a:solidFill>
                  <a:latin typeface="CiscoSansTT Thin" charset="0"/>
                  <a:ea typeface="CiscoSansTT Thin" charset="0"/>
                  <a:cs typeface="CiscoSansTT Thin" charset="0"/>
                </a:rPr>
                <a:t>Neem vandaag nog contact met ons op en profiteer van deze geweldige actie [insert link]</a:t>
              </a:r>
            </a:p>
            <a:p>
              <a:pPr fontAlgn="t"/>
              <a:endParaRPr lang="nl-NL" sz="1200">
                <a:solidFill>
                  <a:srgbClr val="0D274D"/>
                </a:solidFill>
                <a:latin typeface="CiscoSansTT Thin" charset="0"/>
                <a:ea typeface="CiscoSansTT Thin" charset="0"/>
                <a:cs typeface="CiscoSansTT Thin" charset="0"/>
              </a:endParaRPr>
            </a:p>
            <a:p>
              <a:pPr fontAlgn="t"/>
              <a:endParaRPr lang="nl-NL" sz="1200">
                <a:solidFill>
                  <a:srgbClr val="0D274D"/>
                </a:solidFill>
                <a:latin typeface="CiscoSansTT Thin" charset="0"/>
                <a:ea typeface="CiscoSansTT Thin" charset="0"/>
                <a:cs typeface="CiscoSansTT Thin" charset="0"/>
              </a:endParaRPr>
            </a:p>
            <a:p>
              <a:pPr rtl="0" fontAlgn="t"/>
              <a:r>
                <a:rPr lang="nl-NL" sz="1200">
                  <a:solidFill>
                    <a:srgbClr val="0D274D"/>
                  </a:solidFill>
                  <a:latin typeface="CiscoSansTT Thin" charset="0"/>
                  <a:ea typeface="CiscoSansTT Thin" charset="0"/>
                  <a:cs typeface="CiscoSansTT Thin" charset="0"/>
                </a:rPr>
                <a:t>Help </a:t>
              </a:r>
              <a:r>
                <a:rPr lang="nl-NL" sz="1200" dirty="0">
                  <a:solidFill>
                    <a:srgbClr val="0D274D"/>
                  </a:solidFill>
                  <a:latin typeface="CiscoSansTT Thin" charset="0"/>
                  <a:ea typeface="CiscoSansTT Thin" charset="0"/>
                  <a:cs typeface="CiscoSansTT Thin" charset="0"/>
                </a:rPr>
                <a:t>uw bedrijf vooruit met de professionele Cisco-switches speciaal voor het MKB. Betaal gespreid met Cisco easylease financiering met 0% rente. Neem contact met ons op voor meer informatie [insert link]</a:t>
              </a:r>
            </a:p>
            <a:p>
              <a:pPr fontAlgn="t"/>
              <a:endParaRPr lang="nl-NL" sz="1200">
                <a:solidFill>
                  <a:srgbClr val="0D274D"/>
                </a:solidFill>
                <a:latin typeface="CiscoSansTT Thin" charset="0"/>
                <a:ea typeface="CiscoSansTT Thin" charset="0"/>
                <a:cs typeface="CiscoSansTT Thin" charset="0"/>
              </a:endParaRPr>
            </a:p>
            <a:p>
              <a:pPr fontAlgn="t"/>
              <a:endParaRPr lang="nl-NL" sz="1200">
                <a:solidFill>
                  <a:srgbClr val="0D274D"/>
                </a:solidFill>
                <a:latin typeface="CiscoSansTT Thin" charset="0"/>
                <a:ea typeface="CiscoSansTT Thin" charset="0"/>
                <a:cs typeface="CiscoSansTT Thin" charset="0"/>
              </a:endParaRPr>
            </a:p>
            <a:p>
              <a:pPr rtl="0" fontAlgn="t"/>
              <a:r>
                <a:rPr lang="nl-NL" sz="1200">
                  <a:solidFill>
                    <a:srgbClr val="0D274D"/>
                  </a:solidFill>
                  <a:latin typeface="CiscoSansTT Thin" charset="0"/>
                  <a:ea typeface="CiscoSansTT Thin" charset="0"/>
                  <a:cs typeface="CiscoSansTT Thin" charset="0"/>
                </a:rPr>
                <a:t>Op </a:t>
              </a:r>
              <a:r>
                <a:rPr lang="nl-NL" sz="1200" dirty="0">
                  <a:solidFill>
                    <a:srgbClr val="0D274D"/>
                  </a:solidFill>
                  <a:latin typeface="CiscoSansTT Thin" charset="0"/>
                  <a:ea typeface="CiscoSansTT Thin" charset="0"/>
                  <a:cs typeface="CiscoSansTT Thin" charset="0"/>
                </a:rPr>
                <a:t>zoek naar een simpel, flexibel en veilig netwerk tegen een betaalbare prijs? Onze Cisco Business-switches en access points zijn precies wat u nodig heeft. Neem vandaag nog contact met ons op voor de beste aanbiedingen [insert link]</a:t>
              </a:r>
            </a:p>
            <a:p>
              <a:pPr fontAlgn="t"/>
              <a:endParaRPr lang="nl-NL" sz="1200">
                <a:solidFill>
                  <a:srgbClr val="0D274D"/>
                </a:solidFill>
                <a:latin typeface="CiscoSansTT Thin" charset="0"/>
                <a:ea typeface="CiscoSansTT Thin" charset="0"/>
                <a:cs typeface="CiscoSansTT Thin" charset="0"/>
              </a:endParaRPr>
            </a:p>
            <a:p>
              <a:pPr fontAlgn="t"/>
              <a:endParaRPr lang="nl-NL" sz="1200">
                <a:solidFill>
                  <a:srgbClr val="0D274D"/>
                </a:solidFill>
                <a:latin typeface="CiscoSansTT Thin" charset="0"/>
                <a:ea typeface="CiscoSansTT Thin" charset="0"/>
                <a:cs typeface="CiscoSansTT Thin" charset="0"/>
              </a:endParaRPr>
            </a:p>
            <a:p>
              <a:pPr rtl="0" fontAlgn="t"/>
              <a:r>
                <a:rPr lang="nl-NL" sz="1200">
                  <a:solidFill>
                    <a:srgbClr val="0D274D"/>
                  </a:solidFill>
                  <a:latin typeface="CiscoSansTT Thin" charset="0"/>
                  <a:ea typeface="CiscoSansTT Thin" charset="0"/>
                  <a:cs typeface="CiscoSansTT Thin" charset="0"/>
                </a:rPr>
                <a:t>Op </a:t>
              </a:r>
              <a:r>
                <a:rPr lang="nl-NL" sz="1200" dirty="0">
                  <a:solidFill>
                    <a:srgbClr val="0D274D"/>
                  </a:solidFill>
                  <a:latin typeface="CiscoSansTT Thin" charset="0"/>
                  <a:ea typeface="CiscoSansTT Thin" charset="0"/>
                  <a:cs typeface="CiscoSansTT Thin" charset="0"/>
                </a:rPr>
                <a:t>zoek naar een simpele, flexibele en veilige netwerkbasis? Cisco Designed biedt voordelige oplossingen speciaal voor het MKB. Neem vandaag nog contact met ons op voor de beste aanbiedingen [insert link]</a:t>
              </a:r>
            </a:p>
            <a:p>
              <a:pPr fontAlgn="t"/>
              <a:endParaRPr lang="nl-NL" sz="1400" dirty="0">
                <a:solidFill>
                  <a:srgbClr val="0D274D"/>
                </a:solidFill>
                <a:latin typeface="CiscoSansTT Thin" charset="0"/>
                <a:ea typeface="CiscoSansTT Thin" charset="0"/>
                <a:cs typeface="CiscoSansTT Thin" charset="0"/>
              </a:endParaRPr>
            </a:p>
          </p:txBody>
        </p:sp>
        <p:sp>
          <p:nvSpPr>
            <p:cNvPr id="10" name="Rectángulo 9"/>
            <p:cNvSpPr/>
            <p:nvPr/>
          </p:nvSpPr>
          <p:spPr>
            <a:xfrm>
              <a:off x="393826" y="3226872"/>
              <a:ext cx="1090942" cy="609193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510180" y="3449035"/>
              <a:ext cx="858235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nl-NL" sz="1400" dirty="0">
                  <a:solidFill>
                    <a:srgbClr val="74BF4B"/>
                  </a:solidFill>
                  <a:latin typeface="CiscoSansTT Light" charset="0"/>
                  <a:ea typeface="CiscoSansTT Light" charset="0"/>
                  <a:cs typeface="CiscoSansTT Light" charset="0"/>
                </a:rPr>
                <a:t>Facebook</a:t>
              </a:r>
              <a:endParaRPr lang="es-ES_tradnl" sz="1400" dirty="0">
                <a:solidFill>
                  <a:srgbClr val="74BF4B"/>
                </a:solidFill>
                <a:latin typeface="CiscoSansTT Light" charset="0"/>
                <a:ea typeface="CiscoSansTT Light" charset="0"/>
                <a:cs typeface="CiscoSansTT Light" charset="0"/>
              </a:endParaRPr>
            </a:p>
          </p:txBody>
        </p:sp>
      </p:grpSp>
      <p:pic>
        <p:nvPicPr>
          <p:cNvPr id="19" name="Imagen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8947" y="1040498"/>
            <a:ext cx="466798" cy="800225"/>
          </a:xfrm>
          <a:prstGeom prst="rect">
            <a:avLst/>
          </a:prstGeom>
        </p:spPr>
      </p:pic>
      <p:sp>
        <p:nvSpPr>
          <p:cNvPr id="24" name="TextBox 3"/>
          <p:cNvSpPr txBox="1"/>
          <p:nvPr/>
        </p:nvSpPr>
        <p:spPr>
          <a:xfrm>
            <a:off x="703406" y="917323"/>
            <a:ext cx="37759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nl-NL" sz="2000" b="1" dirty="0">
                <a:solidFill>
                  <a:srgbClr val="00BCEB"/>
                </a:solidFill>
                <a:latin typeface="CiscoSansTT" charset="0"/>
                <a:ea typeface="CiscoSansTT" charset="0"/>
                <a:cs typeface="CiscoSansTT" charset="0"/>
              </a:rPr>
              <a:t>Rocktober</a:t>
            </a:r>
            <a:r>
              <a:rPr lang="nl-NL" sz="2000" dirty="0">
                <a:solidFill>
                  <a:srgbClr val="00BCEB"/>
                </a:solidFill>
                <a:latin typeface="CiscoSansTT Light" charset="0"/>
                <a:ea typeface="CiscoSansTT Light" charset="0"/>
                <a:cs typeface="CiscoSansTT Light" charset="0"/>
              </a:rPr>
              <a:t>: Hoge kortingen op Cisco Business-switches </a:t>
            </a:r>
          </a:p>
          <a:p>
            <a:endParaRPr lang="nl-NL" sz="2000" dirty="0">
              <a:solidFill>
                <a:srgbClr val="00BCEB"/>
              </a:solidFill>
              <a:latin typeface="CiscoSansTT Light" charset="0"/>
              <a:ea typeface="CiscoSansTT Light" charset="0"/>
              <a:cs typeface="CiscoSansTT Light" charset="0"/>
            </a:endParaRPr>
          </a:p>
        </p:txBody>
      </p:sp>
      <p:sp>
        <p:nvSpPr>
          <p:cNvPr id="25" name="TextBox 4"/>
          <p:cNvSpPr txBox="1"/>
          <p:nvPr/>
        </p:nvSpPr>
        <p:spPr>
          <a:xfrm>
            <a:off x="703406" y="1654622"/>
            <a:ext cx="3610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nl-NL" sz="1400" dirty="0">
                <a:solidFill>
                  <a:srgbClr val="0D274D"/>
                </a:solidFill>
                <a:latin typeface="CiscoSansTT ExtraLight" charset="0"/>
                <a:ea typeface="CiscoSansTT ExtraLight" charset="0"/>
                <a:cs typeface="CiscoSansTT ExtraLight" charset="0"/>
              </a:rPr>
              <a:t>Posts voor social media: partner naar klant</a:t>
            </a:r>
          </a:p>
        </p:txBody>
      </p:sp>
      <p:sp>
        <p:nvSpPr>
          <p:cNvPr id="2" name="TextBox 7">
            <a:extLst>
              <a:ext uri="{FF2B5EF4-FFF2-40B4-BE49-F238E27FC236}">
                <a16:creationId xmlns:a16="http://schemas.microsoft.com/office/drawing/2014/main" id="{F03D8D5D-3235-4393-854B-C7592F17E447}"/>
              </a:ext>
            </a:extLst>
          </p:cNvPr>
          <p:cNvSpPr txBox="1"/>
          <p:nvPr/>
        </p:nvSpPr>
        <p:spPr>
          <a:xfrm>
            <a:off x="265669" y="9529683"/>
            <a:ext cx="632666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00" dirty="0">
                <a:solidFill>
                  <a:srgbClr val="235073"/>
                </a:solidFill>
                <a:latin typeface="CiscoSansTT" charset="0"/>
                <a:ea typeface="CiscoSansTT" charset="0"/>
                <a:cs typeface="CiscoSansTT" charset="0"/>
              </a:rPr>
              <a:t>© 2020 Cisco and/or its affiliates. All rights reserved. This document is Cisco Confidential. For Channel Partner use only. Not for public distribution.</a:t>
            </a:r>
          </a:p>
        </p:txBody>
      </p:sp>
    </p:spTree>
    <p:extLst>
      <p:ext uri="{BB962C8B-B14F-4D97-AF65-F5344CB8AC3E}">
        <p14:creationId xmlns:p14="http://schemas.microsoft.com/office/powerpoint/2010/main" val="1172291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899974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826" y="247224"/>
            <a:ext cx="513498" cy="272686"/>
          </a:xfrm>
          <a:prstGeom prst="rect">
            <a:avLst/>
          </a:prstGeom>
        </p:spPr>
      </p:pic>
      <p:grpSp>
        <p:nvGrpSpPr>
          <p:cNvPr id="15" name="Agrupar 14"/>
          <p:cNvGrpSpPr/>
          <p:nvPr/>
        </p:nvGrpSpPr>
        <p:grpSpPr>
          <a:xfrm>
            <a:off x="393826" y="2584572"/>
            <a:ext cx="6070348" cy="6442786"/>
            <a:chOff x="393826" y="2877512"/>
            <a:chExt cx="6070348" cy="6442786"/>
          </a:xfrm>
        </p:grpSpPr>
        <p:sp>
          <p:nvSpPr>
            <p:cNvPr id="7" name="Rectángulo 6"/>
            <p:cNvSpPr/>
            <p:nvPr/>
          </p:nvSpPr>
          <p:spPr>
            <a:xfrm>
              <a:off x="1484768" y="2879002"/>
              <a:ext cx="4979406" cy="353085"/>
            </a:xfrm>
            <a:prstGeom prst="rect">
              <a:avLst/>
            </a:prstGeom>
            <a:solidFill>
              <a:srgbClr val="74BF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nl-NL" sz="1200" dirty="0">
                  <a:latin typeface="CiscoSansTT Light" charset="0"/>
                  <a:ea typeface="CiscoSansTT Light" charset="0"/>
                  <a:cs typeface="CiscoSansTT Light" charset="0"/>
                </a:rPr>
                <a:t>Post Copy - LINKEDIN</a:t>
              </a:r>
            </a:p>
          </p:txBody>
        </p:sp>
        <p:sp>
          <p:nvSpPr>
            <p:cNvPr id="8" name="Rectángulo 7"/>
            <p:cNvSpPr/>
            <p:nvPr/>
          </p:nvSpPr>
          <p:spPr>
            <a:xfrm>
              <a:off x="393826" y="2877512"/>
              <a:ext cx="1090942" cy="353085"/>
            </a:xfrm>
            <a:prstGeom prst="rect">
              <a:avLst/>
            </a:prstGeom>
            <a:solidFill>
              <a:srgbClr val="0D27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00000"/>
                </a:lnSpc>
              </a:pPr>
              <a:r>
                <a:rPr lang="nl-NL" sz="1200" dirty="0">
                  <a:solidFill>
                    <a:schemeClr val="bg1"/>
                  </a:solidFill>
                  <a:latin typeface="CiscoSansTT Light" charset="0"/>
                  <a:ea typeface="CiscoSansTT Light" charset="0"/>
                  <a:cs typeface="CiscoSansTT Light" charset="0"/>
                </a:rPr>
                <a:t>Platform</a:t>
              </a:r>
              <a:endParaRPr lang="en-US" sz="1200" dirty="0">
                <a:solidFill>
                  <a:schemeClr val="bg1"/>
                </a:solidFill>
                <a:latin typeface="CiscoSansTT Light" charset="0"/>
                <a:ea typeface="CiscoSansTT Light" charset="0"/>
                <a:cs typeface="CiscoSansTT Light" charset="0"/>
              </a:endParaRPr>
            </a:p>
          </p:txBody>
        </p:sp>
        <p:sp>
          <p:nvSpPr>
            <p:cNvPr id="9" name="Rectángulo 8"/>
            <p:cNvSpPr/>
            <p:nvPr/>
          </p:nvSpPr>
          <p:spPr>
            <a:xfrm>
              <a:off x="1484768" y="3228362"/>
              <a:ext cx="4979406" cy="60919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0000" tIns="216000" rIns="144000" rtlCol="0" anchor="t" anchorCtr="0"/>
            <a:lstStyle/>
            <a:p>
              <a:pPr rtl="0" fontAlgn="t"/>
              <a:r>
                <a:rPr lang="nl-NL" sz="1200" dirty="0">
                  <a:solidFill>
                    <a:schemeClr val="tx2"/>
                  </a:solidFill>
                  <a:latin typeface="CiscoSansTT ExtraLight"/>
                </a:rPr>
                <a:t>Koop een </a:t>
              </a:r>
              <a:r>
                <a:rPr lang="nl-NL" sz="1200" dirty="0">
                  <a:solidFill>
                    <a:srgbClr val="0D274D"/>
                  </a:solidFill>
                  <a:latin typeface="CiscoSansTT" charset="0"/>
                  <a:ea typeface="CiscoSansTT" charset="0"/>
                  <a:cs typeface="CiscoSansTT" charset="0"/>
                </a:rPr>
                <a:t>#</a:t>
              </a:r>
              <a:r>
                <a:rPr lang="nl-NL" sz="1200" dirty="0">
                  <a:solidFill>
                    <a:schemeClr val="tx2"/>
                  </a:solidFill>
                  <a:latin typeface="CiscoSansTT ExtraLight"/>
                </a:rPr>
                <a:t>Cisco Business-switch en u krijgt van ons een </a:t>
              </a:r>
              <a:r>
                <a:rPr lang="nl-NL" sz="1200" dirty="0">
                  <a:solidFill>
                    <a:srgbClr val="0D274D"/>
                  </a:solidFill>
                  <a:latin typeface="CiscoSansTT" charset="0"/>
                  <a:ea typeface="CiscoSansTT" charset="0"/>
                  <a:cs typeface="CiscoSansTT" charset="0"/>
                </a:rPr>
                <a:t>#</a:t>
              </a:r>
              <a:r>
                <a:rPr lang="nl-NL" sz="1200" dirty="0">
                  <a:solidFill>
                    <a:schemeClr val="tx2"/>
                  </a:solidFill>
                  <a:latin typeface="CiscoSansTT ExtraLight"/>
                </a:rPr>
                <a:t>Cisco Business 140AC </a:t>
              </a:r>
              <a:r>
                <a:rPr lang="nl-NL" sz="1200" dirty="0">
                  <a:solidFill>
                    <a:srgbClr val="0D274D"/>
                  </a:solidFill>
                  <a:latin typeface="CiscoSansTT" charset="0"/>
                  <a:ea typeface="CiscoSansTT" charset="0"/>
                  <a:cs typeface="CiscoSansTT" charset="0"/>
                </a:rPr>
                <a:t>#</a:t>
              </a:r>
              <a:r>
                <a:rPr lang="nl-NL" sz="1200" dirty="0">
                  <a:solidFill>
                    <a:schemeClr val="tx2"/>
                  </a:solidFill>
                  <a:latin typeface="CiscoSansTT ExtraLight"/>
                </a:rPr>
                <a:t>access point cadeau. </a:t>
              </a:r>
              <a:r>
                <a:rPr lang="nl-NL" sz="1200" dirty="0">
                  <a:solidFill>
                    <a:srgbClr val="0D274D"/>
                  </a:solidFill>
                  <a:latin typeface="CiscoSansTT Thin" charset="0"/>
                  <a:ea typeface="CiscoSansTT Thin" charset="0"/>
                  <a:cs typeface="CiscoSansTT Thin" charset="0"/>
                </a:rPr>
                <a:t>Neem vandaag nog contact met ons op en profiteer van deze geweldige actie [insert link]</a:t>
              </a:r>
            </a:p>
            <a:p>
              <a:pPr fontAlgn="t"/>
              <a:endParaRPr lang="nl-NL" sz="1200">
                <a:solidFill>
                  <a:srgbClr val="0D274D"/>
                </a:solidFill>
                <a:latin typeface="CiscoSansTT Thin" charset="0"/>
                <a:ea typeface="CiscoSansTT Thin" charset="0"/>
                <a:cs typeface="CiscoSansTT Thin" charset="0"/>
              </a:endParaRPr>
            </a:p>
            <a:p>
              <a:pPr rtl="0" fontAlgn="t"/>
              <a:r>
                <a:rPr lang="nl-NL" sz="1200">
                  <a:solidFill>
                    <a:srgbClr val="0D274D"/>
                  </a:solidFill>
                  <a:latin typeface="CiscoSansTT Thin" charset="0"/>
                  <a:ea typeface="CiscoSansTT Thin" charset="0"/>
                  <a:cs typeface="CiscoSansTT Thin" charset="0"/>
                </a:rPr>
                <a:t>Profiteer </a:t>
              </a:r>
              <a:r>
                <a:rPr lang="nl-NL" sz="1200" dirty="0">
                  <a:solidFill>
                    <a:srgbClr val="0D274D"/>
                  </a:solidFill>
                  <a:latin typeface="CiscoSansTT Thin" charset="0"/>
                  <a:ea typeface="CiscoSansTT Thin" charset="0"/>
                  <a:cs typeface="CiscoSansTT Thin" charset="0"/>
                </a:rPr>
                <a:t>van hoge kortingen op </a:t>
              </a:r>
              <a:r>
                <a:rPr lang="nl-NL" sz="1200" dirty="0">
                  <a:solidFill>
                    <a:srgbClr val="0D274D"/>
                  </a:solidFill>
                  <a:latin typeface="CiscoSansTT" charset="0"/>
                  <a:ea typeface="CiscoSansTT" charset="0"/>
                  <a:cs typeface="CiscoSansTT" charset="0"/>
                </a:rPr>
                <a:t>#CiscoDesigned</a:t>
              </a:r>
              <a:r>
                <a:rPr lang="nl-NL" sz="1200" dirty="0">
                  <a:solidFill>
                    <a:srgbClr val="0D274D"/>
                  </a:solidFill>
                  <a:latin typeface="CiscoSansTT Thin" charset="0"/>
                  <a:ea typeface="CiscoSansTT Thin" charset="0"/>
                  <a:cs typeface="CiscoSansTT Thin" charset="0"/>
                </a:rPr>
                <a:t>, voordelige oplossingen speciaal voor het MKB. Neem contact met ons op voor meer informatie over de hoogwaardige networking oplossingen van #Cisco [insert link] </a:t>
              </a:r>
            </a:p>
            <a:p>
              <a:pPr fontAlgn="t"/>
              <a:endParaRPr lang="nl-NL" sz="1200">
                <a:solidFill>
                  <a:srgbClr val="0D274D"/>
                </a:solidFill>
                <a:latin typeface="CiscoSansTT Thin" charset="0"/>
                <a:ea typeface="CiscoSansTT Thin" charset="0"/>
                <a:cs typeface="CiscoSansTT Thin" charset="0"/>
              </a:endParaRPr>
            </a:p>
            <a:p>
              <a:pPr rtl="0" fontAlgn="t"/>
              <a:r>
                <a:rPr lang="nl-NL" sz="1200">
                  <a:solidFill>
                    <a:srgbClr val="0D274D"/>
                  </a:solidFill>
                  <a:latin typeface="CiscoSansTT Thin" charset="0"/>
                  <a:ea typeface="CiscoSansTT Thin" charset="0"/>
                  <a:cs typeface="CiscoSansTT Thin" charset="0"/>
                </a:rPr>
                <a:t>Wat </a:t>
              </a:r>
              <a:r>
                <a:rPr lang="nl-NL" sz="1200" dirty="0">
                  <a:solidFill>
                    <a:srgbClr val="0D274D"/>
                  </a:solidFill>
                  <a:latin typeface="CiscoSansTT Thin" charset="0"/>
                  <a:ea typeface="CiscoSansTT Thin" charset="0"/>
                  <a:cs typeface="CiscoSansTT Thin" charset="0"/>
                </a:rPr>
                <a:t>ons betreft hoeven MKB-bedrijven geen genoegen te nemen met oplossingen die 'goed genoeg' zijn. Met de hoogwaardige #CiscoDesigned oplossingen voor #wireless en #switching hoeft dat ook niet meer. Ontdek vandaag nog meer [insert link]</a:t>
              </a:r>
            </a:p>
            <a:p>
              <a:pPr fontAlgn="t"/>
              <a:endParaRPr lang="nl-NL" sz="1200">
                <a:solidFill>
                  <a:srgbClr val="0D274D"/>
                </a:solidFill>
                <a:latin typeface="CiscoSansTT Thin" charset="0"/>
                <a:ea typeface="CiscoSansTT Thin" charset="0"/>
                <a:cs typeface="CiscoSansTT Thin" charset="0"/>
              </a:endParaRPr>
            </a:p>
            <a:p>
              <a:pPr rtl="0"/>
              <a:r>
                <a:rPr lang="nl-NL" sz="1200">
                  <a:solidFill>
                    <a:srgbClr val="0D274D"/>
                  </a:solidFill>
                  <a:latin typeface="CiscoSansTT Thin" charset="0"/>
                  <a:ea typeface="CiscoSansTT Thin" charset="0"/>
                  <a:cs typeface="CiscoSansTT Thin" charset="0"/>
                </a:rPr>
                <a:t>Op </a:t>
              </a:r>
              <a:r>
                <a:rPr lang="nl-NL" sz="1200" dirty="0">
                  <a:solidFill>
                    <a:srgbClr val="0D274D"/>
                  </a:solidFill>
                  <a:latin typeface="CiscoSansTT Thin" charset="0"/>
                  <a:ea typeface="CiscoSansTT Thin" charset="0"/>
                  <a:cs typeface="CiscoSansTT Thin" charset="0"/>
                </a:rPr>
                <a:t>zoek naar een simpele, flexibele en veilige networking oplossing tegen een betaalbare prijs? Zoek niet langer en profiteer van geweldige kortingen op onze #Cisco #Switches en #AccessPoints. Neem contact met ons op voor meer informatie [insert link] </a:t>
              </a:r>
            </a:p>
            <a:p>
              <a:endParaRPr lang="nl-NL" sz="1200">
                <a:solidFill>
                  <a:srgbClr val="0D274D"/>
                </a:solidFill>
                <a:latin typeface="CiscoSansTT Thin" charset="0"/>
                <a:ea typeface="CiscoSansTT Thin" charset="0"/>
                <a:cs typeface="CiscoSansTT Thin" charset="0"/>
              </a:endParaRPr>
            </a:p>
            <a:p>
              <a:pPr rtl="0" fontAlgn="t"/>
              <a:r>
                <a:rPr lang="nl-NL" sz="1200">
                  <a:solidFill>
                    <a:srgbClr val="0D274D"/>
                  </a:solidFill>
                  <a:latin typeface="CiscoSansTT Thin" charset="0"/>
                  <a:ea typeface="CiscoSansTT Thin" charset="0"/>
                  <a:cs typeface="CiscoSansTT Thin" charset="0"/>
                </a:rPr>
                <a:t>Profiteer </a:t>
              </a:r>
              <a:r>
                <a:rPr lang="nl-NL" sz="1200" dirty="0">
                  <a:solidFill>
                    <a:srgbClr val="0D274D"/>
                  </a:solidFill>
                  <a:latin typeface="CiscoSansTT Thin" charset="0"/>
                  <a:ea typeface="CiscoSansTT Thin" charset="0"/>
                  <a:cs typeface="CiscoSansTT Thin" charset="0"/>
                </a:rPr>
                <a:t>nu van geweldige kortingen op Cisco Designed-oplossingen voor het MKB. Professionele en toonaangevende networking oplossingen tegen concurrerende prijzen. Neem nu contact met ons op [insert link] </a:t>
              </a:r>
            </a:p>
            <a:p>
              <a:pPr fontAlgn="t"/>
              <a:endParaRPr lang="nl-NL" sz="1400" dirty="0">
                <a:solidFill>
                  <a:srgbClr val="0D274D"/>
                </a:solidFill>
                <a:latin typeface="CiscoSansTT Thin" charset="0"/>
                <a:ea typeface="CiscoSansTT Thin" charset="0"/>
                <a:cs typeface="CiscoSansTT Thin" charset="0"/>
              </a:endParaRPr>
            </a:p>
          </p:txBody>
        </p:sp>
        <p:sp>
          <p:nvSpPr>
            <p:cNvPr id="10" name="Rectángulo 9"/>
            <p:cNvSpPr/>
            <p:nvPr/>
          </p:nvSpPr>
          <p:spPr>
            <a:xfrm>
              <a:off x="393826" y="3226872"/>
              <a:ext cx="1090942" cy="609193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510180" y="3431451"/>
              <a:ext cx="858235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nl-NL" sz="1400" dirty="0">
                  <a:solidFill>
                    <a:srgbClr val="74BF4B"/>
                  </a:solidFill>
                  <a:latin typeface="CiscoSansTT Light" charset="0"/>
                  <a:ea typeface="CiscoSansTT Light" charset="0"/>
                  <a:cs typeface="CiscoSansTT Light" charset="0"/>
                </a:rPr>
                <a:t>Linkedin</a:t>
              </a:r>
              <a:endParaRPr lang="es-ES_tradnl" sz="1400" dirty="0">
                <a:solidFill>
                  <a:srgbClr val="74BF4B"/>
                </a:solidFill>
                <a:latin typeface="CiscoSansTT Light" charset="0"/>
                <a:ea typeface="CiscoSansTT Light" charset="0"/>
                <a:cs typeface="CiscoSansTT Light" charset="0"/>
              </a:endParaRPr>
            </a:p>
          </p:txBody>
        </p:sp>
      </p:grpSp>
      <p:pic>
        <p:nvPicPr>
          <p:cNvPr id="19" name="Imagen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3023" y="1017183"/>
            <a:ext cx="404559" cy="755770"/>
          </a:xfrm>
          <a:prstGeom prst="rect">
            <a:avLst/>
          </a:prstGeom>
        </p:spPr>
      </p:pic>
      <p:sp>
        <p:nvSpPr>
          <p:cNvPr id="20" name="TextBox 3"/>
          <p:cNvSpPr txBox="1"/>
          <p:nvPr/>
        </p:nvSpPr>
        <p:spPr>
          <a:xfrm>
            <a:off x="703406" y="917323"/>
            <a:ext cx="37759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nl-NL" sz="2000" b="1" dirty="0">
                <a:solidFill>
                  <a:srgbClr val="00BCEB"/>
                </a:solidFill>
                <a:latin typeface="CiscoSansTT" charset="0"/>
                <a:ea typeface="CiscoSansTT" charset="0"/>
                <a:cs typeface="CiscoSansTT" charset="0"/>
              </a:rPr>
              <a:t>Rocktober</a:t>
            </a:r>
            <a:r>
              <a:rPr lang="nl-NL" sz="2000" dirty="0">
                <a:solidFill>
                  <a:srgbClr val="00BCEB"/>
                </a:solidFill>
                <a:latin typeface="CiscoSansTT Light" charset="0"/>
                <a:ea typeface="CiscoSansTT Light" charset="0"/>
                <a:cs typeface="CiscoSansTT Light" charset="0"/>
              </a:rPr>
              <a:t>: Hoge kortingen op Cisco Business-switches </a:t>
            </a:r>
          </a:p>
          <a:p>
            <a:endParaRPr lang="nl-NL" sz="2000" dirty="0">
              <a:solidFill>
                <a:srgbClr val="00BCEB"/>
              </a:solidFill>
              <a:latin typeface="CiscoSansTT Light" charset="0"/>
              <a:ea typeface="CiscoSansTT Light" charset="0"/>
              <a:cs typeface="CiscoSansTT Light" charset="0"/>
            </a:endParaRPr>
          </a:p>
        </p:txBody>
      </p:sp>
      <p:sp>
        <p:nvSpPr>
          <p:cNvPr id="21" name="TextBox 4"/>
          <p:cNvSpPr txBox="1"/>
          <p:nvPr/>
        </p:nvSpPr>
        <p:spPr>
          <a:xfrm>
            <a:off x="703406" y="1654622"/>
            <a:ext cx="3610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nl-NL" sz="1400" dirty="0">
                <a:solidFill>
                  <a:srgbClr val="0D274D"/>
                </a:solidFill>
                <a:latin typeface="CiscoSansTT ExtraLight" charset="0"/>
                <a:ea typeface="CiscoSansTT ExtraLight" charset="0"/>
                <a:cs typeface="CiscoSansTT ExtraLight" charset="0"/>
              </a:rPr>
              <a:t>Posts voor social media: partner naar klant</a:t>
            </a:r>
          </a:p>
        </p:txBody>
      </p:sp>
      <p:sp>
        <p:nvSpPr>
          <p:cNvPr id="2" name="TextBox 7">
            <a:extLst>
              <a:ext uri="{FF2B5EF4-FFF2-40B4-BE49-F238E27FC236}">
                <a16:creationId xmlns:a16="http://schemas.microsoft.com/office/drawing/2014/main" id="{C191E818-0B69-42B8-8322-22C1C94ABA2F}"/>
              </a:ext>
            </a:extLst>
          </p:cNvPr>
          <p:cNvSpPr txBox="1"/>
          <p:nvPr/>
        </p:nvSpPr>
        <p:spPr>
          <a:xfrm>
            <a:off x="265669" y="9529683"/>
            <a:ext cx="632666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00" dirty="0">
                <a:solidFill>
                  <a:srgbClr val="235073"/>
                </a:solidFill>
                <a:latin typeface="CiscoSansTT" charset="0"/>
                <a:ea typeface="CiscoSansTT" charset="0"/>
                <a:cs typeface="CiscoSansTT" charset="0"/>
              </a:rPr>
              <a:t>© 2020 Cisco and/or its affiliates. All rights reserved. This document is Cisco Confidential. For Channel Partner use only. Not for public distribution.</a:t>
            </a:r>
          </a:p>
        </p:txBody>
      </p:sp>
    </p:spTree>
    <p:extLst>
      <p:ext uri="{BB962C8B-B14F-4D97-AF65-F5344CB8AC3E}">
        <p14:creationId xmlns:p14="http://schemas.microsoft.com/office/powerpoint/2010/main" val="79958406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736BF23E50D74D931ED62A34147114" ma:contentTypeVersion="3" ma:contentTypeDescription="Create a new document." ma:contentTypeScope="" ma:versionID="3a2415df9cddc2725c86c50b84395113">
  <xsd:schema xmlns:xsd="http://www.w3.org/2001/XMLSchema" xmlns:xs="http://www.w3.org/2001/XMLSchema" xmlns:p="http://schemas.microsoft.com/office/2006/metadata/properties" xmlns:ns2="6429ca59-69c5-4b90-a956-27a86d8e2efc" targetNamespace="http://schemas.microsoft.com/office/2006/metadata/properties" ma:root="true" ma:fieldsID="ae373925937a9f89683451cf1468ec88" ns2:_="">
    <xsd:import namespace="6429ca59-69c5-4b90-a956-27a86d8e2e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29ca59-69c5-4b90-a956-27a86d8e2e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34DCBE9-D90F-4DDD-8FFE-D64A828C7A3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9DE252-E1FB-488A-B797-F79F9DBCEE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29ca59-69c5-4b90-a956-27a86d8e2e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A39D86C-25C7-455A-AF65-40CB1990607A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6429ca59-69c5-4b90-a956-27a86d8e2efc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11240</TotalTime>
  <Words>958</Words>
  <Application>Microsoft Office PowerPoint</Application>
  <PresentationFormat>A4 Paper (210x297 mm)</PresentationFormat>
  <Paragraphs>78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CiscoSansTT</vt:lpstr>
      <vt:lpstr>CiscoSansTT ExtraLight</vt:lpstr>
      <vt:lpstr>CiscoSansTT Light</vt:lpstr>
      <vt:lpstr>CiscoSansTT Thin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Williams</dc:creator>
  <cp:lastModifiedBy>Dora Lee</cp:lastModifiedBy>
  <cp:revision>232</cp:revision>
  <cp:lastPrinted>2020-09-15T18:14:20Z</cp:lastPrinted>
  <dcterms:created xsi:type="dcterms:W3CDTF">2016-08-19T16:15:01Z</dcterms:created>
  <dcterms:modified xsi:type="dcterms:W3CDTF">2020-09-30T08:41:26Z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0x01010085736BF23E50D74D931ED62A34147114</vt:lpwstr>
  </property>
  <property fmtid="{D5CDD505-2E9C-101B-9397-08002B2CF9AE}" pid="3" name="ComplianceAssetId">
    <vt:lpwstr/>
  </property>
  <property fmtid="{D5CDD505-2E9C-101B-9397-08002B2CF9AE}" pid="4" name="Order">
    <vt:r8>85400</vt:r8>
  </property>
  <property fmtid="{D5CDD505-2E9C-101B-9397-08002B2CF9AE}" pid="5" name="_SourceUrl">
    <vt:lpwstr/>
  </property>
  <property fmtid="{D5CDD505-2E9C-101B-9397-08002B2CF9AE}" pid="6" name="_SharedFileIndex">
    <vt:lpwstr/>
  </property>
</Properties>
</file>